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24"/>
  </p:notesMasterIdLst>
  <p:sldIdLst>
    <p:sldId id="257" r:id="rId2"/>
    <p:sldId id="256" r:id="rId3"/>
    <p:sldId id="258" r:id="rId4"/>
    <p:sldId id="261" r:id="rId5"/>
    <p:sldId id="260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360" r:id="rId33"/>
    <p:sldId id="362" r:id="rId34"/>
    <p:sldId id="289" r:id="rId35"/>
    <p:sldId id="363" r:id="rId36"/>
    <p:sldId id="364" r:id="rId37"/>
    <p:sldId id="365" r:id="rId38"/>
    <p:sldId id="373" r:id="rId39"/>
    <p:sldId id="367" r:id="rId40"/>
    <p:sldId id="368" r:id="rId41"/>
    <p:sldId id="374" r:id="rId42"/>
    <p:sldId id="375" r:id="rId43"/>
    <p:sldId id="376" r:id="rId44"/>
    <p:sldId id="377" r:id="rId45"/>
    <p:sldId id="290" r:id="rId46"/>
    <p:sldId id="378" r:id="rId47"/>
    <p:sldId id="475" r:id="rId48"/>
    <p:sldId id="379" r:id="rId49"/>
    <p:sldId id="380" r:id="rId50"/>
    <p:sldId id="381" r:id="rId51"/>
    <p:sldId id="479" r:id="rId52"/>
    <p:sldId id="480" r:id="rId53"/>
    <p:sldId id="382" r:id="rId54"/>
    <p:sldId id="482" r:id="rId55"/>
    <p:sldId id="291" r:id="rId56"/>
    <p:sldId id="383" r:id="rId57"/>
    <p:sldId id="384" r:id="rId58"/>
    <p:sldId id="385" r:id="rId59"/>
    <p:sldId id="386" r:id="rId60"/>
    <p:sldId id="387" r:id="rId61"/>
    <p:sldId id="388" r:id="rId62"/>
    <p:sldId id="389" r:id="rId63"/>
    <p:sldId id="486" r:id="rId64"/>
    <p:sldId id="538" r:id="rId65"/>
    <p:sldId id="432" r:id="rId66"/>
    <p:sldId id="292" r:id="rId67"/>
    <p:sldId id="390" r:id="rId68"/>
    <p:sldId id="391" r:id="rId69"/>
    <p:sldId id="392" r:id="rId70"/>
    <p:sldId id="507" r:id="rId71"/>
    <p:sldId id="505" r:id="rId72"/>
    <p:sldId id="508" r:id="rId73"/>
    <p:sldId id="293" r:id="rId74"/>
    <p:sldId id="393" r:id="rId75"/>
    <p:sldId id="499" r:id="rId76"/>
    <p:sldId id="395" r:id="rId77"/>
    <p:sldId id="500" r:id="rId78"/>
    <p:sldId id="501" r:id="rId79"/>
    <p:sldId id="402" r:id="rId80"/>
    <p:sldId id="502" r:id="rId81"/>
    <p:sldId id="396" r:id="rId82"/>
    <p:sldId id="397" r:id="rId83"/>
    <p:sldId id="398" r:id="rId84"/>
    <p:sldId id="399" r:id="rId85"/>
    <p:sldId id="400" r:id="rId86"/>
    <p:sldId id="401" r:id="rId87"/>
    <p:sldId id="524" r:id="rId88"/>
    <p:sldId id="294" r:id="rId89"/>
    <p:sldId id="404" r:id="rId90"/>
    <p:sldId id="405" r:id="rId91"/>
    <p:sldId id="406" r:id="rId92"/>
    <p:sldId id="407" r:id="rId93"/>
    <p:sldId id="408" r:id="rId94"/>
    <p:sldId id="409" r:id="rId95"/>
    <p:sldId id="530" r:id="rId96"/>
    <p:sldId id="528" r:id="rId97"/>
    <p:sldId id="532" r:id="rId98"/>
    <p:sldId id="415" r:id="rId99"/>
    <p:sldId id="412" r:id="rId100"/>
    <p:sldId id="414" r:id="rId101"/>
    <p:sldId id="411" r:id="rId102"/>
    <p:sldId id="527" r:id="rId103"/>
    <p:sldId id="537" r:id="rId104"/>
    <p:sldId id="535" r:id="rId105"/>
    <p:sldId id="416" r:id="rId106"/>
    <p:sldId id="295" r:id="rId107"/>
    <p:sldId id="417" r:id="rId108"/>
    <p:sldId id="418" r:id="rId109"/>
    <p:sldId id="419" r:id="rId110"/>
    <p:sldId id="420" r:id="rId111"/>
    <p:sldId id="421" r:id="rId112"/>
    <p:sldId id="422" r:id="rId113"/>
    <p:sldId id="423" r:id="rId114"/>
    <p:sldId id="424" r:id="rId115"/>
    <p:sldId id="425" r:id="rId116"/>
    <p:sldId id="426" r:id="rId117"/>
    <p:sldId id="539" r:id="rId118"/>
    <p:sldId id="540" r:id="rId119"/>
    <p:sldId id="541" r:id="rId120"/>
    <p:sldId id="427" r:id="rId121"/>
    <p:sldId id="428" r:id="rId122"/>
    <p:sldId id="429" r:id="rId123"/>
  </p:sldIdLst>
  <p:sldSz cx="9144000" cy="5143500" type="screen16x9"/>
  <p:notesSz cx="6858000" cy="9144000"/>
  <p:defaultTextStyle>
    <a:defPPr>
      <a:defRPr lang="ko-KR"/>
    </a:defPPr>
    <a:lvl1pPr marL="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360" userDrawn="1">
          <p15:clr>
            <a:srgbClr val="A4A3A4"/>
          </p15:clr>
        </p15:guide>
        <p15:guide id="3" orient="horz" pos="241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6F2"/>
    <a:srgbClr val="556A84"/>
    <a:srgbClr val="DDDAE1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90644" autoAdjust="0"/>
  </p:normalViewPr>
  <p:slideViewPr>
    <p:cSldViewPr snapToGrid="0" showGuides="1">
      <p:cViewPr>
        <p:scale>
          <a:sx n="75" d="100"/>
          <a:sy n="75" d="100"/>
        </p:scale>
        <p:origin x="1804" y="1308"/>
      </p:cViewPr>
      <p:guideLst>
        <p:guide pos="1360"/>
        <p:guide orient="horz" pos="2414"/>
      </p:guideLst>
    </p:cSldViewPr>
  </p:slideViewPr>
  <p:outlineViewPr>
    <p:cViewPr>
      <p:scale>
        <a:sx n="33" d="100"/>
        <a:sy n="33" d="100"/>
      </p:scale>
      <p:origin x="0" y="-66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694AB-7FFF-4D4A-897B-E6B0A584DF56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EC9D4-72F8-460F-8F0B-14D7BDCFCD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326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C9D4-72F8-460F-8F0B-14D7BDCFCD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607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C9D4-72F8-460F-8F0B-14D7BDCFCDA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772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C9D4-72F8-460F-8F0B-14D7BDCFCDA6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264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C9D4-72F8-460F-8F0B-14D7BDCFCDA6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208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C9D4-72F8-460F-8F0B-14D7BDCFCDA6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55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C9D4-72F8-460F-8F0B-14D7BDCFCDA6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3718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C9D4-72F8-460F-8F0B-14D7BDCFCDA6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039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C9D4-72F8-460F-8F0B-14D7BDCFCDA6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359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C9D4-72F8-460F-8F0B-14D7BDCFCDA6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553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C9D4-72F8-460F-8F0B-14D7BDCFCDA6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38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C9D4-72F8-460F-8F0B-14D7BDCFCDA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854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C9D4-72F8-460F-8F0B-14D7BDCFCDA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804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C9D4-72F8-460F-8F0B-14D7BDCFCDA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910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C9D4-72F8-460F-8F0B-14D7BDCFCDA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81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C9D4-72F8-460F-8F0B-14D7BDCFCDA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220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C9D4-72F8-460F-8F0B-14D7BDCFCDA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56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C9D4-72F8-460F-8F0B-14D7BDCFCDA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635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EC9D4-72F8-460F-8F0B-14D7BDCFCDA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393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강의_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0937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17146" y="4869656"/>
            <a:ext cx="626853" cy="273844"/>
          </a:xfrm>
          <a:prstGeom prst="rect">
            <a:avLst/>
          </a:prstGeom>
        </p:spPr>
        <p:txBody>
          <a:bodyPr/>
          <a:lstStyle/>
          <a:p>
            <a:fld id="{3A01C98E-158D-4718-BAB8-BA7078A4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628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17146" y="4869656"/>
            <a:ext cx="626853" cy="273844"/>
          </a:xfrm>
          <a:prstGeom prst="rect">
            <a:avLst/>
          </a:prstGeom>
        </p:spPr>
        <p:txBody>
          <a:bodyPr/>
          <a:lstStyle/>
          <a:p>
            <a:fld id="{3A01C98E-158D-4718-BAB8-BA7078A4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03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17146" y="4869656"/>
            <a:ext cx="626853" cy="273844"/>
          </a:xfrm>
          <a:prstGeom prst="rect">
            <a:avLst/>
          </a:prstGeom>
        </p:spPr>
        <p:txBody>
          <a:bodyPr/>
          <a:lstStyle/>
          <a:p>
            <a:fld id="{3A01C98E-158D-4718-BAB8-BA7078A4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060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7146" y="4869656"/>
            <a:ext cx="626853" cy="273844"/>
          </a:xfrm>
          <a:prstGeom prst="rect">
            <a:avLst/>
          </a:prstGeom>
        </p:spPr>
        <p:txBody>
          <a:bodyPr/>
          <a:lstStyle/>
          <a:p>
            <a:fld id="{3A01C98E-158D-4718-BAB8-BA7078A4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073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7146" y="4869656"/>
            <a:ext cx="626853" cy="273844"/>
          </a:xfrm>
          <a:prstGeom prst="rect">
            <a:avLst/>
          </a:prstGeom>
        </p:spPr>
        <p:txBody>
          <a:bodyPr/>
          <a:lstStyle/>
          <a:p>
            <a:fld id="{3A01C98E-158D-4718-BAB8-BA7078A4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190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의_소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7648" y="467962"/>
            <a:ext cx="3814314" cy="5959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100000"/>
              </a:lnSpc>
              <a:defRPr sz="24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5034825" y="414068"/>
            <a:ext cx="0" cy="432470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385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강의_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 userDrawn="1"/>
        </p:nvCxnSpPr>
        <p:spPr>
          <a:xfrm>
            <a:off x="142875" y="515217"/>
            <a:ext cx="8858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6821" y="316426"/>
            <a:ext cx="3014331" cy="207334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1800" b="1">
                <a:latin typeface="+mj-ea"/>
                <a:ea typeface="+mj-ea"/>
              </a:defRPr>
            </a:lvl1pPr>
          </a:lstStyle>
          <a:p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142875" y="158750"/>
            <a:ext cx="101674" cy="36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 userDrawn="1"/>
        </p:nvSpPr>
        <p:spPr>
          <a:xfrm>
            <a:off x="297769" y="147943"/>
            <a:ext cx="2949934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chapter 01.</a:t>
            </a:r>
            <a:r>
              <a:rPr lang="ko-KR" altLang="en-US" sz="7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기본 프로그래밍</a:t>
            </a:r>
            <a:endParaRPr lang="ko-KR" altLang="en-US" sz="7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2" name="그룹 31"/>
          <p:cNvGrpSpPr/>
          <p:nvPr userDrawn="1"/>
        </p:nvGrpSpPr>
        <p:grpSpPr>
          <a:xfrm>
            <a:off x="7772399" y="158750"/>
            <a:ext cx="1225345" cy="341253"/>
            <a:chOff x="6720347" y="3652660"/>
            <a:chExt cx="3779697" cy="933682"/>
          </a:xfrm>
        </p:grpSpPr>
        <p:sp>
          <p:nvSpPr>
            <p:cNvPr id="33" name="직사각형 32"/>
            <p:cNvSpPr/>
            <p:nvPr/>
          </p:nvSpPr>
          <p:spPr>
            <a:xfrm>
              <a:off x="6720347" y="3652660"/>
              <a:ext cx="3779697" cy="67563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Java</a:t>
              </a:r>
              <a:r>
                <a:rPr lang="en-US" altLang="ko-KR" sz="1000" b="1" baseline="0" dirty="0" smtClean="0">
                  <a:solidFill>
                    <a:schemeClr val="bg1"/>
                  </a:solidFill>
                  <a:latin typeface="+mn-ea"/>
                  <a:ea typeface="+mn-ea"/>
                </a:rPr>
                <a:t> Programming</a:t>
              </a:r>
              <a:endParaRPr lang="ko-KR" altLang="en-US" sz="10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34" name="직각 삼각형 3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004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  <p:sp>
        <p:nvSpPr>
          <p:cNvPr id="36" name="텍스트 개체 틀 17"/>
          <p:cNvSpPr>
            <a:spLocks noGrp="1"/>
          </p:cNvSpPr>
          <p:nvPr>
            <p:ph type="body" sz="quarter" idx="10"/>
          </p:nvPr>
        </p:nvSpPr>
        <p:spPr>
          <a:xfrm>
            <a:off x="337991" y="543381"/>
            <a:ext cx="8727088" cy="304800"/>
          </a:xfrm>
          <a:prstGeom prst="rect">
            <a:avLst/>
          </a:prstGeom>
        </p:spPr>
        <p:txBody>
          <a:bodyPr lIns="0" tIns="0" rIns="0" bIns="0"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>
                <a:solidFill>
                  <a:schemeClr val="tx1"/>
                </a:solidFill>
                <a:latin typeface="+mn-ea"/>
                <a:ea typeface="+mn-ea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  <a:latin typeface="+mn-ea"/>
                <a:ea typeface="+mn-ea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>
                <a:solidFill>
                  <a:schemeClr val="tx1"/>
                </a:solidFill>
                <a:latin typeface="+mn-ea"/>
                <a:ea typeface="+mn-ea"/>
              </a:defRPr>
            </a:lvl3pPr>
            <a:lvl4pPr marL="806450" indent="-1778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>
                <a:latin typeface="+mn-ea"/>
                <a:ea typeface="+mn-ea"/>
              </a:defRPr>
            </a:lvl4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  <a:endParaRPr lang="en-US" altLang="ko-KR" noProof="0" dirty="0" smtClean="0"/>
          </a:p>
          <a:p>
            <a:pPr lvl="1"/>
            <a:r>
              <a:rPr lang="ko-KR" altLang="en-US" noProof="0" dirty="0" err="1" smtClean="0"/>
              <a:t>둘째수준</a:t>
            </a:r>
            <a:r>
              <a:rPr lang="en-US" altLang="ko-KR" noProof="0" dirty="0" smtClean="0"/>
              <a:t>(</a:t>
            </a:r>
            <a:r>
              <a:rPr lang="ko-KR" altLang="en-US" noProof="0" dirty="0" err="1" smtClean="0"/>
              <a:t>빈거</a:t>
            </a:r>
            <a:r>
              <a:rPr lang="en-US" altLang="ko-KR" noProof="0" dirty="0" smtClean="0"/>
              <a:t>)</a:t>
            </a:r>
          </a:p>
          <a:p>
            <a:pPr lvl="2"/>
            <a:r>
              <a:rPr lang="ko-KR" altLang="en-US" noProof="0" dirty="0" err="1" smtClean="0"/>
              <a:t>세째수준</a:t>
            </a:r>
            <a:endParaRPr lang="en-US" altLang="ko-KR" noProof="0" dirty="0" smtClean="0"/>
          </a:p>
          <a:p>
            <a:pPr lvl="3"/>
            <a:r>
              <a:rPr lang="ko-KR" altLang="en-US" noProof="0" dirty="0" err="1" smtClean="0"/>
              <a:t>네째수준</a:t>
            </a:r>
            <a:endParaRPr lang="en-US" altLang="ko-KR" noProof="0" dirty="0" smtClean="0"/>
          </a:p>
        </p:txBody>
      </p:sp>
    </p:spTree>
    <p:extLst>
      <p:ext uri="{BB962C8B-B14F-4D97-AF65-F5344CB8AC3E}">
        <p14:creationId xmlns:p14="http://schemas.microsoft.com/office/powerpoint/2010/main" val="12262833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00" userDrawn="1">
          <p15:clr>
            <a:srgbClr val="FBAE40"/>
          </p15:clr>
        </p15:guide>
        <p15:guide id="2" pos="9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orient="horz" pos="3140" userDrawn="1">
          <p15:clr>
            <a:srgbClr val="FBAE40"/>
          </p15:clr>
        </p15:guide>
        <p15:guide id="5" pos="5670" userDrawn="1">
          <p15:clr>
            <a:srgbClr val="FBAE40"/>
          </p15:clr>
        </p15:guide>
        <p15:guide id="6" orient="horz" pos="2799" userDrawn="1">
          <p15:clr>
            <a:srgbClr val="FBAE40"/>
          </p15:clr>
        </p15:guide>
        <p15:guide id="7" pos="38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397" y="350875"/>
            <a:ext cx="3014331" cy="207334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1400" b="1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142875" y="158750"/>
            <a:ext cx="101674" cy="396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143508" cy="1435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136528" y="1586297"/>
            <a:ext cx="0" cy="402336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 userDrawn="1"/>
        </p:nvSpPr>
        <p:spPr>
          <a:xfrm>
            <a:off x="0" y="4999992"/>
            <a:ext cx="143508" cy="1435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 userDrawn="1"/>
        </p:nvSpPr>
        <p:spPr>
          <a:xfrm>
            <a:off x="9000492" y="0"/>
            <a:ext cx="143508" cy="1435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 userDrawn="1"/>
        </p:nvSpPr>
        <p:spPr>
          <a:xfrm>
            <a:off x="9000492" y="4999992"/>
            <a:ext cx="143508" cy="14350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 userDrawn="1"/>
        </p:nvSpPr>
        <p:spPr>
          <a:xfrm>
            <a:off x="286617" y="148118"/>
            <a:ext cx="294993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1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chapter 01.</a:t>
            </a:r>
            <a:r>
              <a:rPr lang="ko-KR" altLang="en-US" sz="1100" b="1" dirty="0" smtClean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rPr>
              <a:t>기본 프로그래밍</a:t>
            </a:r>
            <a:endParaRPr lang="ko-KR" altLang="en-US" sz="1100" b="1" dirty="0">
              <a:solidFill>
                <a:schemeClr val="bg1">
                  <a:lumMod val="5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2" name="그룹 31"/>
          <p:cNvGrpSpPr/>
          <p:nvPr userDrawn="1"/>
        </p:nvGrpSpPr>
        <p:grpSpPr>
          <a:xfrm>
            <a:off x="7616297" y="158750"/>
            <a:ext cx="1381448" cy="341253"/>
            <a:chOff x="6720347" y="3652660"/>
            <a:chExt cx="3779697" cy="933682"/>
          </a:xfrm>
        </p:grpSpPr>
        <p:sp>
          <p:nvSpPr>
            <p:cNvPr id="33" name="직사각형 32"/>
            <p:cNvSpPr/>
            <p:nvPr/>
          </p:nvSpPr>
          <p:spPr>
            <a:xfrm>
              <a:off x="6720347" y="3652660"/>
              <a:ext cx="3779697" cy="67563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Java</a:t>
              </a:r>
              <a:r>
                <a:rPr lang="en-US" altLang="ko-KR" sz="1000" b="1" baseline="0" dirty="0" smtClean="0">
                  <a:solidFill>
                    <a:schemeClr val="bg1"/>
                  </a:solidFill>
                  <a:latin typeface="+mn-ea"/>
                  <a:ea typeface="+mn-ea"/>
                </a:rPr>
                <a:t> Programming</a:t>
              </a:r>
              <a:endParaRPr lang="ko-KR" altLang="en-US" sz="10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34" name="직각 삼각형 33"/>
            <p:cNvSpPr/>
            <p:nvPr/>
          </p:nvSpPr>
          <p:spPr>
            <a:xfrm rot="5400000">
              <a:off x="10241996" y="4328298"/>
              <a:ext cx="258045" cy="258043"/>
            </a:xfrm>
            <a:prstGeom prst="rtTriangle">
              <a:avLst/>
            </a:prstGeom>
            <a:solidFill>
              <a:srgbClr val="004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039007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100">
          <p15:clr>
            <a:srgbClr val="FBAE40"/>
          </p15:clr>
        </p15:guide>
        <p15:guide id="2" pos="90">
          <p15:clr>
            <a:srgbClr val="FBAE40"/>
          </p15:clr>
        </p15:guide>
        <p15:guide id="3" pos="2880">
          <p15:clr>
            <a:srgbClr val="FBAE40"/>
          </p15:clr>
        </p15:guide>
        <p15:guide id="4" orient="horz" pos="3140">
          <p15:clr>
            <a:srgbClr val="FBAE40"/>
          </p15:clr>
        </p15:guide>
        <p15:guide id="5" pos="567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7146" y="4869656"/>
            <a:ext cx="626853" cy="273844"/>
          </a:xfrm>
          <a:prstGeom prst="rect">
            <a:avLst/>
          </a:prstGeom>
        </p:spPr>
        <p:txBody>
          <a:bodyPr/>
          <a:lstStyle/>
          <a:p>
            <a:fld id="{3A01C98E-158D-4718-BAB8-BA7078A4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5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7146" y="4869656"/>
            <a:ext cx="626853" cy="273844"/>
          </a:xfrm>
          <a:prstGeom prst="rect">
            <a:avLst/>
          </a:prstGeom>
        </p:spPr>
        <p:txBody>
          <a:bodyPr/>
          <a:lstStyle/>
          <a:p>
            <a:fld id="{3A01C98E-158D-4718-BAB8-BA7078A4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043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17146" y="4869656"/>
            <a:ext cx="626853" cy="273844"/>
          </a:xfrm>
          <a:prstGeom prst="rect">
            <a:avLst/>
          </a:prstGeom>
        </p:spPr>
        <p:txBody>
          <a:bodyPr/>
          <a:lstStyle/>
          <a:p>
            <a:fld id="{3A01C98E-158D-4718-BAB8-BA7078A4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26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17146" y="4869656"/>
            <a:ext cx="626853" cy="273844"/>
          </a:xfrm>
          <a:prstGeom prst="rect">
            <a:avLst/>
          </a:prstGeom>
        </p:spPr>
        <p:txBody>
          <a:bodyPr/>
          <a:lstStyle/>
          <a:p>
            <a:fld id="{3A01C98E-158D-4718-BAB8-BA7078A4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271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17146" y="4869656"/>
            <a:ext cx="626853" cy="273844"/>
          </a:xfrm>
          <a:prstGeom prst="rect">
            <a:avLst/>
          </a:prstGeom>
        </p:spPr>
        <p:txBody>
          <a:bodyPr/>
          <a:lstStyle/>
          <a:p>
            <a:fld id="{3A01C98E-158D-4718-BAB8-BA7078A402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294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15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2" r:id="rId2"/>
    <p:sldLayoutId id="2147483661" r:id="rId3"/>
    <p:sldLayoutId id="2147483674" r:id="rId4"/>
    <p:sldLayoutId id="2147483673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8" r:id="rId11"/>
    <p:sldLayoutId id="2147483669" r:id="rId12"/>
    <p:sldLayoutId id="2147483670" r:id="rId13"/>
    <p:sldLayoutId id="2147483671" r:id="rId14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oracle.com/java/technologies/javase/javase8-archive-downloads.html" TargetMode="External"/><Relationship Id="rId4" Type="http://schemas.openxmlformats.org/officeDocument/2006/relationships/hyperlink" Target="http://www.oracle.com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docs.oracle.com/javase/8/docs/api/index.html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1.jpeg"/><Relationship Id="rId7" Type="http://schemas.openxmlformats.org/officeDocument/2006/relationships/image" Target="../media/image3.jpeg"/><Relationship Id="rId2" Type="http://schemas.openxmlformats.org/officeDocument/2006/relationships/hyperlink" Target="http://image.itdonga.com/files/2015/04/09/d4_rVcKOGd.jpg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google.co.kr/url?sa=i&amp;rct=j&amp;q=&amp;esrc=s&amp;source=images&amp;cd=&amp;cad=rja&amp;uact=8&amp;ved=0ahUKEwjovMeot4LTAhWGFpQKHfHmD5EQjRwIBw&amp;url=https://twitter.com/oracle_kr&amp;psig=AFQjCNGv36KDn9XWoIyBGb9oY5nxMDwrYg&amp;ust=1491107732168259" TargetMode="External"/><Relationship Id="rId5" Type="http://schemas.openxmlformats.org/officeDocument/2006/relationships/image" Target="../media/image2.jpeg"/><Relationship Id="rId4" Type="http://schemas.openxmlformats.org/officeDocument/2006/relationships/hyperlink" Target="http://image.itdonga.com/files/2015/04/09/e5.jpg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347123" y="457263"/>
            <a:ext cx="4597591" cy="902294"/>
            <a:chOff x="2347123" y="457263"/>
            <a:chExt cx="4597591" cy="902294"/>
          </a:xfrm>
        </p:grpSpPr>
        <p:sp>
          <p:nvSpPr>
            <p:cNvPr id="3" name="직사각형 2"/>
            <p:cNvSpPr/>
            <p:nvPr/>
          </p:nvSpPr>
          <p:spPr>
            <a:xfrm>
              <a:off x="2347123" y="457263"/>
              <a:ext cx="4597591" cy="65292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6667264" y="1082111"/>
              <a:ext cx="249370" cy="305521"/>
            </a:xfrm>
            <a:prstGeom prst="rtTriangle">
              <a:avLst/>
            </a:prstGeom>
            <a:solidFill>
              <a:srgbClr val="004A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236713"/>
              </p:ext>
            </p:extLst>
          </p:nvPr>
        </p:nvGraphicFramePr>
        <p:xfrm>
          <a:off x="2792368" y="1858137"/>
          <a:ext cx="3823316" cy="2601402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3823316"/>
              </a:tblGrid>
              <a:tr h="4335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1" dirty="0" smtClean="0">
                          <a:latin typeface="+mn-ea"/>
                          <a:ea typeface="+mn-ea"/>
                        </a:rPr>
                        <a:t>Chapter 01.</a:t>
                      </a:r>
                      <a:r>
                        <a:rPr lang="ko-KR" altLang="en-US" sz="1800" b="1" dirty="0" smtClean="0">
                          <a:latin typeface="+mn-ea"/>
                          <a:ea typeface="+mn-ea"/>
                        </a:rPr>
                        <a:t>기본 프로그래밍</a:t>
                      </a:r>
                      <a:endParaRPr lang="ko-KR" altLang="en-US" sz="1800" b="1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35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Chapter 02.</a:t>
                      </a:r>
                      <a:r>
                        <a:rPr lang="ko-KR" altLang="en-US" sz="1800" dirty="0" smtClean="0">
                          <a:latin typeface="+mn-ea"/>
                          <a:ea typeface="+mn-ea"/>
                        </a:rPr>
                        <a:t>객체지향 프로그래밍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35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Chapter 03.</a:t>
                      </a:r>
                      <a:r>
                        <a:rPr lang="ko-KR" altLang="en-US" sz="1800" dirty="0" smtClean="0">
                          <a:latin typeface="+mn-ea"/>
                          <a:ea typeface="+mn-ea"/>
                        </a:rPr>
                        <a:t>기본</a:t>
                      </a:r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API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35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Chapter</a:t>
                      </a:r>
                      <a:r>
                        <a:rPr lang="en-US" altLang="ko-KR" sz="1800" baseline="0" dirty="0" smtClean="0">
                          <a:latin typeface="+mn-ea"/>
                          <a:ea typeface="+mn-ea"/>
                        </a:rPr>
                        <a:t> 04.</a:t>
                      </a:r>
                      <a:r>
                        <a:rPr lang="ko-KR" altLang="en-US" sz="1800" baseline="0" dirty="0" smtClean="0">
                          <a:latin typeface="+mn-ea"/>
                          <a:ea typeface="+mn-ea"/>
                        </a:rPr>
                        <a:t>컬렉션 프레임워크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35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Chapter 05.I/O </a:t>
                      </a:r>
                      <a:r>
                        <a:rPr lang="ko-KR" altLang="en-US" sz="1800" dirty="0" err="1" smtClean="0">
                          <a:latin typeface="+mn-ea"/>
                          <a:ea typeface="+mn-ea"/>
                        </a:rPr>
                        <a:t>스트림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335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+mn-ea"/>
                          <a:ea typeface="+mn-ea"/>
                        </a:rPr>
                        <a:t>Chapter 06.</a:t>
                      </a:r>
                      <a:r>
                        <a:rPr lang="ko-KR" altLang="en-US" sz="1800" dirty="0" smtClean="0">
                          <a:latin typeface="+mn-ea"/>
                          <a:ea typeface="+mn-ea"/>
                        </a:rPr>
                        <a:t>네트워크 </a:t>
                      </a:r>
                      <a:r>
                        <a:rPr lang="ko-KR" altLang="en-US" sz="1800" dirty="0" err="1" smtClean="0">
                          <a:latin typeface="+mn-ea"/>
                          <a:ea typeface="+mn-ea"/>
                        </a:rPr>
                        <a:t>쓰레드</a:t>
                      </a:r>
                      <a:endParaRPr lang="ko-KR" altLang="en-US" sz="1800" dirty="0"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제목 6"/>
          <p:cNvSpPr>
            <a:spLocks noGrp="1"/>
          </p:cNvSpPr>
          <p:nvPr>
            <p:ph type="title" idx="4294967295"/>
          </p:nvPr>
        </p:nvSpPr>
        <p:spPr>
          <a:xfrm>
            <a:off x="2361661" y="560597"/>
            <a:ext cx="4562475" cy="461963"/>
          </a:xfrm>
          <a:prstGeom prst="rect">
            <a:avLst/>
          </a:prstGeom>
        </p:spPr>
        <p:txBody>
          <a:bodyPr/>
          <a:lstStyle/>
          <a:p>
            <a:pPr algn="ctr" rtl="0" eaLnBrk="1" latinLnBrk="1" hangingPunct="1"/>
            <a:r>
              <a:rPr lang="en-US" altLang="ko-KR" sz="2400" b="1" kern="1200" dirty="0" smtClean="0">
                <a:solidFill>
                  <a:srgbClr val="FFFFFF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Java Programming</a:t>
            </a:r>
            <a:endParaRPr lang="ko-KR" altLang="ko-KR" sz="2000" dirty="0" smtClean="0">
              <a:effectLst/>
            </a:endParaRPr>
          </a:p>
        </p:txBody>
      </p:sp>
      <p:sp>
        <p:nvSpPr>
          <p:cNvPr id="8" name="텍스트 개체 틀 8"/>
          <p:cNvSpPr txBox="1">
            <a:spLocks/>
          </p:cNvSpPr>
          <p:nvPr/>
        </p:nvSpPr>
        <p:spPr>
          <a:xfrm>
            <a:off x="8425914" y="4924656"/>
            <a:ext cx="763522" cy="21884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1800"/>
              </a:spcBef>
              <a:buNone/>
              <a:defRPr/>
            </a:pPr>
            <a:r>
              <a:rPr lang="en-US" altLang="ko-KR" sz="1200" dirty="0" smtClean="0"/>
              <a:t>v1.200511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3881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089" y="2178731"/>
            <a:ext cx="2953393" cy="270465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043108" y="4606876"/>
            <a:ext cx="2545980" cy="21215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14"/>
          <p:cNvSpPr/>
          <p:nvPr/>
        </p:nvSpPr>
        <p:spPr>
          <a:xfrm rot="16200000">
            <a:off x="1578694" y="2958945"/>
            <a:ext cx="1310116" cy="2386882"/>
          </a:xfrm>
          <a:custGeom>
            <a:avLst/>
            <a:gdLst>
              <a:gd name="connsiteX0" fmla="*/ 0 w 297712"/>
              <a:gd name="connsiteY0" fmla="*/ 0 h 538716"/>
              <a:gd name="connsiteX1" fmla="*/ 297712 w 297712"/>
              <a:gd name="connsiteY1" fmla="*/ 0 h 538716"/>
              <a:gd name="connsiteX2" fmla="*/ 297712 w 297712"/>
              <a:gd name="connsiteY2" fmla="*/ 538716 h 538716"/>
              <a:gd name="connsiteX3" fmla="*/ 0 w 297712"/>
              <a:gd name="connsiteY3" fmla="*/ 538716 h 538716"/>
              <a:gd name="connsiteX4" fmla="*/ 0 w 297712"/>
              <a:gd name="connsiteY4" fmla="*/ 0 h 538716"/>
              <a:gd name="connsiteX0" fmla="*/ 0 w 297712"/>
              <a:gd name="connsiteY0" fmla="*/ 0 h 672066"/>
              <a:gd name="connsiteX1" fmla="*/ 297712 w 297712"/>
              <a:gd name="connsiteY1" fmla="*/ 0 h 672066"/>
              <a:gd name="connsiteX2" fmla="*/ 269137 w 297712"/>
              <a:gd name="connsiteY2" fmla="*/ 672066 h 672066"/>
              <a:gd name="connsiteX3" fmla="*/ 0 w 297712"/>
              <a:gd name="connsiteY3" fmla="*/ 538716 h 672066"/>
              <a:gd name="connsiteX4" fmla="*/ 0 w 297712"/>
              <a:gd name="connsiteY4" fmla="*/ 0 h 672066"/>
              <a:gd name="connsiteX0" fmla="*/ 0 w 269137"/>
              <a:gd name="connsiteY0" fmla="*/ 44450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583166 h 716516"/>
              <a:gd name="connsiteX4" fmla="*/ 0 w 269137"/>
              <a:gd name="connsiteY4" fmla="*/ 44450 h 716516"/>
              <a:gd name="connsiteX0" fmla="*/ 15875 w 269137"/>
              <a:gd name="connsiteY0" fmla="*/ 206375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583166 h 716516"/>
              <a:gd name="connsiteX4" fmla="*/ 15875 w 269137"/>
              <a:gd name="connsiteY4" fmla="*/ 206375 h 716516"/>
              <a:gd name="connsiteX0" fmla="*/ 15875 w 269137"/>
              <a:gd name="connsiteY0" fmla="*/ 206375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484741 h 716516"/>
              <a:gd name="connsiteX4" fmla="*/ 15875 w 269137"/>
              <a:gd name="connsiteY4" fmla="*/ 206375 h 716516"/>
              <a:gd name="connsiteX0" fmla="*/ 0 w 269137"/>
              <a:gd name="connsiteY0" fmla="*/ 206375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484741 h 716516"/>
              <a:gd name="connsiteX4" fmla="*/ 0 w 269137"/>
              <a:gd name="connsiteY4" fmla="*/ 206375 h 716516"/>
              <a:gd name="connsiteX0" fmla="*/ 0 w 269137"/>
              <a:gd name="connsiteY0" fmla="*/ 212725 h 722866"/>
              <a:gd name="connsiteX1" fmla="*/ 269137 w 269137"/>
              <a:gd name="connsiteY1" fmla="*/ 0 h 722866"/>
              <a:gd name="connsiteX2" fmla="*/ 269137 w 269137"/>
              <a:gd name="connsiteY2" fmla="*/ 722866 h 722866"/>
              <a:gd name="connsiteX3" fmla="*/ 0 w 269137"/>
              <a:gd name="connsiteY3" fmla="*/ 491091 h 722866"/>
              <a:gd name="connsiteX4" fmla="*/ 0 w 269137"/>
              <a:gd name="connsiteY4" fmla="*/ 212725 h 722866"/>
              <a:gd name="connsiteX0" fmla="*/ 167640 w 269137"/>
              <a:gd name="connsiteY0" fmla="*/ 0 h 1810619"/>
              <a:gd name="connsiteX1" fmla="*/ 269137 w 269137"/>
              <a:gd name="connsiteY1" fmla="*/ 1087753 h 1810619"/>
              <a:gd name="connsiteX2" fmla="*/ 269137 w 269137"/>
              <a:gd name="connsiteY2" fmla="*/ 1810619 h 1810619"/>
              <a:gd name="connsiteX3" fmla="*/ 0 w 269137"/>
              <a:gd name="connsiteY3" fmla="*/ 1578844 h 1810619"/>
              <a:gd name="connsiteX4" fmla="*/ 167640 w 269137"/>
              <a:gd name="connsiteY4" fmla="*/ 0 h 1810619"/>
              <a:gd name="connsiteX0" fmla="*/ 0 w 101497"/>
              <a:gd name="connsiteY0" fmla="*/ 0 h 4047724"/>
              <a:gd name="connsiteX1" fmla="*/ 101497 w 101497"/>
              <a:gd name="connsiteY1" fmla="*/ 1087753 h 4047724"/>
              <a:gd name="connsiteX2" fmla="*/ 101497 w 101497"/>
              <a:gd name="connsiteY2" fmla="*/ 1810619 h 4047724"/>
              <a:gd name="connsiteX3" fmla="*/ 5080 w 101497"/>
              <a:gd name="connsiteY3" fmla="*/ 4047724 h 4047724"/>
              <a:gd name="connsiteX4" fmla="*/ 0 w 101497"/>
              <a:gd name="connsiteY4" fmla="*/ 0 h 4047724"/>
              <a:gd name="connsiteX0" fmla="*/ 0 w 142137"/>
              <a:gd name="connsiteY0" fmla="*/ 0 h 4047724"/>
              <a:gd name="connsiteX1" fmla="*/ 142137 w 142137"/>
              <a:gd name="connsiteY1" fmla="*/ 1550036 h 4047724"/>
              <a:gd name="connsiteX2" fmla="*/ 101497 w 142137"/>
              <a:gd name="connsiteY2" fmla="*/ 1810619 h 4047724"/>
              <a:gd name="connsiteX3" fmla="*/ 5080 w 142137"/>
              <a:gd name="connsiteY3" fmla="*/ 4047724 h 4047724"/>
              <a:gd name="connsiteX4" fmla="*/ 0 w 142137"/>
              <a:gd name="connsiteY4" fmla="*/ 0 h 4047724"/>
              <a:gd name="connsiteX0" fmla="*/ 0 w 142137"/>
              <a:gd name="connsiteY0" fmla="*/ 0 h 5925422"/>
              <a:gd name="connsiteX1" fmla="*/ 142137 w 142137"/>
              <a:gd name="connsiteY1" fmla="*/ 1550036 h 5925422"/>
              <a:gd name="connsiteX2" fmla="*/ 91337 w 142137"/>
              <a:gd name="connsiteY2" fmla="*/ 5925422 h 5925422"/>
              <a:gd name="connsiteX3" fmla="*/ 5080 w 142137"/>
              <a:gd name="connsiteY3" fmla="*/ 4047724 h 5925422"/>
              <a:gd name="connsiteX4" fmla="*/ 0 w 142137"/>
              <a:gd name="connsiteY4" fmla="*/ 0 h 5925422"/>
              <a:gd name="connsiteX0" fmla="*/ 0 w 142137"/>
              <a:gd name="connsiteY0" fmla="*/ 0 h 7970124"/>
              <a:gd name="connsiteX1" fmla="*/ 142137 w 142137"/>
              <a:gd name="connsiteY1" fmla="*/ 1550036 h 7970124"/>
              <a:gd name="connsiteX2" fmla="*/ 135786 w 142137"/>
              <a:gd name="connsiteY2" fmla="*/ 7970124 h 7970124"/>
              <a:gd name="connsiteX3" fmla="*/ 5080 w 142137"/>
              <a:gd name="connsiteY3" fmla="*/ 4047724 h 7970124"/>
              <a:gd name="connsiteX4" fmla="*/ 0 w 142137"/>
              <a:gd name="connsiteY4" fmla="*/ 0 h 7970124"/>
              <a:gd name="connsiteX0" fmla="*/ 0 w 948587"/>
              <a:gd name="connsiteY0" fmla="*/ 0 h 7970124"/>
              <a:gd name="connsiteX1" fmla="*/ 948587 w 948587"/>
              <a:gd name="connsiteY1" fmla="*/ 343536 h 7970124"/>
              <a:gd name="connsiteX2" fmla="*/ 135786 w 948587"/>
              <a:gd name="connsiteY2" fmla="*/ 7970124 h 7970124"/>
              <a:gd name="connsiteX3" fmla="*/ 5080 w 948587"/>
              <a:gd name="connsiteY3" fmla="*/ 4047724 h 7970124"/>
              <a:gd name="connsiteX4" fmla="*/ 0 w 948587"/>
              <a:gd name="connsiteY4" fmla="*/ 0 h 7970124"/>
              <a:gd name="connsiteX0" fmla="*/ 0 w 961286"/>
              <a:gd name="connsiteY0" fmla="*/ 0 h 7938377"/>
              <a:gd name="connsiteX1" fmla="*/ 948587 w 961286"/>
              <a:gd name="connsiteY1" fmla="*/ 343536 h 7938377"/>
              <a:gd name="connsiteX2" fmla="*/ 961286 w 961286"/>
              <a:gd name="connsiteY2" fmla="*/ 7938377 h 7938377"/>
              <a:gd name="connsiteX3" fmla="*/ 5080 w 961286"/>
              <a:gd name="connsiteY3" fmla="*/ 4047724 h 7938377"/>
              <a:gd name="connsiteX4" fmla="*/ 0 w 961286"/>
              <a:gd name="connsiteY4" fmla="*/ 0 h 7938377"/>
              <a:gd name="connsiteX0" fmla="*/ 0 w 961287"/>
              <a:gd name="connsiteY0" fmla="*/ 0 h 7938377"/>
              <a:gd name="connsiteX1" fmla="*/ 961287 w 961287"/>
              <a:gd name="connsiteY1" fmla="*/ 324486 h 7938377"/>
              <a:gd name="connsiteX2" fmla="*/ 961286 w 961287"/>
              <a:gd name="connsiteY2" fmla="*/ 7938377 h 7938377"/>
              <a:gd name="connsiteX3" fmla="*/ 5080 w 961287"/>
              <a:gd name="connsiteY3" fmla="*/ 4047724 h 7938377"/>
              <a:gd name="connsiteX4" fmla="*/ 0 w 961287"/>
              <a:gd name="connsiteY4" fmla="*/ 0 h 7938377"/>
              <a:gd name="connsiteX0" fmla="*/ 0 w 1099201"/>
              <a:gd name="connsiteY0" fmla="*/ 0 h 7938377"/>
              <a:gd name="connsiteX1" fmla="*/ 1099201 w 1099201"/>
              <a:gd name="connsiteY1" fmla="*/ 4972987 h 7938377"/>
              <a:gd name="connsiteX2" fmla="*/ 961286 w 1099201"/>
              <a:gd name="connsiteY2" fmla="*/ 7938377 h 7938377"/>
              <a:gd name="connsiteX3" fmla="*/ 5080 w 1099201"/>
              <a:gd name="connsiteY3" fmla="*/ 4047724 h 7938377"/>
              <a:gd name="connsiteX4" fmla="*/ 0 w 1099201"/>
              <a:gd name="connsiteY4" fmla="*/ 0 h 7938377"/>
              <a:gd name="connsiteX0" fmla="*/ 0 w 1099201"/>
              <a:gd name="connsiteY0" fmla="*/ 0 h 12570652"/>
              <a:gd name="connsiteX1" fmla="*/ 1099201 w 1099201"/>
              <a:gd name="connsiteY1" fmla="*/ 4972987 h 12570652"/>
              <a:gd name="connsiteX2" fmla="*/ 1091087 w 1099201"/>
              <a:gd name="connsiteY2" fmla="*/ 12570652 h 12570652"/>
              <a:gd name="connsiteX3" fmla="*/ 5080 w 1099201"/>
              <a:gd name="connsiteY3" fmla="*/ 4047724 h 12570652"/>
              <a:gd name="connsiteX4" fmla="*/ 0 w 1099201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4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4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4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4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4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5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5 h 12570652"/>
              <a:gd name="connsiteX4" fmla="*/ 0 w 1091788"/>
              <a:gd name="connsiteY4" fmla="*/ 0 h 12570652"/>
              <a:gd name="connsiteX0" fmla="*/ 0 w 1727272"/>
              <a:gd name="connsiteY0" fmla="*/ 0 h 12570652"/>
              <a:gd name="connsiteX1" fmla="*/ 1727272 w 1727272"/>
              <a:gd name="connsiteY1" fmla="*/ 3818834 h 12570652"/>
              <a:gd name="connsiteX2" fmla="*/ 1091087 w 1727272"/>
              <a:gd name="connsiteY2" fmla="*/ 12570652 h 12570652"/>
              <a:gd name="connsiteX3" fmla="*/ 5080 w 1727272"/>
              <a:gd name="connsiteY3" fmla="*/ 4047725 h 12570652"/>
              <a:gd name="connsiteX4" fmla="*/ 0 w 1727272"/>
              <a:gd name="connsiteY4" fmla="*/ 0 h 12570652"/>
              <a:gd name="connsiteX0" fmla="*/ 0 w 1740793"/>
              <a:gd name="connsiteY0" fmla="*/ 0 h 12570652"/>
              <a:gd name="connsiteX1" fmla="*/ 1740793 w 1740793"/>
              <a:gd name="connsiteY1" fmla="*/ 3791796 h 12570652"/>
              <a:gd name="connsiteX2" fmla="*/ 1091087 w 1740793"/>
              <a:gd name="connsiteY2" fmla="*/ 12570652 h 12570652"/>
              <a:gd name="connsiteX3" fmla="*/ 5080 w 1740793"/>
              <a:gd name="connsiteY3" fmla="*/ 4047725 h 12570652"/>
              <a:gd name="connsiteX4" fmla="*/ 0 w 1740793"/>
              <a:gd name="connsiteY4" fmla="*/ 0 h 12570652"/>
              <a:gd name="connsiteX0" fmla="*/ 0 w 1740793"/>
              <a:gd name="connsiteY0" fmla="*/ 0 h 12570652"/>
              <a:gd name="connsiteX1" fmla="*/ 1740793 w 1740793"/>
              <a:gd name="connsiteY1" fmla="*/ 3791796 h 12570652"/>
              <a:gd name="connsiteX2" fmla="*/ 1091087 w 1740793"/>
              <a:gd name="connsiteY2" fmla="*/ 12570652 h 12570652"/>
              <a:gd name="connsiteX3" fmla="*/ 5080 w 1740793"/>
              <a:gd name="connsiteY3" fmla="*/ 4047725 h 12570652"/>
              <a:gd name="connsiteX4" fmla="*/ 0 w 1740793"/>
              <a:gd name="connsiteY4" fmla="*/ 0 h 12570652"/>
              <a:gd name="connsiteX0" fmla="*/ 0 w 1740793"/>
              <a:gd name="connsiteY0" fmla="*/ 0 h 12570652"/>
              <a:gd name="connsiteX1" fmla="*/ 1740793 w 1740793"/>
              <a:gd name="connsiteY1" fmla="*/ 3791796 h 12570652"/>
              <a:gd name="connsiteX2" fmla="*/ 1091087 w 1740793"/>
              <a:gd name="connsiteY2" fmla="*/ 12570652 h 12570652"/>
              <a:gd name="connsiteX3" fmla="*/ 5080 w 1740793"/>
              <a:gd name="connsiteY3" fmla="*/ 4047725 h 12570652"/>
              <a:gd name="connsiteX4" fmla="*/ 0 w 1740793"/>
              <a:gd name="connsiteY4" fmla="*/ 0 h 12570652"/>
              <a:gd name="connsiteX0" fmla="*/ 0 w 1740793"/>
              <a:gd name="connsiteY0" fmla="*/ 0 h 12540230"/>
              <a:gd name="connsiteX1" fmla="*/ 1740793 w 1740793"/>
              <a:gd name="connsiteY1" fmla="*/ 3791796 h 12540230"/>
              <a:gd name="connsiteX2" fmla="*/ 1729951 w 1740793"/>
              <a:gd name="connsiteY2" fmla="*/ 12540230 h 12540230"/>
              <a:gd name="connsiteX3" fmla="*/ 5080 w 1740793"/>
              <a:gd name="connsiteY3" fmla="*/ 4047725 h 12540230"/>
              <a:gd name="connsiteX4" fmla="*/ 0 w 1740793"/>
              <a:gd name="connsiteY4" fmla="*/ 0 h 12540230"/>
              <a:gd name="connsiteX0" fmla="*/ 0 w 1740793"/>
              <a:gd name="connsiteY0" fmla="*/ 0 h 12540230"/>
              <a:gd name="connsiteX1" fmla="*/ 1740793 w 1740793"/>
              <a:gd name="connsiteY1" fmla="*/ 3791796 h 12540230"/>
              <a:gd name="connsiteX2" fmla="*/ 1729951 w 1740793"/>
              <a:gd name="connsiteY2" fmla="*/ 12540230 h 12540230"/>
              <a:gd name="connsiteX3" fmla="*/ 5080 w 1740793"/>
              <a:gd name="connsiteY3" fmla="*/ 4047725 h 12540230"/>
              <a:gd name="connsiteX4" fmla="*/ 0 w 1740793"/>
              <a:gd name="connsiteY4" fmla="*/ 0 h 12540230"/>
              <a:gd name="connsiteX0" fmla="*/ 0 w 1740793"/>
              <a:gd name="connsiteY0" fmla="*/ 0 h 12540230"/>
              <a:gd name="connsiteX1" fmla="*/ 1740793 w 1740793"/>
              <a:gd name="connsiteY1" fmla="*/ 3791796 h 12540230"/>
              <a:gd name="connsiteX2" fmla="*/ 1729951 w 1740793"/>
              <a:gd name="connsiteY2" fmla="*/ 12540230 h 12540230"/>
              <a:gd name="connsiteX3" fmla="*/ 5080 w 1740793"/>
              <a:gd name="connsiteY3" fmla="*/ 4047725 h 12540230"/>
              <a:gd name="connsiteX4" fmla="*/ 0 w 1740793"/>
              <a:gd name="connsiteY4" fmla="*/ 0 h 12540230"/>
              <a:gd name="connsiteX0" fmla="*/ 0 w 1767834"/>
              <a:gd name="connsiteY0" fmla="*/ 0 h 12540230"/>
              <a:gd name="connsiteX1" fmla="*/ 1767834 w 1767834"/>
              <a:gd name="connsiteY1" fmla="*/ 3785036 h 12540230"/>
              <a:gd name="connsiteX2" fmla="*/ 1729951 w 1767834"/>
              <a:gd name="connsiteY2" fmla="*/ 12540230 h 12540230"/>
              <a:gd name="connsiteX3" fmla="*/ 5080 w 1767834"/>
              <a:gd name="connsiteY3" fmla="*/ 4047725 h 12540230"/>
              <a:gd name="connsiteX4" fmla="*/ 0 w 1767834"/>
              <a:gd name="connsiteY4" fmla="*/ 0 h 12540230"/>
              <a:gd name="connsiteX0" fmla="*/ 0 w 1767834"/>
              <a:gd name="connsiteY0" fmla="*/ 0 h 6317494"/>
              <a:gd name="connsiteX1" fmla="*/ 1767834 w 1767834"/>
              <a:gd name="connsiteY1" fmla="*/ 3785036 h 6317494"/>
              <a:gd name="connsiteX2" fmla="*/ 1088859 w 1767834"/>
              <a:gd name="connsiteY2" fmla="*/ 3832088 h 6317494"/>
              <a:gd name="connsiteX3" fmla="*/ 5080 w 1767834"/>
              <a:gd name="connsiteY3" fmla="*/ 4047725 h 6317494"/>
              <a:gd name="connsiteX4" fmla="*/ 0 w 1767834"/>
              <a:gd name="connsiteY4" fmla="*/ 0 h 6317494"/>
              <a:gd name="connsiteX0" fmla="*/ 324377 w 2092211"/>
              <a:gd name="connsiteY0" fmla="*/ 345503 h 4868644"/>
              <a:gd name="connsiteX1" fmla="*/ 2092211 w 2092211"/>
              <a:gd name="connsiteY1" fmla="*/ 4130539 h 4868644"/>
              <a:gd name="connsiteX2" fmla="*/ 1413236 w 2092211"/>
              <a:gd name="connsiteY2" fmla="*/ 4177591 h 4868644"/>
              <a:gd name="connsiteX3" fmla="*/ 7 w 2092211"/>
              <a:gd name="connsiteY3" fmla="*/ 395315 h 4868644"/>
              <a:gd name="connsiteX4" fmla="*/ 324377 w 2092211"/>
              <a:gd name="connsiteY4" fmla="*/ 345503 h 4868644"/>
              <a:gd name="connsiteX0" fmla="*/ 324376 w 2092211"/>
              <a:gd name="connsiteY0" fmla="*/ 361212 h 4866542"/>
              <a:gd name="connsiteX1" fmla="*/ 2092211 w 2092211"/>
              <a:gd name="connsiteY1" fmla="*/ 4128437 h 4866542"/>
              <a:gd name="connsiteX2" fmla="*/ 1413236 w 2092211"/>
              <a:gd name="connsiteY2" fmla="*/ 4175489 h 4866542"/>
              <a:gd name="connsiteX3" fmla="*/ 7 w 2092211"/>
              <a:gd name="connsiteY3" fmla="*/ 393213 h 4866542"/>
              <a:gd name="connsiteX4" fmla="*/ 324376 w 2092211"/>
              <a:gd name="connsiteY4" fmla="*/ 361212 h 4866542"/>
              <a:gd name="connsiteX0" fmla="*/ 324376 w 2083310"/>
              <a:gd name="connsiteY0" fmla="*/ 361212 h 4835119"/>
              <a:gd name="connsiteX1" fmla="*/ 2083309 w 2083310"/>
              <a:gd name="connsiteY1" fmla="*/ 4092826 h 4835119"/>
              <a:gd name="connsiteX2" fmla="*/ 1413236 w 2083310"/>
              <a:gd name="connsiteY2" fmla="*/ 4175489 h 4835119"/>
              <a:gd name="connsiteX3" fmla="*/ 7 w 2083310"/>
              <a:gd name="connsiteY3" fmla="*/ 393213 h 4835119"/>
              <a:gd name="connsiteX4" fmla="*/ 324376 w 2083310"/>
              <a:gd name="connsiteY4" fmla="*/ 361212 h 4835119"/>
              <a:gd name="connsiteX0" fmla="*/ 324376 w 2092213"/>
              <a:gd name="connsiteY0" fmla="*/ 361212 h 4890149"/>
              <a:gd name="connsiteX1" fmla="*/ 2092213 w 2092213"/>
              <a:gd name="connsiteY1" fmla="*/ 4155154 h 4890149"/>
              <a:gd name="connsiteX2" fmla="*/ 1413236 w 2092213"/>
              <a:gd name="connsiteY2" fmla="*/ 4175489 h 4890149"/>
              <a:gd name="connsiteX3" fmla="*/ 7 w 2092213"/>
              <a:gd name="connsiteY3" fmla="*/ 393213 h 4890149"/>
              <a:gd name="connsiteX4" fmla="*/ 324376 w 2092213"/>
              <a:gd name="connsiteY4" fmla="*/ 361212 h 4890149"/>
              <a:gd name="connsiteX0" fmla="*/ 324376 w 2092213"/>
              <a:gd name="connsiteY0" fmla="*/ 361212 h 4921660"/>
              <a:gd name="connsiteX1" fmla="*/ 2092213 w 2092213"/>
              <a:gd name="connsiteY1" fmla="*/ 4190769 h 4921660"/>
              <a:gd name="connsiteX2" fmla="*/ 1413236 w 2092213"/>
              <a:gd name="connsiteY2" fmla="*/ 4175489 h 4921660"/>
              <a:gd name="connsiteX3" fmla="*/ 7 w 2092213"/>
              <a:gd name="connsiteY3" fmla="*/ 393213 h 4921660"/>
              <a:gd name="connsiteX4" fmla="*/ 324376 w 2092213"/>
              <a:gd name="connsiteY4" fmla="*/ 361212 h 4921660"/>
              <a:gd name="connsiteX0" fmla="*/ 324376 w 2092213"/>
              <a:gd name="connsiteY0" fmla="*/ 361212 h 4190769"/>
              <a:gd name="connsiteX1" fmla="*/ 2092213 w 2092213"/>
              <a:gd name="connsiteY1" fmla="*/ 4190769 h 4190769"/>
              <a:gd name="connsiteX2" fmla="*/ 1413236 w 2092213"/>
              <a:gd name="connsiteY2" fmla="*/ 4175489 h 4190769"/>
              <a:gd name="connsiteX3" fmla="*/ 7 w 2092213"/>
              <a:gd name="connsiteY3" fmla="*/ 393213 h 4190769"/>
              <a:gd name="connsiteX4" fmla="*/ 324376 w 2092213"/>
              <a:gd name="connsiteY4" fmla="*/ 361212 h 4190769"/>
              <a:gd name="connsiteX0" fmla="*/ 324376 w 2092213"/>
              <a:gd name="connsiteY0" fmla="*/ 361212 h 4190779"/>
              <a:gd name="connsiteX1" fmla="*/ 2092213 w 2092213"/>
              <a:gd name="connsiteY1" fmla="*/ 4190769 h 4190779"/>
              <a:gd name="connsiteX2" fmla="*/ 1413236 w 2092213"/>
              <a:gd name="connsiteY2" fmla="*/ 4175489 h 4190779"/>
              <a:gd name="connsiteX3" fmla="*/ 7 w 2092213"/>
              <a:gd name="connsiteY3" fmla="*/ 393213 h 4190779"/>
              <a:gd name="connsiteX4" fmla="*/ 324376 w 2092213"/>
              <a:gd name="connsiteY4" fmla="*/ 361212 h 4190779"/>
              <a:gd name="connsiteX0" fmla="*/ 324376 w 2092213"/>
              <a:gd name="connsiteY0" fmla="*/ 361212 h 4190779"/>
              <a:gd name="connsiteX1" fmla="*/ 2092213 w 2092213"/>
              <a:gd name="connsiteY1" fmla="*/ 4190769 h 4190779"/>
              <a:gd name="connsiteX2" fmla="*/ 1413236 w 2092213"/>
              <a:gd name="connsiteY2" fmla="*/ 4175489 h 4190779"/>
              <a:gd name="connsiteX3" fmla="*/ 7 w 2092213"/>
              <a:gd name="connsiteY3" fmla="*/ 393213 h 4190779"/>
              <a:gd name="connsiteX4" fmla="*/ 324376 w 2092213"/>
              <a:gd name="connsiteY4" fmla="*/ 361212 h 4190779"/>
              <a:gd name="connsiteX0" fmla="*/ 324376 w 2092213"/>
              <a:gd name="connsiteY0" fmla="*/ 361212 h 4190779"/>
              <a:gd name="connsiteX1" fmla="*/ 2092213 w 2092213"/>
              <a:gd name="connsiteY1" fmla="*/ 4190769 h 4190779"/>
              <a:gd name="connsiteX2" fmla="*/ 1413236 w 2092213"/>
              <a:gd name="connsiteY2" fmla="*/ 4175489 h 4190779"/>
              <a:gd name="connsiteX3" fmla="*/ 7 w 2092213"/>
              <a:gd name="connsiteY3" fmla="*/ 393213 h 4190779"/>
              <a:gd name="connsiteX4" fmla="*/ 324376 w 2092213"/>
              <a:gd name="connsiteY4" fmla="*/ 361212 h 4190779"/>
              <a:gd name="connsiteX0" fmla="*/ 324370 w 2092207"/>
              <a:gd name="connsiteY0" fmla="*/ 0 h 3829567"/>
              <a:gd name="connsiteX1" fmla="*/ 2092207 w 2092207"/>
              <a:gd name="connsiteY1" fmla="*/ 3829557 h 3829567"/>
              <a:gd name="connsiteX2" fmla="*/ 1413230 w 2092207"/>
              <a:gd name="connsiteY2" fmla="*/ 3814277 h 3829567"/>
              <a:gd name="connsiteX3" fmla="*/ 1 w 2092207"/>
              <a:gd name="connsiteY3" fmla="*/ 32001 h 3829567"/>
              <a:gd name="connsiteX4" fmla="*/ 324370 w 2092207"/>
              <a:gd name="connsiteY4" fmla="*/ 0 h 3829567"/>
              <a:gd name="connsiteX0" fmla="*/ 324368 w 2092205"/>
              <a:gd name="connsiteY0" fmla="*/ 0 h 3829567"/>
              <a:gd name="connsiteX1" fmla="*/ 2092205 w 2092205"/>
              <a:gd name="connsiteY1" fmla="*/ 3829557 h 3829567"/>
              <a:gd name="connsiteX2" fmla="*/ 1413228 w 2092205"/>
              <a:gd name="connsiteY2" fmla="*/ 3814277 h 3829567"/>
              <a:gd name="connsiteX3" fmla="*/ -1 w 2092205"/>
              <a:gd name="connsiteY3" fmla="*/ 32001 h 3829567"/>
              <a:gd name="connsiteX4" fmla="*/ 324368 w 2092205"/>
              <a:gd name="connsiteY4" fmla="*/ 0 h 3829567"/>
              <a:gd name="connsiteX0" fmla="*/ 324371 w 2092207"/>
              <a:gd name="connsiteY0" fmla="*/ 0 h 3811759"/>
              <a:gd name="connsiteX1" fmla="*/ 2092207 w 2092207"/>
              <a:gd name="connsiteY1" fmla="*/ 3811749 h 3811759"/>
              <a:gd name="connsiteX2" fmla="*/ 1413230 w 2092207"/>
              <a:gd name="connsiteY2" fmla="*/ 3796469 h 3811759"/>
              <a:gd name="connsiteX3" fmla="*/ 1 w 2092207"/>
              <a:gd name="connsiteY3" fmla="*/ 14193 h 3811759"/>
              <a:gd name="connsiteX4" fmla="*/ 324371 w 2092207"/>
              <a:gd name="connsiteY4" fmla="*/ 0 h 3811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2207" h="3811759">
                <a:moveTo>
                  <a:pt x="324371" y="0"/>
                </a:moveTo>
                <a:cubicBezTo>
                  <a:pt x="2050534" y="3733524"/>
                  <a:pt x="404036" y="142604"/>
                  <a:pt x="2092207" y="3811749"/>
                </a:cubicBezTo>
                <a:cubicBezTo>
                  <a:pt x="1522348" y="3812064"/>
                  <a:pt x="1831720" y="3805059"/>
                  <a:pt x="1413230" y="3796469"/>
                </a:cubicBezTo>
                <a:cubicBezTo>
                  <a:pt x="64650" y="164110"/>
                  <a:pt x="1381515" y="3713421"/>
                  <a:pt x="1" y="14193"/>
                </a:cubicBezTo>
                <a:cubicBezTo>
                  <a:pt x="203101" y="557"/>
                  <a:pt x="112366" y="4736"/>
                  <a:pt x="32437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100000">
                <a:schemeClr val="accent1">
                  <a:tint val="23500"/>
                  <a:satMod val="160000"/>
                  <a:alpha val="70000"/>
                </a:schemeClr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r>
              <a:rPr lang="ko-KR" altLang="en-US" dirty="0"/>
              <a:t>자바 개발환경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JDK</a:t>
            </a:r>
            <a:r>
              <a:rPr lang="ko-KR" altLang="en-US" dirty="0"/>
              <a:t>다운로드</a:t>
            </a:r>
            <a:r>
              <a:rPr lang="en-US" altLang="ko-KR" dirty="0"/>
              <a:t>-</a:t>
            </a:r>
            <a:r>
              <a:rPr lang="en-US" altLang="ko-KR" dirty="0" smtClean="0"/>
              <a:t>1</a:t>
            </a:r>
            <a:endParaRPr lang="en-US" altLang="ko-KR" dirty="0"/>
          </a:p>
        </p:txBody>
      </p:sp>
      <p:sp>
        <p:nvSpPr>
          <p:cNvPr id="4" name="텍스트 개체 틀 8"/>
          <p:cNvSpPr txBox="1">
            <a:spLocks/>
          </p:cNvSpPr>
          <p:nvPr/>
        </p:nvSpPr>
        <p:spPr>
          <a:xfrm>
            <a:off x="323226" y="1013217"/>
            <a:ext cx="8727088" cy="815584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ko-KR" altLang="en-US" sz="1400" dirty="0" err="1"/>
              <a:t>오라클</a:t>
            </a:r>
            <a:r>
              <a:rPr lang="ko-KR" altLang="en-US" sz="1400" dirty="0"/>
              <a:t> 사이트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4"/>
              </a:rPr>
              <a:t>http://www.oracle.com</a:t>
            </a:r>
            <a:r>
              <a:rPr lang="en-US" altLang="ko-KR" sz="1400" dirty="0"/>
              <a:t>)</a:t>
            </a:r>
            <a:r>
              <a:rPr lang="ko-KR" altLang="en-US" sz="1400" dirty="0"/>
              <a:t>에서 무료로 다운로드 </a:t>
            </a:r>
            <a:endParaRPr lang="en-US" altLang="ko-KR" sz="1400" dirty="0"/>
          </a:p>
          <a:p>
            <a:pPr lvl="2">
              <a:lnSpc>
                <a:spcPct val="100000"/>
              </a:lnSpc>
              <a:spcBef>
                <a:spcPct val="0"/>
              </a:spcBef>
            </a:pPr>
            <a:r>
              <a:rPr lang="en-US" altLang="ko-KR" sz="1400" dirty="0"/>
              <a:t>Downloads</a:t>
            </a:r>
            <a:r>
              <a:rPr lang="ko-KR" altLang="en-US" sz="1400" dirty="0"/>
              <a:t> </a:t>
            </a:r>
            <a:r>
              <a:rPr lang="en-US" altLang="ko-KR" sz="1400" dirty="0"/>
              <a:t>&gt; Java &gt; Java SE &gt; Java Archive &gt; Java SE 8 (8u202 and earlier)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en-US" altLang="ko-KR" sz="1400" dirty="0">
                <a:hlinkClick r:id="rId5"/>
              </a:rPr>
              <a:t>https://www.oracle.com/java/technologies/javase/javase8-archive-downloads.html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4741589" y="2021006"/>
            <a:ext cx="3502742" cy="26490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*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최신버전보다는 검증된 버전 사용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20" name="직사각형 14"/>
          <p:cNvSpPr/>
          <p:nvPr/>
        </p:nvSpPr>
        <p:spPr>
          <a:xfrm>
            <a:off x="1052713" y="2218963"/>
            <a:ext cx="2807302" cy="602025"/>
          </a:xfrm>
          <a:custGeom>
            <a:avLst/>
            <a:gdLst>
              <a:gd name="connsiteX0" fmla="*/ 0 w 297712"/>
              <a:gd name="connsiteY0" fmla="*/ 0 h 538716"/>
              <a:gd name="connsiteX1" fmla="*/ 297712 w 297712"/>
              <a:gd name="connsiteY1" fmla="*/ 0 h 538716"/>
              <a:gd name="connsiteX2" fmla="*/ 297712 w 297712"/>
              <a:gd name="connsiteY2" fmla="*/ 538716 h 538716"/>
              <a:gd name="connsiteX3" fmla="*/ 0 w 297712"/>
              <a:gd name="connsiteY3" fmla="*/ 538716 h 538716"/>
              <a:gd name="connsiteX4" fmla="*/ 0 w 297712"/>
              <a:gd name="connsiteY4" fmla="*/ 0 h 538716"/>
              <a:gd name="connsiteX0" fmla="*/ 0 w 297712"/>
              <a:gd name="connsiteY0" fmla="*/ 0 h 672066"/>
              <a:gd name="connsiteX1" fmla="*/ 297712 w 297712"/>
              <a:gd name="connsiteY1" fmla="*/ 0 h 672066"/>
              <a:gd name="connsiteX2" fmla="*/ 269137 w 297712"/>
              <a:gd name="connsiteY2" fmla="*/ 672066 h 672066"/>
              <a:gd name="connsiteX3" fmla="*/ 0 w 297712"/>
              <a:gd name="connsiteY3" fmla="*/ 538716 h 672066"/>
              <a:gd name="connsiteX4" fmla="*/ 0 w 297712"/>
              <a:gd name="connsiteY4" fmla="*/ 0 h 672066"/>
              <a:gd name="connsiteX0" fmla="*/ 0 w 269137"/>
              <a:gd name="connsiteY0" fmla="*/ 44450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583166 h 716516"/>
              <a:gd name="connsiteX4" fmla="*/ 0 w 269137"/>
              <a:gd name="connsiteY4" fmla="*/ 44450 h 716516"/>
              <a:gd name="connsiteX0" fmla="*/ 15875 w 269137"/>
              <a:gd name="connsiteY0" fmla="*/ 206375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583166 h 716516"/>
              <a:gd name="connsiteX4" fmla="*/ 15875 w 269137"/>
              <a:gd name="connsiteY4" fmla="*/ 206375 h 716516"/>
              <a:gd name="connsiteX0" fmla="*/ 15875 w 269137"/>
              <a:gd name="connsiteY0" fmla="*/ 206375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484741 h 716516"/>
              <a:gd name="connsiteX4" fmla="*/ 15875 w 269137"/>
              <a:gd name="connsiteY4" fmla="*/ 206375 h 716516"/>
              <a:gd name="connsiteX0" fmla="*/ 0 w 269137"/>
              <a:gd name="connsiteY0" fmla="*/ 206375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484741 h 716516"/>
              <a:gd name="connsiteX4" fmla="*/ 0 w 269137"/>
              <a:gd name="connsiteY4" fmla="*/ 206375 h 716516"/>
              <a:gd name="connsiteX0" fmla="*/ 0 w 269137"/>
              <a:gd name="connsiteY0" fmla="*/ 212725 h 722866"/>
              <a:gd name="connsiteX1" fmla="*/ 269137 w 269137"/>
              <a:gd name="connsiteY1" fmla="*/ 0 h 722866"/>
              <a:gd name="connsiteX2" fmla="*/ 269137 w 269137"/>
              <a:gd name="connsiteY2" fmla="*/ 722866 h 722866"/>
              <a:gd name="connsiteX3" fmla="*/ 0 w 269137"/>
              <a:gd name="connsiteY3" fmla="*/ 491091 h 722866"/>
              <a:gd name="connsiteX4" fmla="*/ 0 w 269137"/>
              <a:gd name="connsiteY4" fmla="*/ 212725 h 722866"/>
              <a:gd name="connsiteX0" fmla="*/ 0 w 269137"/>
              <a:gd name="connsiteY0" fmla="*/ 212725 h 639820"/>
              <a:gd name="connsiteX1" fmla="*/ 269137 w 269137"/>
              <a:gd name="connsiteY1" fmla="*/ 0 h 639820"/>
              <a:gd name="connsiteX2" fmla="*/ 263205 w 269137"/>
              <a:gd name="connsiteY2" fmla="*/ 639820 h 639820"/>
              <a:gd name="connsiteX3" fmla="*/ 0 w 269137"/>
              <a:gd name="connsiteY3" fmla="*/ 491091 h 639820"/>
              <a:gd name="connsiteX4" fmla="*/ 0 w 269137"/>
              <a:gd name="connsiteY4" fmla="*/ 212725 h 639820"/>
              <a:gd name="connsiteX0" fmla="*/ 0 w 263332"/>
              <a:gd name="connsiteY0" fmla="*/ 141543 h 568638"/>
              <a:gd name="connsiteX1" fmla="*/ 245410 w 263332"/>
              <a:gd name="connsiteY1" fmla="*/ 0 h 568638"/>
              <a:gd name="connsiteX2" fmla="*/ 263205 w 263332"/>
              <a:gd name="connsiteY2" fmla="*/ 568638 h 568638"/>
              <a:gd name="connsiteX3" fmla="*/ 0 w 263332"/>
              <a:gd name="connsiteY3" fmla="*/ 419909 h 568638"/>
              <a:gd name="connsiteX4" fmla="*/ 0 w 263332"/>
              <a:gd name="connsiteY4" fmla="*/ 141543 h 568638"/>
              <a:gd name="connsiteX0" fmla="*/ 0 w 281001"/>
              <a:gd name="connsiteY0" fmla="*/ 147475 h 574570"/>
              <a:gd name="connsiteX1" fmla="*/ 281001 w 281001"/>
              <a:gd name="connsiteY1" fmla="*/ 0 h 574570"/>
              <a:gd name="connsiteX2" fmla="*/ 263205 w 281001"/>
              <a:gd name="connsiteY2" fmla="*/ 574570 h 574570"/>
              <a:gd name="connsiteX3" fmla="*/ 0 w 281001"/>
              <a:gd name="connsiteY3" fmla="*/ 425841 h 574570"/>
              <a:gd name="connsiteX4" fmla="*/ 0 w 281001"/>
              <a:gd name="connsiteY4" fmla="*/ 147475 h 574570"/>
              <a:gd name="connsiteX0" fmla="*/ 0 w 271114"/>
              <a:gd name="connsiteY0" fmla="*/ 149946 h 577041"/>
              <a:gd name="connsiteX1" fmla="*/ 271114 w 271114"/>
              <a:gd name="connsiteY1" fmla="*/ 0 h 577041"/>
              <a:gd name="connsiteX2" fmla="*/ 263205 w 271114"/>
              <a:gd name="connsiteY2" fmla="*/ 577041 h 577041"/>
              <a:gd name="connsiteX3" fmla="*/ 0 w 271114"/>
              <a:gd name="connsiteY3" fmla="*/ 428312 h 577041"/>
              <a:gd name="connsiteX4" fmla="*/ 0 w 271114"/>
              <a:gd name="connsiteY4" fmla="*/ 149946 h 577041"/>
              <a:gd name="connsiteX0" fmla="*/ 0 w 271114"/>
              <a:gd name="connsiteY0" fmla="*/ 149946 h 579512"/>
              <a:gd name="connsiteX1" fmla="*/ 271114 w 271114"/>
              <a:gd name="connsiteY1" fmla="*/ 0 h 579512"/>
              <a:gd name="connsiteX2" fmla="*/ 265676 w 271114"/>
              <a:gd name="connsiteY2" fmla="*/ 579512 h 579512"/>
              <a:gd name="connsiteX3" fmla="*/ 0 w 271114"/>
              <a:gd name="connsiteY3" fmla="*/ 428312 h 579512"/>
              <a:gd name="connsiteX4" fmla="*/ 0 w 271114"/>
              <a:gd name="connsiteY4" fmla="*/ 149946 h 579512"/>
              <a:gd name="connsiteX0" fmla="*/ 0 w 269705"/>
              <a:gd name="connsiteY0" fmla="*/ 68587 h 498153"/>
              <a:gd name="connsiteX1" fmla="*/ 269705 w 269705"/>
              <a:gd name="connsiteY1" fmla="*/ 0 h 498153"/>
              <a:gd name="connsiteX2" fmla="*/ 265676 w 269705"/>
              <a:gd name="connsiteY2" fmla="*/ 498153 h 498153"/>
              <a:gd name="connsiteX3" fmla="*/ 0 w 269705"/>
              <a:gd name="connsiteY3" fmla="*/ 346953 h 498153"/>
              <a:gd name="connsiteX4" fmla="*/ 0 w 269705"/>
              <a:gd name="connsiteY4" fmla="*/ 68587 h 498153"/>
              <a:gd name="connsiteX0" fmla="*/ 0 w 269705"/>
              <a:gd name="connsiteY0" fmla="*/ 68587 h 511347"/>
              <a:gd name="connsiteX1" fmla="*/ 269705 w 269705"/>
              <a:gd name="connsiteY1" fmla="*/ 0 h 511347"/>
              <a:gd name="connsiteX2" fmla="*/ 268776 w 269705"/>
              <a:gd name="connsiteY2" fmla="*/ 511347 h 511347"/>
              <a:gd name="connsiteX3" fmla="*/ 0 w 269705"/>
              <a:gd name="connsiteY3" fmla="*/ 346953 h 511347"/>
              <a:gd name="connsiteX4" fmla="*/ 0 w 269705"/>
              <a:gd name="connsiteY4" fmla="*/ 68587 h 511347"/>
              <a:gd name="connsiteX0" fmla="*/ 0 w 269705"/>
              <a:gd name="connsiteY0" fmla="*/ 68587 h 511347"/>
              <a:gd name="connsiteX1" fmla="*/ 269705 w 269705"/>
              <a:gd name="connsiteY1" fmla="*/ 0 h 511347"/>
              <a:gd name="connsiteX2" fmla="*/ 268776 w 269705"/>
              <a:gd name="connsiteY2" fmla="*/ 511347 h 511347"/>
              <a:gd name="connsiteX3" fmla="*/ 0 w 269705"/>
              <a:gd name="connsiteY3" fmla="*/ 346953 h 511347"/>
              <a:gd name="connsiteX4" fmla="*/ 0 w 269705"/>
              <a:gd name="connsiteY4" fmla="*/ 68587 h 511347"/>
              <a:gd name="connsiteX0" fmla="*/ 0 w 269705"/>
              <a:gd name="connsiteY0" fmla="*/ 70787 h 513547"/>
              <a:gd name="connsiteX1" fmla="*/ 269705 w 269705"/>
              <a:gd name="connsiteY1" fmla="*/ 0 h 513547"/>
              <a:gd name="connsiteX2" fmla="*/ 268776 w 269705"/>
              <a:gd name="connsiteY2" fmla="*/ 513547 h 513547"/>
              <a:gd name="connsiteX3" fmla="*/ 0 w 269705"/>
              <a:gd name="connsiteY3" fmla="*/ 349153 h 513547"/>
              <a:gd name="connsiteX4" fmla="*/ 0 w 269705"/>
              <a:gd name="connsiteY4" fmla="*/ 70787 h 513547"/>
              <a:gd name="connsiteX0" fmla="*/ 0 w 269705"/>
              <a:gd name="connsiteY0" fmla="*/ 70787 h 513547"/>
              <a:gd name="connsiteX1" fmla="*/ 269705 w 269705"/>
              <a:gd name="connsiteY1" fmla="*/ 0 h 513547"/>
              <a:gd name="connsiteX2" fmla="*/ 268776 w 269705"/>
              <a:gd name="connsiteY2" fmla="*/ 513547 h 513547"/>
              <a:gd name="connsiteX3" fmla="*/ 0 w 269705"/>
              <a:gd name="connsiteY3" fmla="*/ 349153 h 513547"/>
              <a:gd name="connsiteX4" fmla="*/ 0 w 269705"/>
              <a:gd name="connsiteY4" fmla="*/ 70787 h 513547"/>
              <a:gd name="connsiteX0" fmla="*/ 0 w 269705"/>
              <a:gd name="connsiteY0" fmla="*/ 70787 h 513547"/>
              <a:gd name="connsiteX1" fmla="*/ 269705 w 269705"/>
              <a:gd name="connsiteY1" fmla="*/ 0 h 513547"/>
              <a:gd name="connsiteX2" fmla="*/ 268776 w 269705"/>
              <a:gd name="connsiteY2" fmla="*/ 513547 h 513547"/>
              <a:gd name="connsiteX3" fmla="*/ 0 w 269705"/>
              <a:gd name="connsiteY3" fmla="*/ 349153 h 513547"/>
              <a:gd name="connsiteX4" fmla="*/ 0 w 269705"/>
              <a:gd name="connsiteY4" fmla="*/ 70787 h 513547"/>
              <a:gd name="connsiteX0" fmla="*/ 0 w 268776"/>
              <a:gd name="connsiteY0" fmla="*/ 70787 h 513547"/>
              <a:gd name="connsiteX1" fmla="*/ 268578 w 268776"/>
              <a:gd name="connsiteY1" fmla="*/ 0 h 513547"/>
              <a:gd name="connsiteX2" fmla="*/ 268776 w 268776"/>
              <a:gd name="connsiteY2" fmla="*/ 513547 h 513547"/>
              <a:gd name="connsiteX3" fmla="*/ 0 w 268776"/>
              <a:gd name="connsiteY3" fmla="*/ 349153 h 513547"/>
              <a:gd name="connsiteX4" fmla="*/ 0 w 268776"/>
              <a:gd name="connsiteY4" fmla="*/ 70787 h 513547"/>
              <a:gd name="connsiteX0" fmla="*/ 0 w 268776"/>
              <a:gd name="connsiteY0" fmla="*/ 70787 h 513547"/>
              <a:gd name="connsiteX1" fmla="*/ 268578 w 268776"/>
              <a:gd name="connsiteY1" fmla="*/ 0 h 513547"/>
              <a:gd name="connsiteX2" fmla="*/ 268776 w 268776"/>
              <a:gd name="connsiteY2" fmla="*/ 513547 h 513547"/>
              <a:gd name="connsiteX3" fmla="*/ 0 w 268776"/>
              <a:gd name="connsiteY3" fmla="*/ 349153 h 513547"/>
              <a:gd name="connsiteX4" fmla="*/ 0 w 268776"/>
              <a:gd name="connsiteY4" fmla="*/ 70787 h 513547"/>
              <a:gd name="connsiteX0" fmla="*/ 0 w 268776"/>
              <a:gd name="connsiteY0" fmla="*/ 102069 h 544829"/>
              <a:gd name="connsiteX1" fmla="*/ 268578 w 268776"/>
              <a:gd name="connsiteY1" fmla="*/ 0 h 544829"/>
              <a:gd name="connsiteX2" fmla="*/ 268776 w 268776"/>
              <a:gd name="connsiteY2" fmla="*/ 544829 h 544829"/>
              <a:gd name="connsiteX3" fmla="*/ 0 w 268776"/>
              <a:gd name="connsiteY3" fmla="*/ 380435 h 544829"/>
              <a:gd name="connsiteX4" fmla="*/ 0 w 268776"/>
              <a:gd name="connsiteY4" fmla="*/ 102069 h 544829"/>
              <a:gd name="connsiteX0" fmla="*/ 36257 w 268776"/>
              <a:gd name="connsiteY0" fmla="*/ 102069 h 544829"/>
              <a:gd name="connsiteX1" fmla="*/ 268578 w 268776"/>
              <a:gd name="connsiteY1" fmla="*/ 0 h 544829"/>
              <a:gd name="connsiteX2" fmla="*/ 268776 w 268776"/>
              <a:gd name="connsiteY2" fmla="*/ 544829 h 544829"/>
              <a:gd name="connsiteX3" fmla="*/ 0 w 268776"/>
              <a:gd name="connsiteY3" fmla="*/ 380435 h 544829"/>
              <a:gd name="connsiteX4" fmla="*/ 36257 w 268776"/>
              <a:gd name="connsiteY4" fmla="*/ 102069 h 544829"/>
              <a:gd name="connsiteX0" fmla="*/ 2015 w 268776"/>
              <a:gd name="connsiteY0" fmla="*/ 108325 h 544829"/>
              <a:gd name="connsiteX1" fmla="*/ 268578 w 268776"/>
              <a:gd name="connsiteY1" fmla="*/ 0 h 544829"/>
              <a:gd name="connsiteX2" fmla="*/ 268776 w 268776"/>
              <a:gd name="connsiteY2" fmla="*/ 544829 h 544829"/>
              <a:gd name="connsiteX3" fmla="*/ 0 w 268776"/>
              <a:gd name="connsiteY3" fmla="*/ 380435 h 544829"/>
              <a:gd name="connsiteX4" fmla="*/ 2015 w 268776"/>
              <a:gd name="connsiteY4" fmla="*/ 108325 h 544829"/>
              <a:gd name="connsiteX0" fmla="*/ 2015 w 268776"/>
              <a:gd name="connsiteY0" fmla="*/ 108325 h 544829"/>
              <a:gd name="connsiteX1" fmla="*/ 268578 w 268776"/>
              <a:gd name="connsiteY1" fmla="*/ 0 h 544829"/>
              <a:gd name="connsiteX2" fmla="*/ 268776 w 268776"/>
              <a:gd name="connsiteY2" fmla="*/ 544829 h 544829"/>
              <a:gd name="connsiteX3" fmla="*/ 0 w 268776"/>
              <a:gd name="connsiteY3" fmla="*/ 380435 h 544829"/>
              <a:gd name="connsiteX4" fmla="*/ 2015 w 268776"/>
              <a:gd name="connsiteY4" fmla="*/ 108325 h 544829"/>
              <a:gd name="connsiteX0" fmla="*/ 2015 w 268776"/>
              <a:gd name="connsiteY0" fmla="*/ 108325 h 544829"/>
              <a:gd name="connsiteX1" fmla="*/ 268578 w 268776"/>
              <a:gd name="connsiteY1" fmla="*/ 0 h 544829"/>
              <a:gd name="connsiteX2" fmla="*/ 268776 w 268776"/>
              <a:gd name="connsiteY2" fmla="*/ 544829 h 544829"/>
              <a:gd name="connsiteX3" fmla="*/ 0 w 268776"/>
              <a:gd name="connsiteY3" fmla="*/ 380435 h 544829"/>
              <a:gd name="connsiteX4" fmla="*/ 2015 w 268776"/>
              <a:gd name="connsiteY4" fmla="*/ 108325 h 544829"/>
              <a:gd name="connsiteX0" fmla="*/ 2015 w 268578"/>
              <a:gd name="connsiteY0" fmla="*/ 108325 h 563598"/>
              <a:gd name="connsiteX1" fmla="*/ 268578 w 268578"/>
              <a:gd name="connsiteY1" fmla="*/ 0 h 563598"/>
              <a:gd name="connsiteX2" fmla="*/ 266762 w 268578"/>
              <a:gd name="connsiteY2" fmla="*/ 563598 h 563598"/>
              <a:gd name="connsiteX3" fmla="*/ 0 w 268578"/>
              <a:gd name="connsiteY3" fmla="*/ 380435 h 563598"/>
              <a:gd name="connsiteX4" fmla="*/ 2015 w 268578"/>
              <a:gd name="connsiteY4" fmla="*/ 108325 h 563598"/>
              <a:gd name="connsiteX0" fmla="*/ 2015 w 268578"/>
              <a:gd name="connsiteY0" fmla="*/ 108325 h 563598"/>
              <a:gd name="connsiteX1" fmla="*/ 268578 w 268578"/>
              <a:gd name="connsiteY1" fmla="*/ 0 h 563598"/>
              <a:gd name="connsiteX2" fmla="*/ 266762 w 268578"/>
              <a:gd name="connsiteY2" fmla="*/ 563598 h 563598"/>
              <a:gd name="connsiteX3" fmla="*/ 0 w 268578"/>
              <a:gd name="connsiteY3" fmla="*/ 380435 h 563598"/>
              <a:gd name="connsiteX4" fmla="*/ 2015 w 268578"/>
              <a:gd name="connsiteY4" fmla="*/ 108325 h 563598"/>
              <a:gd name="connsiteX0" fmla="*/ 2015 w 268578"/>
              <a:gd name="connsiteY0" fmla="*/ 108325 h 563598"/>
              <a:gd name="connsiteX1" fmla="*/ 268578 w 268578"/>
              <a:gd name="connsiteY1" fmla="*/ 0 h 563598"/>
              <a:gd name="connsiteX2" fmla="*/ 266762 w 268578"/>
              <a:gd name="connsiteY2" fmla="*/ 563598 h 563598"/>
              <a:gd name="connsiteX3" fmla="*/ 0 w 268578"/>
              <a:gd name="connsiteY3" fmla="*/ 380435 h 563598"/>
              <a:gd name="connsiteX4" fmla="*/ 2015 w 268578"/>
              <a:gd name="connsiteY4" fmla="*/ 108325 h 563598"/>
              <a:gd name="connsiteX0" fmla="*/ 1109 w 268578"/>
              <a:gd name="connsiteY0" fmla="*/ 58228 h 563598"/>
              <a:gd name="connsiteX1" fmla="*/ 268578 w 268578"/>
              <a:gd name="connsiteY1" fmla="*/ 0 h 563598"/>
              <a:gd name="connsiteX2" fmla="*/ 266762 w 268578"/>
              <a:gd name="connsiteY2" fmla="*/ 563598 h 563598"/>
              <a:gd name="connsiteX3" fmla="*/ 0 w 268578"/>
              <a:gd name="connsiteY3" fmla="*/ 380435 h 563598"/>
              <a:gd name="connsiteX4" fmla="*/ 1109 w 268578"/>
              <a:gd name="connsiteY4" fmla="*/ 58228 h 563598"/>
              <a:gd name="connsiteX0" fmla="*/ 184 w 267653"/>
              <a:gd name="connsiteY0" fmla="*/ 58228 h 563598"/>
              <a:gd name="connsiteX1" fmla="*/ 267653 w 267653"/>
              <a:gd name="connsiteY1" fmla="*/ 0 h 563598"/>
              <a:gd name="connsiteX2" fmla="*/ 265837 w 267653"/>
              <a:gd name="connsiteY2" fmla="*/ 563598 h 563598"/>
              <a:gd name="connsiteX3" fmla="*/ 283 w 267653"/>
              <a:gd name="connsiteY3" fmla="*/ 437688 h 563598"/>
              <a:gd name="connsiteX4" fmla="*/ 184 w 267653"/>
              <a:gd name="connsiteY4" fmla="*/ 58228 h 563598"/>
              <a:gd name="connsiteX0" fmla="*/ 184 w 267653"/>
              <a:gd name="connsiteY0" fmla="*/ 58228 h 814085"/>
              <a:gd name="connsiteX1" fmla="*/ 267653 w 267653"/>
              <a:gd name="connsiteY1" fmla="*/ 0 h 814085"/>
              <a:gd name="connsiteX2" fmla="*/ 266441 w 267653"/>
              <a:gd name="connsiteY2" fmla="*/ 814085 h 814085"/>
              <a:gd name="connsiteX3" fmla="*/ 283 w 267653"/>
              <a:gd name="connsiteY3" fmla="*/ 437688 h 814085"/>
              <a:gd name="connsiteX4" fmla="*/ 184 w 267653"/>
              <a:gd name="connsiteY4" fmla="*/ 58228 h 814085"/>
              <a:gd name="connsiteX0" fmla="*/ 184 w 266445"/>
              <a:gd name="connsiteY0" fmla="*/ 222834 h 978691"/>
              <a:gd name="connsiteX1" fmla="*/ 266445 w 266445"/>
              <a:gd name="connsiteY1" fmla="*/ 0 h 978691"/>
              <a:gd name="connsiteX2" fmla="*/ 266441 w 266445"/>
              <a:gd name="connsiteY2" fmla="*/ 978691 h 978691"/>
              <a:gd name="connsiteX3" fmla="*/ 283 w 266445"/>
              <a:gd name="connsiteY3" fmla="*/ 602294 h 978691"/>
              <a:gd name="connsiteX4" fmla="*/ 184 w 266445"/>
              <a:gd name="connsiteY4" fmla="*/ 222834 h 978691"/>
              <a:gd name="connsiteX0" fmla="*/ 184 w 266445"/>
              <a:gd name="connsiteY0" fmla="*/ 222834 h 978691"/>
              <a:gd name="connsiteX1" fmla="*/ 266445 w 266445"/>
              <a:gd name="connsiteY1" fmla="*/ 0 h 978691"/>
              <a:gd name="connsiteX2" fmla="*/ 266441 w 266445"/>
              <a:gd name="connsiteY2" fmla="*/ 978691 h 978691"/>
              <a:gd name="connsiteX3" fmla="*/ 283 w 266445"/>
              <a:gd name="connsiteY3" fmla="*/ 602294 h 978691"/>
              <a:gd name="connsiteX4" fmla="*/ 184 w 266445"/>
              <a:gd name="connsiteY4" fmla="*/ 222834 h 978691"/>
              <a:gd name="connsiteX0" fmla="*/ 184 w 266445"/>
              <a:gd name="connsiteY0" fmla="*/ 222834 h 978691"/>
              <a:gd name="connsiteX1" fmla="*/ 266445 w 266445"/>
              <a:gd name="connsiteY1" fmla="*/ 0 h 978691"/>
              <a:gd name="connsiteX2" fmla="*/ 266441 w 266445"/>
              <a:gd name="connsiteY2" fmla="*/ 978691 h 978691"/>
              <a:gd name="connsiteX3" fmla="*/ 283 w 266445"/>
              <a:gd name="connsiteY3" fmla="*/ 602294 h 978691"/>
              <a:gd name="connsiteX4" fmla="*/ 184 w 266445"/>
              <a:gd name="connsiteY4" fmla="*/ 222834 h 978691"/>
              <a:gd name="connsiteX0" fmla="*/ 184 w 266445"/>
              <a:gd name="connsiteY0" fmla="*/ 222834 h 978691"/>
              <a:gd name="connsiteX1" fmla="*/ 266445 w 266445"/>
              <a:gd name="connsiteY1" fmla="*/ 0 h 978691"/>
              <a:gd name="connsiteX2" fmla="*/ 266441 w 266445"/>
              <a:gd name="connsiteY2" fmla="*/ 978691 h 978691"/>
              <a:gd name="connsiteX3" fmla="*/ 283 w 266445"/>
              <a:gd name="connsiteY3" fmla="*/ 602294 h 978691"/>
              <a:gd name="connsiteX4" fmla="*/ 184 w 266445"/>
              <a:gd name="connsiteY4" fmla="*/ 222834 h 978691"/>
              <a:gd name="connsiteX0" fmla="*/ 184 w 266445"/>
              <a:gd name="connsiteY0" fmla="*/ 222834 h 978691"/>
              <a:gd name="connsiteX1" fmla="*/ 266445 w 266445"/>
              <a:gd name="connsiteY1" fmla="*/ 0 h 978691"/>
              <a:gd name="connsiteX2" fmla="*/ 266441 w 266445"/>
              <a:gd name="connsiteY2" fmla="*/ 978691 h 978691"/>
              <a:gd name="connsiteX3" fmla="*/ 283 w 266445"/>
              <a:gd name="connsiteY3" fmla="*/ 602294 h 978691"/>
              <a:gd name="connsiteX4" fmla="*/ 184 w 266445"/>
              <a:gd name="connsiteY4" fmla="*/ 222834 h 978691"/>
              <a:gd name="connsiteX0" fmla="*/ 184 w 266445"/>
              <a:gd name="connsiteY0" fmla="*/ 222834 h 978691"/>
              <a:gd name="connsiteX1" fmla="*/ 266445 w 266445"/>
              <a:gd name="connsiteY1" fmla="*/ 0 h 978691"/>
              <a:gd name="connsiteX2" fmla="*/ 266441 w 266445"/>
              <a:gd name="connsiteY2" fmla="*/ 978691 h 978691"/>
              <a:gd name="connsiteX3" fmla="*/ 283 w 266445"/>
              <a:gd name="connsiteY3" fmla="*/ 602294 h 978691"/>
              <a:gd name="connsiteX4" fmla="*/ 184 w 266445"/>
              <a:gd name="connsiteY4" fmla="*/ 222834 h 978691"/>
              <a:gd name="connsiteX0" fmla="*/ 184 w 267649"/>
              <a:gd name="connsiteY0" fmla="*/ 222834 h 1522606"/>
              <a:gd name="connsiteX1" fmla="*/ 266445 w 267649"/>
              <a:gd name="connsiteY1" fmla="*/ 0 h 1522606"/>
              <a:gd name="connsiteX2" fmla="*/ 267649 w 267649"/>
              <a:gd name="connsiteY2" fmla="*/ 1522606 h 1522606"/>
              <a:gd name="connsiteX3" fmla="*/ 283 w 267649"/>
              <a:gd name="connsiteY3" fmla="*/ 602294 h 1522606"/>
              <a:gd name="connsiteX4" fmla="*/ 184 w 267649"/>
              <a:gd name="connsiteY4" fmla="*/ 222834 h 1522606"/>
              <a:gd name="connsiteX0" fmla="*/ 184 w 267045"/>
              <a:gd name="connsiteY0" fmla="*/ 222834 h 1579860"/>
              <a:gd name="connsiteX1" fmla="*/ 266445 w 267045"/>
              <a:gd name="connsiteY1" fmla="*/ 0 h 1579860"/>
              <a:gd name="connsiteX2" fmla="*/ 267045 w 267045"/>
              <a:gd name="connsiteY2" fmla="*/ 1579860 h 1579860"/>
              <a:gd name="connsiteX3" fmla="*/ 283 w 267045"/>
              <a:gd name="connsiteY3" fmla="*/ 602294 h 1579860"/>
              <a:gd name="connsiteX4" fmla="*/ 184 w 267045"/>
              <a:gd name="connsiteY4" fmla="*/ 222834 h 1579860"/>
              <a:gd name="connsiteX0" fmla="*/ 184 w 267045"/>
              <a:gd name="connsiteY0" fmla="*/ 222834 h 1579860"/>
              <a:gd name="connsiteX1" fmla="*/ 266445 w 267045"/>
              <a:gd name="connsiteY1" fmla="*/ 0 h 1579860"/>
              <a:gd name="connsiteX2" fmla="*/ 267045 w 267045"/>
              <a:gd name="connsiteY2" fmla="*/ 1579860 h 1579860"/>
              <a:gd name="connsiteX3" fmla="*/ 283 w 267045"/>
              <a:gd name="connsiteY3" fmla="*/ 602294 h 1579860"/>
              <a:gd name="connsiteX4" fmla="*/ 184 w 267045"/>
              <a:gd name="connsiteY4" fmla="*/ 222834 h 1579860"/>
              <a:gd name="connsiteX0" fmla="*/ 184 w 267045"/>
              <a:gd name="connsiteY0" fmla="*/ 222834 h 1579860"/>
              <a:gd name="connsiteX1" fmla="*/ 266445 w 267045"/>
              <a:gd name="connsiteY1" fmla="*/ 0 h 1579860"/>
              <a:gd name="connsiteX2" fmla="*/ 267045 w 267045"/>
              <a:gd name="connsiteY2" fmla="*/ 1579860 h 1579860"/>
              <a:gd name="connsiteX3" fmla="*/ 283 w 267045"/>
              <a:gd name="connsiteY3" fmla="*/ 602294 h 1579860"/>
              <a:gd name="connsiteX4" fmla="*/ 184 w 267045"/>
              <a:gd name="connsiteY4" fmla="*/ 222834 h 1579860"/>
              <a:gd name="connsiteX0" fmla="*/ 184 w 267045"/>
              <a:gd name="connsiteY0" fmla="*/ 222834 h 1579860"/>
              <a:gd name="connsiteX1" fmla="*/ 266445 w 267045"/>
              <a:gd name="connsiteY1" fmla="*/ 0 h 1579860"/>
              <a:gd name="connsiteX2" fmla="*/ 267045 w 267045"/>
              <a:gd name="connsiteY2" fmla="*/ 1579860 h 1579860"/>
              <a:gd name="connsiteX3" fmla="*/ 283 w 267045"/>
              <a:gd name="connsiteY3" fmla="*/ 602294 h 1579860"/>
              <a:gd name="connsiteX4" fmla="*/ 184 w 267045"/>
              <a:gd name="connsiteY4" fmla="*/ 222834 h 1579860"/>
              <a:gd name="connsiteX0" fmla="*/ 184 w 267045"/>
              <a:gd name="connsiteY0" fmla="*/ 23452 h 1380478"/>
              <a:gd name="connsiteX1" fmla="*/ 265237 w 267045"/>
              <a:gd name="connsiteY1" fmla="*/ 387474 h 1380478"/>
              <a:gd name="connsiteX2" fmla="*/ 267045 w 267045"/>
              <a:gd name="connsiteY2" fmla="*/ 1380478 h 1380478"/>
              <a:gd name="connsiteX3" fmla="*/ 283 w 267045"/>
              <a:gd name="connsiteY3" fmla="*/ 402912 h 1380478"/>
              <a:gd name="connsiteX4" fmla="*/ 184 w 267045"/>
              <a:gd name="connsiteY4" fmla="*/ 23452 h 1380478"/>
              <a:gd name="connsiteX0" fmla="*/ 184 w 267045"/>
              <a:gd name="connsiteY0" fmla="*/ 24730 h 1381756"/>
              <a:gd name="connsiteX1" fmla="*/ 265237 w 267045"/>
              <a:gd name="connsiteY1" fmla="*/ 345811 h 1381756"/>
              <a:gd name="connsiteX2" fmla="*/ 267045 w 267045"/>
              <a:gd name="connsiteY2" fmla="*/ 1381756 h 1381756"/>
              <a:gd name="connsiteX3" fmla="*/ 283 w 267045"/>
              <a:gd name="connsiteY3" fmla="*/ 404190 h 1381756"/>
              <a:gd name="connsiteX4" fmla="*/ 184 w 267045"/>
              <a:gd name="connsiteY4" fmla="*/ 24730 h 1381756"/>
              <a:gd name="connsiteX0" fmla="*/ 184 w 267045"/>
              <a:gd name="connsiteY0" fmla="*/ 68007 h 1425033"/>
              <a:gd name="connsiteX1" fmla="*/ 265237 w 267045"/>
              <a:gd name="connsiteY1" fmla="*/ 389088 h 1425033"/>
              <a:gd name="connsiteX2" fmla="*/ 267045 w 267045"/>
              <a:gd name="connsiteY2" fmla="*/ 1425033 h 1425033"/>
              <a:gd name="connsiteX3" fmla="*/ 283 w 267045"/>
              <a:gd name="connsiteY3" fmla="*/ 447467 h 1425033"/>
              <a:gd name="connsiteX4" fmla="*/ 184 w 267045"/>
              <a:gd name="connsiteY4" fmla="*/ 68007 h 1425033"/>
              <a:gd name="connsiteX0" fmla="*/ 184 w 267045"/>
              <a:gd name="connsiteY0" fmla="*/ 51653 h 1408679"/>
              <a:gd name="connsiteX1" fmla="*/ 265237 w 267045"/>
              <a:gd name="connsiteY1" fmla="*/ 372734 h 1408679"/>
              <a:gd name="connsiteX2" fmla="*/ 267045 w 267045"/>
              <a:gd name="connsiteY2" fmla="*/ 1408679 h 1408679"/>
              <a:gd name="connsiteX3" fmla="*/ 283 w 267045"/>
              <a:gd name="connsiteY3" fmla="*/ 431113 h 1408679"/>
              <a:gd name="connsiteX4" fmla="*/ 184 w 267045"/>
              <a:gd name="connsiteY4" fmla="*/ 51653 h 1408679"/>
              <a:gd name="connsiteX0" fmla="*/ 184 w 267045"/>
              <a:gd name="connsiteY0" fmla="*/ 0 h 1357026"/>
              <a:gd name="connsiteX1" fmla="*/ 265237 w 267045"/>
              <a:gd name="connsiteY1" fmla="*/ 321081 h 1357026"/>
              <a:gd name="connsiteX2" fmla="*/ 267045 w 267045"/>
              <a:gd name="connsiteY2" fmla="*/ 1357026 h 1357026"/>
              <a:gd name="connsiteX3" fmla="*/ 283 w 267045"/>
              <a:gd name="connsiteY3" fmla="*/ 379460 h 1357026"/>
              <a:gd name="connsiteX4" fmla="*/ 184 w 267045"/>
              <a:gd name="connsiteY4" fmla="*/ 0 h 1357026"/>
              <a:gd name="connsiteX0" fmla="*/ 184 w 267045"/>
              <a:gd name="connsiteY0" fmla="*/ 0 h 1357026"/>
              <a:gd name="connsiteX1" fmla="*/ 265237 w 267045"/>
              <a:gd name="connsiteY1" fmla="*/ 292454 h 1357026"/>
              <a:gd name="connsiteX2" fmla="*/ 267045 w 267045"/>
              <a:gd name="connsiteY2" fmla="*/ 1357026 h 1357026"/>
              <a:gd name="connsiteX3" fmla="*/ 283 w 267045"/>
              <a:gd name="connsiteY3" fmla="*/ 379460 h 1357026"/>
              <a:gd name="connsiteX4" fmla="*/ 184 w 267045"/>
              <a:gd name="connsiteY4" fmla="*/ 0 h 1357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045" h="1357026">
                <a:moveTo>
                  <a:pt x="184" y="0"/>
                </a:moveTo>
                <a:cubicBezTo>
                  <a:pt x="255399" y="310559"/>
                  <a:pt x="13494" y="58780"/>
                  <a:pt x="265237" y="292454"/>
                </a:cubicBezTo>
                <a:cubicBezTo>
                  <a:pt x="264951" y="505727"/>
                  <a:pt x="266486" y="1143753"/>
                  <a:pt x="267045" y="1357026"/>
                </a:cubicBezTo>
                <a:cubicBezTo>
                  <a:pt x="8086" y="451472"/>
                  <a:pt x="255964" y="1283166"/>
                  <a:pt x="283" y="379460"/>
                </a:cubicBezTo>
                <a:cubicBezTo>
                  <a:pt x="955" y="288757"/>
                  <a:pt x="-488" y="90703"/>
                  <a:pt x="18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100000">
                <a:schemeClr val="accent1">
                  <a:tint val="23500"/>
                  <a:satMod val="160000"/>
                  <a:alpha val="70000"/>
                </a:schemeClr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43108" y="2214436"/>
            <a:ext cx="1582790" cy="1810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1638" r="43770" b="91656"/>
          <a:stretch/>
        </p:blipFill>
        <p:spPr>
          <a:xfrm>
            <a:off x="3858036" y="2382650"/>
            <a:ext cx="3811922" cy="41629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13" name="타원형 설명선 12"/>
          <p:cNvSpPr/>
          <p:nvPr/>
        </p:nvSpPr>
        <p:spPr>
          <a:xfrm>
            <a:off x="4572000" y="2052756"/>
            <a:ext cx="252000" cy="252000"/>
          </a:xfrm>
          <a:prstGeom prst="wedgeEllipseCallout">
            <a:avLst>
              <a:gd name="adj1" fmla="val 203433"/>
              <a:gd name="adj2" fmla="val 119952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1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7" name="직사각형 14"/>
          <p:cNvSpPr/>
          <p:nvPr/>
        </p:nvSpPr>
        <p:spPr>
          <a:xfrm rot="16200000">
            <a:off x="4498892" y="432097"/>
            <a:ext cx="940845" cy="7862883"/>
          </a:xfrm>
          <a:custGeom>
            <a:avLst/>
            <a:gdLst>
              <a:gd name="connsiteX0" fmla="*/ 0 w 297712"/>
              <a:gd name="connsiteY0" fmla="*/ 0 h 538716"/>
              <a:gd name="connsiteX1" fmla="*/ 297712 w 297712"/>
              <a:gd name="connsiteY1" fmla="*/ 0 h 538716"/>
              <a:gd name="connsiteX2" fmla="*/ 297712 w 297712"/>
              <a:gd name="connsiteY2" fmla="*/ 538716 h 538716"/>
              <a:gd name="connsiteX3" fmla="*/ 0 w 297712"/>
              <a:gd name="connsiteY3" fmla="*/ 538716 h 538716"/>
              <a:gd name="connsiteX4" fmla="*/ 0 w 297712"/>
              <a:gd name="connsiteY4" fmla="*/ 0 h 538716"/>
              <a:gd name="connsiteX0" fmla="*/ 0 w 297712"/>
              <a:gd name="connsiteY0" fmla="*/ 0 h 672066"/>
              <a:gd name="connsiteX1" fmla="*/ 297712 w 297712"/>
              <a:gd name="connsiteY1" fmla="*/ 0 h 672066"/>
              <a:gd name="connsiteX2" fmla="*/ 269137 w 297712"/>
              <a:gd name="connsiteY2" fmla="*/ 672066 h 672066"/>
              <a:gd name="connsiteX3" fmla="*/ 0 w 297712"/>
              <a:gd name="connsiteY3" fmla="*/ 538716 h 672066"/>
              <a:gd name="connsiteX4" fmla="*/ 0 w 297712"/>
              <a:gd name="connsiteY4" fmla="*/ 0 h 672066"/>
              <a:gd name="connsiteX0" fmla="*/ 0 w 269137"/>
              <a:gd name="connsiteY0" fmla="*/ 44450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583166 h 716516"/>
              <a:gd name="connsiteX4" fmla="*/ 0 w 269137"/>
              <a:gd name="connsiteY4" fmla="*/ 44450 h 716516"/>
              <a:gd name="connsiteX0" fmla="*/ 15875 w 269137"/>
              <a:gd name="connsiteY0" fmla="*/ 206375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583166 h 716516"/>
              <a:gd name="connsiteX4" fmla="*/ 15875 w 269137"/>
              <a:gd name="connsiteY4" fmla="*/ 206375 h 716516"/>
              <a:gd name="connsiteX0" fmla="*/ 15875 w 269137"/>
              <a:gd name="connsiteY0" fmla="*/ 206375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484741 h 716516"/>
              <a:gd name="connsiteX4" fmla="*/ 15875 w 269137"/>
              <a:gd name="connsiteY4" fmla="*/ 206375 h 716516"/>
              <a:gd name="connsiteX0" fmla="*/ 0 w 269137"/>
              <a:gd name="connsiteY0" fmla="*/ 206375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484741 h 716516"/>
              <a:gd name="connsiteX4" fmla="*/ 0 w 269137"/>
              <a:gd name="connsiteY4" fmla="*/ 206375 h 716516"/>
              <a:gd name="connsiteX0" fmla="*/ 0 w 269137"/>
              <a:gd name="connsiteY0" fmla="*/ 212725 h 722866"/>
              <a:gd name="connsiteX1" fmla="*/ 269137 w 269137"/>
              <a:gd name="connsiteY1" fmla="*/ 0 h 722866"/>
              <a:gd name="connsiteX2" fmla="*/ 269137 w 269137"/>
              <a:gd name="connsiteY2" fmla="*/ 722866 h 722866"/>
              <a:gd name="connsiteX3" fmla="*/ 0 w 269137"/>
              <a:gd name="connsiteY3" fmla="*/ 491091 h 722866"/>
              <a:gd name="connsiteX4" fmla="*/ 0 w 269137"/>
              <a:gd name="connsiteY4" fmla="*/ 212725 h 722866"/>
              <a:gd name="connsiteX0" fmla="*/ 167640 w 269137"/>
              <a:gd name="connsiteY0" fmla="*/ 0 h 1810619"/>
              <a:gd name="connsiteX1" fmla="*/ 269137 w 269137"/>
              <a:gd name="connsiteY1" fmla="*/ 1087753 h 1810619"/>
              <a:gd name="connsiteX2" fmla="*/ 269137 w 269137"/>
              <a:gd name="connsiteY2" fmla="*/ 1810619 h 1810619"/>
              <a:gd name="connsiteX3" fmla="*/ 0 w 269137"/>
              <a:gd name="connsiteY3" fmla="*/ 1578844 h 1810619"/>
              <a:gd name="connsiteX4" fmla="*/ 167640 w 269137"/>
              <a:gd name="connsiteY4" fmla="*/ 0 h 1810619"/>
              <a:gd name="connsiteX0" fmla="*/ 0 w 101497"/>
              <a:gd name="connsiteY0" fmla="*/ 0 h 4047724"/>
              <a:gd name="connsiteX1" fmla="*/ 101497 w 101497"/>
              <a:gd name="connsiteY1" fmla="*/ 1087753 h 4047724"/>
              <a:gd name="connsiteX2" fmla="*/ 101497 w 101497"/>
              <a:gd name="connsiteY2" fmla="*/ 1810619 h 4047724"/>
              <a:gd name="connsiteX3" fmla="*/ 5080 w 101497"/>
              <a:gd name="connsiteY3" fmla="*/ 4047724 h 4047724"/>
              <a:gd name="connsiteX4" fmla="*/ 0 w 101497"/>
              <a:gd name="connsiteY4" fmla="*/ 0 h 4047724"/>
              <a:gd name="connsiteX0" fmla="*/ 0 w 142137"/>
              <a:gd name="connsiteY0" fmla="*/ 0 h 4047724"/>
              <a:gd name="connsiteX1" fmla="*/ 142137 w 142137"/>
              <a:gd name="connsiteY1" fmla="*/ 1550036 h 4047724"/>
              <a:gd name="connsiteX2" fmla="*/ 101497 w 142137"/>
              <a:gd name="connsiteY2" fmla="*/ 1810619 h 4047724"/>
              <a:gd name="connsiteX3" fmla="*/ 5080 w 142137"/>
              <a:gd name="connsiteY3" fmla="*/ 4047724 h 4047724"/>
              <a:gd name="connsiteX4" fmla="*/ 0 w 142137"/>
              <a:gd name="connsiteY4" fmla="*/ 0 h 4047724"/>
              <a:gd name="connsiteX0" fmla="*/ 0 w 142137"/>
              <a:gd name="connsiteY0" fmla="*/ 0 h 5925422"/>
              <a:gd name="connsiteX1" fmla="*/ 142137 w 142137"/>
              <a:gd name="connsiteY1" fmla="*/ 1550036 h 5925422"/>
              <a:gd name="connsiteX2" fmla="*/ 91337 w 142137"/>
              <a:gd name="connsiteY2" fmla="*/ 5925422 h 5925422"/>
              <a:gd name="connsiteX3" fmla="*/ 5080 w 142137"/>
              <a:gd name="connsiteY3" fmla="*/ 4047724 h 5925422"/>
              <a:gd name="connsiteX4" fmla="*/ 0 w 142137"/>
              <a:gd name="connsiteY4" fmla="*/ 0 h 5925422"/>
              <a:gd name="connsiteX0" fmla="*/ 0 w 142137"/>
              <a:gd name="connsiteY0" fmla="*/ 0 h 7970124"/>
              <a:gd name="connsiteX1" fmla="*/ 142137 w 142137"/>
              <a:gd name="connsiteY1" fmla="*/ 1550036 h 7970124"/>
              <a:gd name="connsiteX2" fmla="*/ 135786 w 142137"/>
              <a:gd name="connsiteY2" fmla="*/ 7970124 h 7970124"/>
              <a:gd name="connsiteX3" fmla="*/ 5080 w 142137"/>
              <a:gd name="connsiteY3" fmla="*/ 4047724 h 7970124"/>
              <a:gd name="connsiteX4" fmla="*/ 0 w 142137"/>
              <a:gd name="connsiteY4" fmla="*/ 0 h 7970124"/>
              <a:gd name="connsiteX0" fmla="*/ 0 w 948587"/>
              <a:gd name="connsiteY0" fmla="*/ 0 h 7970124"/>
              <a:gd name="connsiteX1" fmla="*/ 948587 w 948587"/>
              <a:gd name="connsiteY1" fmla="*/ 343536 h 7970124"/>
              <a:gd name="connsiteX2" fmla="*/ 135786 w 948587"/>
              <a:gd name="connsiteY2" fmla="*/ 7970124 h 7970124"/>
              <a:gd name="connsiteX3" fmla="*/ 5080 w 948587"/>
              <a:gd name="connsiteY3" fmla="*/ 4047724 h 7970124"/>
              <a:gd name="connsiteX4" fmla="*/ 0 w 948587"/>
              <a:gd name="connsiteY4" fmla="*/ 0 h 7970124"/>
              <a:gd name="connsiteX0" fmla="*/ 0 w 961286"/>
              <a:gd name="connsiteY0" fmla="*/ 0 h 7938377"/>
              <a:gd name="connsiteX1" fmla="*/ 948587 w 961286"/>
              <a:gd name="connsiteY1" fmla="*/ 343536 h 7938377"/>
              <a:gd name="connsiteX2" fmla="*/ 961286 w 961286"/>
              <a:gd name="connsiteY2" fmla="*/ 7938377 h 7938377"/>
              <a:gd name="connsiteX3" fmla="*/ 5080 w 961286"/>
              <a:gd name="connsiteY3" fmla="*/ 4047724 h 7938377"/>
              <a:gd name="connsiteX4" fmla="*/ 0 w 961286"/>
              <a:gd name="connsiteY4" fmla="*/ 0 h 7938377"/>
              <a:gd name="connsiteX0" fmla="*/ 0 w 961287"/>
              <a:gd name="connsiteY0" fmla="*/ 0 h 7938377"/>
              <a:gd name="connsiteX1" fmla="*/ 961287 w 961287"/>
              <a:gd name="connsiteY1" fmla="*/ 324486 h 7938377"/>
              <a:gd name="connsiteX2" fmla="*/ 961286 w 961287"/>
              <a:gd name="connsiteY2" fmla="*/ 7938377 h 7938377"/>
              <a:gd name="connsiteX3" fmla="*/ 5080 w 961287"/>
              <a:gd name="connsiteY3" fmla="*/ 4047724 h 7938377"/>
              <a:gd name="connsiteX4" fmla="*/ 0 w 961287"/>
              <a:gd name="connsiteY4" fmla="*/ 0 h 7938377"/>
              <a:gd name="connsiteX0" fmla="*/ 0 w 1099201"/>
              <a:gd name="connsiteY0" fmla="*/ 0 h 7938377"/>
              <a:gd name="connsiteX1" fmla="*/ 1099201 w 1099201"/>
              <a:gd name="connsiteY1" fmla="*/ 4972987 h 7938377"/>
              <a:gd name="connsiteX2" fmla="*/ 961286 w 1099201"/>
              <a:gd name="connsiteY2" fmla="*/ 7938377 h 7938377"/>
              <a:gd name="connsiteX3" fmla="*/ 5080 w 1099201"/>
              <a:gd name="connsiteY3" fmla="*/ 4047724 h 7938377"/>
              <a:gd name="connsiteX4" fmla="*/ 0 w 1099201"/>
              <a:gd name="connsiteY4" fmla="*/ 0 h 7938377"/>
              <a:gd name="connsiteX0" fmla="*/ 0 w 1099201"/>
              <a:gd name="connsiteY0" fmla="*/ 0 h 12570652"/>
              <a:gd name="connsiteX1" fmla="*/ 1099201 w 1099201"/>
              <a:gd name="connsiteY1" fmla="*/ 4972987 h 12570652"/>
              <a:gd name="connsiteX2" fmla="*/ 1091087 w 1099201"/>
              <a:gd name="connsiteY2" fmla="*/ 12570652 h 12570652"/>
              <a:gd name="connsiteX3" fmla="*/ 5080 w 1099201"/>
              <a:gd name="connsiteY3" fmla="*/ 4047724 h 12570652"/>
              <a:gd name="connsiteX4" fmla="*/ 0 w 1099201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4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4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4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4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4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5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5 h 12570652"/>
              <a:gd name="connsiteX4" fmla="*/ 0 w 1091788"/>
              <a:gd name="connsiteY4" fmla="*/ 0 h 12570652"/>
              <a:gd name="connsiteX0" fmla="*/ 0 w 1727272"/>
              <a:gd name="connsiteY0" fmla="*/ 0 h 12570652"/>
              <a:gd name="connsiteX1" fmla="*/ 1727272 w 1727272"/>
              <a:gd name="connsiteY1" fmla="*/ 3818834 h 12570652"/>
              <a:gd name="connsiteX2" fmla="*/ 1091087 w 1727272"/>
              <a:gd name="connsiteY2" fmla="*/ 12570652 h 12570652"/>
              <a:gd name="connsiteX3" fmla="*/ 5080 w 1727272"/>
              <a:gd name="connsiteY3" fmla="*/ 4047725 h 12570652"/>
              <a:gd name="connsiteX4" fmla="*/ 0 w 1727272"/>
              <a:gd name="connsiteY4" fmla="*/ 0 h 12570652"/>
              <a:gd name="connsiteX0" fmla="*/ 0 w 1740793"/>
              <a:gd name="connsiteY0" fmla="*/ 0 h 12570652"/>
              <a:gd name="connsiteX1" fmla="*/ 1740793 w 1740793"/>
              <a:gd name="connsiteY1" fmla="*/ 3791796 h 12570652"/>
              <a:gd name="connsiteX2" fmla="*/ 1091087 w 1740793"/>
              <a:gd name="connsiteY2" fmla="*/ 12570652 h 12570652"/>
              <a:gd name="connsiteX3" fmla="*/ 5080 w 1740793"/>
              <a:gd name="connsiteY3" fmla="*/ 4047725 h 12570652"/>
              <a:gd name="connsiteX4" fmla="*/ 0 w 1740793"/>
              <a:gd name="connsiteY4" fmla="*/ 0 h 12570652"/>
              <a:gd name="connsiteX0" fmla="*/ 0 w 1740793"/>
              <a:gd name="connsiteY0" fmla="*/ 0 h 12570652"/>
              <a:gd name="connsiteX1" fmla="*/ 1740793 w 1740793"/>
              <a:gd name="connsiteY1" fmla="*/ 3791796 h 12570652"/>
              <a:gd name="connsiteX2" fmla="*/ 1091087 w 1740793"/>
              <a:gd name="connsiteY2" fmla="*/ 12570652 h 12570652"/>
              <a:gd name="connsiteX3" fmla="*/ 5080 w 1740793"/>
              <a:gd name="connsiteY3" fmla="*/ 4047725 h 12570652"/>
              <a:gd name="connsiteX4" fmla="*/ 0 w 1740793"/>
              <a:gd name="connsiteY4" fmla="*/ 0 h 12570652"/>
              <a:gd name="connsiteX0" fmla="*/ 0 w 1740793"/>
              <a:gd name="connsiteY0" fmla="*/ 0 h 12570652"/>
              <a:gd name="connsiteX1" fmla="*/ 1740793 w 1740793"/>
              <a:gd name="connsiteY1" fmla="*/ 3791796 h 12570652"/>
              <a:gd name="connsiteX2" fmla="*/ 1091087 w 1740793"/>
              <a:gd name="connsiteY2" fmla="*/ 12570652 h 12570652"/>
              <a:gd name="connsiteX3" fmla="*/ 5080 w 1740793"/>
              <a:gd name="connsiteY3" fmla="*/ 4047725 h 12570652"/>
              <a:gd name="connsiteX4" fmla="*/ 0 w 1740793"/>
              <a:gd name="connsiteY4" fmla="*/ 0 h 12570652"/>
              <a:gd name="connsiteX0" fmla="*/ 0 w 1740793"/>
              <a:gd name="connsiteY0" fmla="*/ 0 h 12540230"/>
              <a:gd name="connsiteX1" fmla="*/ 1740793 w 1740793"/>
              <a:gd name="connsiteY1" fmla="*/ 3791796 h 12540230"/>
              <a:gd name="connsiteX2" fmla="*/ 1729951 w 1740793"/>
              <a:gd name="connsiteY2" fmla="*/ 12540230 h 12540230"/>
              <a:gd name="connsiteX3" fmla="*/ 5080 w 1740793"/>
              <a:gd name="connsiteY3" fmla="*/ 4047725 h 12540230"/>
              <a:gd name="connsiteX4" fmla="*/ 0 w 1740793"/>
              <a:gd name="connsiteY4" fmla="*/ 0 h 12540230"/>
              <a:gd name="connsiteX0" fmla="*/ 0 w 1740793"/>
              <a:gd name="connsiteY0" fmla="*/ 0 h 12540230"/>
              <a:gd name="connsiteX1" fmla="*/ 1740793 w 1740793"/>
              <a:gd name="connsiteY1" fmla="*/ 3791796 h 12540230"/>
              <a:gd name="connsiteX2" fmla="*/ 1729951 w 1740793"/>
              <a:gd name="connsiteY2" fmla="*/ 12540230 h 12540230"/>
              <a:gd name="connsiteX3" fmla="*/ 5080 w 1740793"/>
              <a:gd name="connsiteY3" fmla="*/ 4047725 h 12540230"/>
              <a:gd name="connsiteX4" fmla="*/ 0 w 1740793"/>
              <a:gd name="connsiteY4" fmla="*/ 0 h 12540230"/>
              <a:gd name="connsiteX0" fmla="*/ 0 w 1740793"/>
              <a:gd name="connsiteY0" fmla="*/ 0 h 12540230"/>
              <a:gd name="connsiteX1" fmla="*/ 1740793 w 1740793"/>
              <a:gd name="connsiteY1" fmla="*/ 3791796 h 12540230"/>
              <a:gd name="connsiteX2" fmla="*/ 1729951 w 1740793"/>
              <a:gd name="connsiteY2" fmla="*/ 12540230 h 12540230"/>
              <a:gd name="connsiteX3" fmla="*/ 5080 w 1740793"/>
              <a:gd name="connsiteY3" fmla="*/ 4047725 h 12540230"/>
              <a:gd name="connsiteX4" fmla="*/ 0 w 1740793"/>
              <a:gd name="connsiteY4" fmla="*/ 0 h 12540230"/>
              <a:gd name="connsiteX0" fmla="*/ 0 w 1767834"/>
              <a:gd name="connsiteY0" fmla="*/ 0 h 12540230"/>
              <a:gd name="connsiteX1" fmla="*/ 1767834 w 1767834"/>
              <a:gd name="connsiteY1" fmla="*/ 3785036 h 12540230"/>
              <a:gd name="connsiteX2" fmla="*/ 1729951 w 1767834"/>
              <a:gd name="connsiteY2" fmla="*/ 12540230 h 12540230"/>
              <a:gd name="connsiteX3" fmla="*/ 5080 w 1767834"/>
              <a:gd name="connsiteY3" fmla="*/ 4047725 h 12540230"/>
              <a:gd name="connsiteX4" fmla="*/ 0 w 1767834"/>
              <a:gd name="connsiteY4" fmla="*/ 0 h 12540230"/>
              <a:gd name="connsiteX0" fmla="*/ 0 w 1729951"/>
              <a:gd name="connsiteY0" fmla="*/ 0 h 12540230"/>
              <a:gd name="connsiteX1" fmla="*/ 1482627 w 1729951"/>
              <a:gd name="connsiteY1" fmla="*/ 3830673 h 12540230"/>
              <a:gd name="connsiteX2" fmla="*/ 1729951 w 1729951"/>
              <a:gd name="connsiteY2" fmla="*/ 12540230 h 12540230"/>
              <a:gd name="connsiteX3" fmla="*/ 5080 w 1729951"/>
              <a:gd name="connsiteY3" fmla="*/ 4047725 h 12540230"/>
              <a:gd name="connsiteX4" fmla="*/ 0 w 1729951"/>
              <a:gd name="connsiteY4" fmla="*/ 0 h 12540230"/>
              <a:gd name="connsiteX0" fmla="*/ 0 w 1729951"/>
              <a:gd name="connsiteY0" fmla="*/ 0 h 12540230"/>
              <a:gd name="connsiteX1" fmla="*/ 1482627 w 1729951"/>
              <a:gd name="connsiteY1" fmla="*/ 3830673 h 12540230"/>
              <a:gd name="connsiteX2" fmla="*/ 1729951 w 1729951"/>
              <a:gd name="connsiteY2" fmla="*/ 12540230 h 12540230"/>
              <a:gd name="connsiteX3" fmla="*/ 5080 w 1729951"/>
              <a:gd name="connsiteY3" fmla="*/ 4047725 h 12540230"/>
              <a:gd name="connsiteX4" fmla="*/ 0 w 1729951"/>
              <a:gd name="connsiteY4" fmla="*/ 0 h 12540230"/>
              <a:gd name="connsiteX0" fmla="*/ 0 w 1482626"/>
              <a:gd name="connsiteY0" fmla="*/ 0 h 12585866"/>
              <a:gd name="connsiteX1" fmla="*/ 1482627 w 1482626"/>
              <a:gd name="connsiteY1" fmla="*/ 3830673 h 12585866"/>
              <a:gd name="connsiteX2" fmla="*/ 1444745 w 1482626"/>
              <a:gd name="connsiteY2" fmla="*/ 12585867 h 12585866"/>
              <a:gd name="connsiteX3" fmla="*/ 5080 w 1482626"/>
              <a:gd name="connsiteY3" fmla="*/ 4047725 h 12585866"/>
              <a:gd name="connsiteX4" fmla="*/ 0 w 1482626"/>
              <a:gd name="connsiteY4" fmla="*/ 0 h 12585866"/>
              <a:gd name="connsiteX0" fmla="*/ 0 w 1482628"/>
              <a:gd name="connsiteY0" fmla="*/ 0 h 12585868"/>
              <a:gd name="connsiteX1" fmla="*/ 1482627 w 1482628"/>
              <a:gd name="connsiteY1" fmla="*/ 3830673 h 12585868"/>
              <a:gd name="connsiteX2" fmla="*/ 1444745 w 1482628"/>
              <a:gd name="connsiteY2" fmla="*/ 12585867 h 12585868"/>
              <a:gd name="connsiteX3" fmla="*/ 5080 w 1482628"/>
              <a:gd name="connsiteY3" fmla="*/ 4047725 h 12585868"/>
              <a:gd name="connsiteX4" fmla="*/ 0 w 1482628"/>
              <a:gd name="connsiteY4" fmla="*/ 0 h 12585868"/>
              <a:gd name="connsiteX0" fmla="*/ 0 w 1482626"/>
              <a:gd name="connsiteY0" fmla="*/ 0 h 12585866"/>
              <a:gd name="connsiteX1" fmla="*/ 1482627 w 1482626"/>
              <a:gd name="connsiteY1" fmla="*/ 3830673 h 12585866"/>
              <a:gd name="connsiteX2" fmla="*/ 1444745 w 1482626"/>
              <a:gd name="connsiteY2" fmla="*/ 12585867 h 12585866"/>
              <a:gd name="connsiteX3" fmla="*/ 5080 w 1482626"/>
              <a:gd name="connsiteY3" fmla="*/ 4047725 h 12585866"/>
              <a:gd name="connsiteX4" fmla="*/ 0 w 1482626"/>
              <a:gd name="connsiteY4" fmla="*/ 0 h 12585866"/>
              <a:gd name="connsiteX0" fmla="*/ 0 w 1482628"/>
              <a:gd name="connsiteY0" fmla="*/ 0 h 12585868"/>
              <a:gd name="connsiteX1" fmla="*/ 1482627 w 1482628"/>
              <a:gd name="connsiteY1" fmla="*/ 3830673 h 12585868"/>
              <a:gd name="connsiteX2" fmla="*/ 1444745 w 1482628"/>
              <a:gd name="connsiteY2" fmla="*/ 12585867 h 12585868"/>
              <a:gd name="connsiteX3" fmla="*/ 5080 w 1482628"/>
              <a:gd name="connsiteY3" fmla="*/ 4047725 h 12585868"/>
              <a:gd name="connsiteX4" fmla="*/ 0 w 1482628"/>
              <a:gd name="connsiteY4" fmla="*/ 0 h 12585868"/>
              <a:gd name="connsiteX0" fmla="*/ 0 w 1482626"/>
              <a:gd name="connsiteY0" fmla="*/ 0 h 12528826"/>
              <a:gd name="connsiteX1" fmla="*/ 1482627 w 1482626"/>
              <a:gd name="connsiteY1" fmla="*/ 3830673 h 12528826"/>
              <a:gd name="connsiteX2" fmla="*/ 1456154 w 1482626"/>
              <a:gd name="connsiteY2" fmla="*/ 12528826 h 12528826"/>
              <a:gd name="connsiteX3" fmla="*/ 5080 w 1482626"/>
              <a:gd name="connsiteY3" fmla="*/ 4047725 h 12528826"/>
              <a:gd name="connsiteX4" fmla="*/ 0 w 1482626"/>
              <a:gd name="connsiteY4" fmla="*/ 0 h 12528826"/>
              <a:gd name="connsiteX0" fmla="*/ 0 w 1482628"/>
              <a:gd name="connsiteY0" fmla="*/ 0 h 12528826"/>
              <a:gd name="connsiteX1" fmla="*/ 1482627 w 1482628"/>
              <a:gd name="connsiteY1" fmla="*/ 3830673 h 12528826"/>
              <a:gd name="connsiteX2" fmla="*/ 1456154 w 1482628"/>
              <a:gd name="connsiteY2" fmla="*/ 12528826 h 12528826"/>
              <a:gd name="connsiteX3" fmla="*/ 5080 w 1482628"/>
              <a:gd name="connsiteY3" fmla="*/ 4047725 h 12528826"/>
              <a:gd name="connsiteX4" fmla="*/ 0 w 1482628"/>
              <a:gd name="connsiteY4" fmla="*/ 0 h 12528826"/>
              <a:gd name="connsiteX0" fmla="*/ 0 w 1482626"/>
              <a:gd name="connsiteY0" fmla="*/ 0 h 12528826"/>
              <a:gd name="connsiteX1" fmla="*/ 1482626 w 1482626"/>
              <a:gd name="connsiteY1" fmla="*/ 3807862 h 12528826"/>
              <a:gd name="connsiteX2" fmla="*/ 1456154 w 1482626"/>
              <a:gd name="connsiteY2" fmla="*/ 12528826 h 12528826"/>
              <a:gd name="connsiteX3" fmla="*/ 5080 w 1482626"/>
              <a:gd name="connsiteY3" fmla="*/ 4047725 h 12528826"/>
              <a:gd name="connsiteX4" fmla="*/ 0 w 1482626"/>
              <a:gd name="connsiteY4" fmla="*/ 0 h 12528826"/>
              <a:gd name="connsiteX0" fmla="*/ 17833 w 1477643"/>
              <a:gd name="connsiteY0" fmla="*/ 0 h 12357702"/>
              <a:gd name="connsiteX1" fmla="*/ 1477643 w 1477643"/>
              <a:gd name="connsiteY1" fmla="*/ 3636738 h 12357702"/>
              <a:gd name="connsiteX2" fmla="*/ 1451171 w 1477643"/>
              <a:gd name="connsiteY2" fmla="*/ 12357702 h 12357702"/>
              <a:gd name="connsiteX3" fmla="*/ 97 w 1477643"/>
              <a:gd name="connsiteY3" fmla="*/ 3876601 h 12357702"/>
              <a:gd name="connsiteX4" fmla="*/ 17833 w 1477643"/>
              <a:gd name="connsiteY4" fmla="*/ 0 h 12357702"/>
              <a:gd name="connsiteX0" fmla="*/ 17833 w 1477643"/>
              <a:gd name="connsiteY0" fmla="*/ 0 h 12357702"/>
              <a:gd name="connsiteX1" fmla="*/ 1477643 w 1477643"/>
              <a:gd name="connsiteY1" fmla="*/ 3636738 h 12357702"/>
              <a:gd name="connsiteX2" fmla="*/ 1451171 w 1477643"/>
              <a:gd name="connsiteY2" fmla="*/ 12357702 h 12357702"/>
              <a:gd name="connsiteX3" fmla="*/ 97 w 1477643"/>
              <a:gd name="connsiteY3" fmla="*/ 3876601 h 12357702"/>
              <a:gd name="connsiteX4" fmla="*/ 17833 w 1477643"/>
              <a:gd name="connsiteY4" fmla="*/ 0 h 12357702"/>
              <a:gd name="connsiteX0" fmla="*/ 6527 w 1477745"/>
              <a:gd name="connsiteY0" fmla="*/ 0 h 12506010"/>
              <a:gd name="connsiteX1" fmla="*/ 1477745 w 1477745"/>
              <a:gd name="connsiteY1" fmla="*/ 3785046 h 12506010"/>
              <a:gd name="connsiteX2" fmla="*/ 1451273 w 1477745"/>
              <a:gd name="connsiteY2" fmla="*/ 12506010 h 12506010"/>
              <a:gd name="connsiteX3" fmla="*/ 199 w 1477745"/>
              <a:gd name="connsiteY3" fmla="*/ 4024909 h 12506010"/>
              <a:gd name="connsiteX4" fmla="*/ 6527 w 1477745"/>
              <a:gd name="connsiteY4" fmla="*/ 0 h 12506010"/>
              <a:gd name="connsiteX0" fmla="*/ 6527 w 1468840"/>
              <a:gd name="connsiteY0" fmla="*/ 0 h 12506010"/>
              <a:gd name="connsiteX1" fmla="*/ 1468841 w 1468840"/>
              <a:gd name="connsiteY1" fmla="*/ 3811763 h 12506010"/>
              <a:gd name="connsiteX2" fmla="*/ 1451273 w 1468840"/>
              <a:gd name="connsiteY2" fmla="*/ 12506010 h 12506010"/>
              <a:gd name="connsiteX3" fmla="*/ 199 w 1468840"/>
              <a:gd name="connsiteY3" fmla="*/ 4024909 h 12506010"/>
              <a:gd name="connsiteX4" fmla="*/ 6527 w 1468840"/>
              <a:gd name="connsiteY4" fmla="*/ 0 h 12506010"/>
              <a:gd name="connsiteX0" fmla="*/ 6527 w 1468842"/>
              <a:gd name="connsiteY0" fmla="*/ 0 h 12546578"/>
              <a:gd name="connsiteX1" fmla="*/ 1468841 w 1468842"/>
              <a:gd name="connsiteY1" fmla="*/ 3811763 h 12546578"/>
              <a:gd name="connsiteX2" fmla="*/ 1451273 w 1468842"/>
              <a:gd name="connsiteY2" fmla="*/ 12546577 h 12546578"/>
              <a:gd name="connsiteX3" fmla="*/ 199 w 1468842"/>
              <a:gd name="connsiteY3" fmla="*/ 4024909 h 12546578"/>
              <a:gd name="connsiteX4" fmla="*/ 6527 w 1468842"/>
              <a:gd name="connsiteY4" fmla="*/ 0 h 12546578"/>
              <a:gd name="connsiteX0" fmla="*/ 6527 w 1468840"/>
              <a:gd name="connsiteY0" fmla="*/ 0 h 12556723"/>
              <a:gd name="connsiteX1" fmla="*/ 1468841 w 1468840"/>
              <a:gd name="connsiteY1" fmla="*/ 3811763 h 12556723"/>
              <a:gd name="connsiteX2" fmla="*/ 1410712 w 1468840"/>
              <a:gd name="connsiteY2" fmla="*/ 12556723 h 12556723"/>
              <a:gd name="connsiteX3" fmla="*/ 199 w 1468840"/>
              <a:gd name="connsiteY3" fmla="*/ 4024909 h 12556723"/>
              <a:gd name="connsiteX4" fmla="*/ 6527 w 1468840"/>
              <a:gd name="connsiteY4" fmla="*/ 0 h 12556723"/>
              <a:gd name="connsiteX0" fmla="*/ 19937 w 1482251"/>
              <a:gd name="connsiteY0" fmla="*/ 0 h 12556723"/>
              <a:gd name="connsiteX1" fmla="*/ 1482251 w 1482251"/>
              <a:gd name="connsiteY1" fmla="*/ 3811763 h 12556723"/>
              <a:gd name="connsiteX2" fmla="*/ 1424122 w 1482251"/>
              <a:gd name="connsiteY2" fmla="*/ 12556723 h 12556723"/>
              <a:gd name="connsiteX3" fmla="*/ 89 w 1482251"/>
              <a:gd name="connsiteY3" fmla="*/ 4072236 h 12556723"/>
              <a:gd name="connsiteX4" fmla="*/ 19937 w 1482251"/>
              <a:gd name="connsiteY4" fmla="*/ 0 h 12556723"/>
              <a:gd name="connsiteX0" fmla="*/ 40178 w 1502492"/>
              <a:gd name="connsiteY0" fmla="*/ 0 h 12556723"/>
              <a:gd name="connsiteX1" fmla="*/ 1502492 w 1502492"/>
              <a:gd name="connsiteY1" fmla="*/ 3811763 h 12556723"/>
              <a:gd name="connsiteX2" fmla="*/ 1444363 w 1502492"/>
              <a:gd name="connsiteY2" fmla="*/ 12556723 h 12556723"/>
              <a:gd name="connsiteX3" fmla="*/ 48 w 1502492"/>
              <a:gd name="connsiteY3" fmla="*/ 4072240 h 12556723"/>
              <a:gd name="connsiteX4" fmla="*/ 40178 w 1502492"/>
              <a:gd name="connsiteY4" fmla="*/ 0 h 12556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2492" h="12556723">
                <a:moveTo>
                  <a:pt x="40178" y="0"/>
                </a:moveTo>
                <a:cubicBezTo>
                  <a:pt x="1458317" y="3528174"/>
                  <a:pt x="42487" y="-51320"/>
                  <a:pt x="1502492" y="3811763"/>
                </a:cubicBezTo>
                <a:cubicBezTo>
                  <a:pt x="1502492" y="6349727"/>
                  <a:pt x="1455772" y="6927111"/>
                  <a:pt x="1444363" y="12556723"/>
                </a:cubicBezTo>
                <a:cubicBezTo>
                  <a:pt x="40133" y="4239450"/>
                  <a:pt x="1400207" y="12422157"/>
                  <a:pt x="48" y="4072240"/>
                </a:cubicBezTo>
                <a:cubicBezTo>
                  <a:pt x="-1645" y="2722999"/>
                  <a:pt x="41871" y="1349241"/>
                  <a:pt x="4017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100000">
                <a:schemeClr val="accent1">
                  <a:tint val="23500"/>
                  <a:satMod val="160000"/>
                  <a:alpha val="70000"/>
                </a:schemeClr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2725" t="90400" r="12172" b="2872"/>
          <a:stretch/>
        </p:blipFill>
        <p:spPr>
          <a:xfrm>
            <a:off x="3418755" y="3514674"/>
            <a:ext cx="5472559" cy="396247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grpSp>
        <p:nvGrpSpPr>
          <p:cNvPr id="22" name="그룹 21"/>
          <p:cNvGrpSpPr/>
          <p:nvPr/>
        </p:nvGrpSpPr>
        <p:grpSpPr>
          <a:xfrm>
            <a:off x="7329846" y="3195459"/>
            <a:ext cx="1593218" cy="270723"/>
            <a:chOff x="7407907" y="3162003"/>
            <a:chExt cx="1593218" cy="270723"/>
          </a:xfrm>
        </p:grpSpPr>
        <p:sp>
          <p:nvSpPr>
            <p:cNvPr id="15" name="TextBox 14"/>
            <p:cNvSpPr txBox="1"/>
            <p:nvPr/>
          </p:nvSpPr>
          <p:spPr bwMode="auto">
            <a:xfrm>
              <a:off x="7602514" y="3162003"/>
              <a:ext cx="139861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000" b="1" dirty="0">
                  <a:latin typeface="+mn-ea"/>
                </a:rPr>
                <a:t>windows </a:t>
              </a:r>
              <a:r>
                <a:rPr lang="en-US" altLang="ko-KR" sz="1000" b="1" dirty="0" smtClean="0">
                  <a:latin typeface="+mn-ea"/>
                </a:rPr>
                <a:t>64bit </a:t>
              </a:r>
              <a:r>
                <a:rPr lang="ko-KR" altLang="en-US" sz="1000" b="1" dirty="0" smtClean="0">
                  <a:latin typeface="+mn-ea"/>
                </a:rPr>
                <a:t>선택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21" name="타원형 설명선 20"/>
            <p:cNvSpPr/>
            <p:nvPr/>
          </p:nvSpPr>
          <p:spPr>
            <a:xfrm>
              <a:off x="7407907" y="3180726"/>
              <a:ext cx="252000" cy="252000"/>
            </a:xfrm>
            <a:prstGeom prst="wedgeEllipseCallout">
              <a:avLst>
                <a:gd name="adj1" fmla="val 196881"/>
                <a:gd name="adj2" fmla="val 129023"/>
              </a:avLst>
            </a:pr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en-US" altLang="ko-KR" sz="1050" b="1" dirty="0" smtClean="0">
                  <a:latin typeface="+mn-ea"/>
                </a:rPr>
                <a:t>2</a:t>
              </a:r>
              <a:endParaRPr lang="ko-KR" altLang="en-US" sz="1050" b="1" dirty="0">
                <a:latin typeface="+mn-ea"/>
              </a:endParaRPr>
            </a:p>
          </p:txBody>
        </p:sp>
      </p:grpSp>
      <p:sp>
        <p:nvSpPr>
          <p:cNvPr id="18" name="직사각형 14"/>
          <p:cNvSpPr/>
          <p:nvPr/>
        </p:nvSpPr>
        <p:spPr>
          <a:xfrm>
            <a:off x="1062823" y="2207775"/>
            <a:ext cx="6608020" cy="187568"/>
          </a:xfrm>
          <a:custGeom>
            <a:avLst/>
            <a:gdLst>
              <a:gd name="connsiteX0" fmla="*/ 0 w 297712"/>
              <a:gd name="connsiteY0" fmla="*/ 0 h 538716"/>
              <a:gd name="connsiteX1" fmla="*/ 297712 w 297712"/>
              <a:gd name="connsiteY1" fmla="*/ 0 h 538716"/>
              <a:gd name="connsiteX2" fmla="*/ 297712 w 297712"/>
              <a:gd name="connsiteY2" fmla="*/ 538716 h 538716"/>
              <a:gd name="connsiteX3" fmla="*/ 0 w 297712"/>
              <a:gd name="connsiteY3" fmla="*/ 538716 h 538716"/>
              <a:gd name="connsiteX4" fmla="*/ 0 w 297712"/>
              <a:gd name="connsiteY4" fmla="*/ 0 h 538716"/>
              <a:gd name="connsiteX0" fmla="*/ 0 w 297712"/>
              <a:gd name="connsiteY0" fmla="*/ 0 h 672066"/>
              <a:gd name="connsiteX1" fmla="*/ 297712 w 297712"/>
              <a:gd name="connsiteY1" fmla="*/ 0 h 672066"/>
              <a:gd name="connsiteX2" fmla="*/ 269137 w 297712"/>
              <a:gd name="connsiteY2" fmla="*/ 672066 h 672066"/>
              <a:gd name="connsiteX3" fmla="*/ 0 w 297712"/>
              <a:gd name="connsiteY3" fmla="*/ 538716 h 672066"/>
              <a:gd name="connsiteX4" fmla="*/ 0 w 297712"/>
              <a:gd name="connsiteY4" fmla="*/ 0 h 672066"/>
              <a:gd name="connsiteX0" fmla="*/ 0 w 269137"/>
              <a:gd name="connsiteY0" fmla="*/ 44450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583166 h 716516"/>
              <a:gd name="connsiteX4" fmla="*/ 0 w 269137"/>
              <a:gd name="connsiteY4" fmla="*/ 44450 h 716516"/>
              <a:gd name="connsiteX0" fmla="*/ 15875 w 269137"/>
              <a:gd name="connsiteY0" fmla="*/ 206375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583166 h 716516"/>
              <a:gd name="connsiteX4" fmla="*/ 15875 w 269137"/>
              <a:gd name="connsiteY4" fmla="*/ 206375 h 716516"/>
              <a:gd name="connsiteX0" fmla="*/ 15875 w 269137"/>
              <a:gd name="connsiteY0" fmla="*/ 206375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484741 h 716516"/>
              <a:gd name="connsiteX4" fmla="*/ 15875 w 269137"/>
              <a:gd name="connsiteY4" fmla="*/ 206375 h 716516"/>
              <a:gd name="connsiteX0" fmla="*/ 0 w 269137"/>
              <a:gd name="connsiteY0" fmla="*/ 206375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484741 h 716516"/>
              <a:gd name="connsiteX4" fmla="*/ 0 w 269137"/>
              <a:gd name="connsiteY4" fmla="*/ 206375 h 716516"/>
              <a:gd name="connsiteX0" fmla="*/ 0 w 269137"/>
              <a:gd name="connsiteY0" fmla="*/ 212725 h 722866"/>
              <a:gd name="connsiteX1" fmla="*/ 269137 w 269137"/>
              <a:gd name="connsiteY1" fmla="*/ 0 h 722866"/>
              <a:gd name="connsiteX2" fmla="*/ 269137 w 269137"/>
              <a:gd name="connsiteY2" fmla="*/ 722866 h 722866"/>
              <a:gd name="connsiteX3" fmla="*/ 0 w 269137"/>
              <a:gd name="connsiteY3" fmla="*/ 491091 h 722866"/>
              <a:gd name="connsiteX4" fmla="*/ 0 w 269137"/>
              <a:gd name="connsiteY4" fmla="*/ 212725 h 722866"/>
              <a:gd name="connsiteX0" fmla="*/ 0 w 269137"/>
              <a:gd name="connsiteY0" fmla="*/ 212725 h 639820"/>
              <a:gd name="connsiteX1" fmla="*/ 269137 w 269137"/>
              <a:gd name="connsiteY1" fmla="*/ 0 h 639820"/>
              <a:gd name="connsiteX2" fmla="*/ 263205 w 269137"/>
              <a:gd name="connsiteY2" fmla="*/ 639820 h 639820"/>
              <a:gd name="connsiteX3" fmla="*/ 0 w 269137"/>
              <a:gd name="connsiteY3" fmla="*/ 491091 h 639820"/>
              <a:gd name="connsiteX4" fmla="*/ 0 w 269137"/>
              <a:gd name="connsiteY4" fmla="*/ 212725 h 639820"/>
              <a:gd name="connsiteX0" fmla="*/ 0 w 263332"/>
              <a:gd name="connsiteY0" fmla="*/ 141543 h 568638"/>
              <a:gd name="connsiteX1" fmla="*/ 245410 w 263332"/>
              <a:gd name="connsiteY1" fmla="*/ 0 h 568638"/>
              <a:gd name="connsiteX2" fmla="*/ 263205 w 263332"/>
              <a:gd name="connsiteY2" fmla="*/ 568638 h 568638"/>
              <a:gd name="connsiteX3" fmla="*/ 0 w 263332"/>
              <a:gd name="connsiteY3" fmla="*/ 419909 h 568638"/>
              <a:gd name="connsiteX4" fmla="*/ 0 w 263332"/>
              <a:gd name="connsiteY4" fmla="*/ 141543 h 568638"/>
              <a:gd name="connsiteX0" fmla="*/ 0 w 281001"/>
              <a:gd name="connsiteY0" fmla="*/ 147475 h 574570"/>
              <a:gd name="connsiteX1" fmla="*/ 281001 w 281001"/>
              <a:gd name="connsiteY1" fmla="*/ 0 h 574570"/>
              <a:gd name="connsiteX2" fmla="*/ 263205 w 281001"/>
              <a:gd name="connsiteY2" fmla="*/ 574570 h 574570"/>
              <a:gd name="connsiteX3" fmla="*/ 0 w 281001"/>
              <a:gd name="connsiteY3" fmla="*/ 425841 h 574570"/>
              <a:gd name="connsiteX4" fmla="*/ 0 w 281001"/>
              <a:gd name="connsiteY4" fmla="*/ 147475 h 574570"/>
              <a:gd name="connsiteX0" fmla="*/ 0 w 271114"/>
              <a:gd name="connsiteY0" fmla="*/ 149946 h 577041"/>
              <a:gd name="connsiteX1" fmla="*/ 271114 w 271114"/>
              <a:gd name="connsiteY1" fmla="*/ 0 h 577041"/>
              <a:gd name="connsiteX2" fmla="*/ 263205 w 271114"/>
              <a:gd name="connsiteY2" fmla="*/ 577041 h 577041"/>
              <a:gd name="connsiteX3" fmla="*/ 0 w 271114"/>
              <a:gd name="connsiteY3" fmla="*/ 428312 h 577041"/>
              <a:gd name="connsiteX4" fmla="*/ 0 w 271114"/>
              <a:gd name="connsiteY4" fmla="*/ 149946 h 577041"/>
              <a:gd name="connsiteX0" fmla="*/ 0 w 271114"/>
              <a:gd name="connsiteY0" fmla="*/ 149946 h 579512"/>
              <a:gd name="connsiteX1" fmla="*/ 271114 w 271114"/>
              <a:gd name="connsiteY1" fmla="*/ 0 h 579512"/>
              <a:gd name="connsiteX2" fmla="*/ 265676 w 271114"/>
              <a:gd name="connsiteY2" fmla="*/ 579512 h 579512"/>
              <a:gd name="connsiteX3" fmla="*/ 0 w 271114"/>
              <a:gd name="connsiteY3" fmla="*/ 428312 h 579512"/>
              <a:gd name="connsiteX4" fmla="*/ 0 w 271114"/>
              <a:gd name="connsiteY4" fmla="*/ 149946 h 579512"/>
              <a:gd name="connsiteX0" fmla="*/ 0 w 269705"/>
              <a:gd name="connsiteY0" fmla="*/ 68587 h 498153"/>
              <a:gd name="connsiteX1" fmla="*/ 269705 w 269705"/>
              <a:gd name="connsiteY1" fmla="*/ 0 h 498153"/>
              <a:gd name="connsiteX2" fmla="*/ 265676 w 269705"/>
              <a:gd name="connsiteY2" fmla="*/ 498153 h 498153"/>
              <a:gd name="connsiteX3" fmla="*/ 0 w 269705"/>
              <a:gd name="connsiteY3" fmla="*/ 346953 h 498153"/>
              <a:gd name="connsiteX4" fmla="*/ 0 w 269705"/>
              <a:gd name="connsiteY4" fmla="*/ 68587 h 498153"/>
              <a:gd name="connsiteX0" fmla="*/ 0 w 269705"/>
              <a:gd name="connsiteY0" fmla="*/ 68587 h 511347"/>
              <a:gd name="connsiteX1" fmla="*/ 269705 w 269705"/>
              <a:gd name="connsiteY1" fmla="*/ 0 h 511347"/>
              <a:gd name="connsiteX2" fmla="*/ 268776 w 269705"/>
              <a:gd name="connsiteY2" fmla="*/ 511347 h 511347"/>
              <a:gd name="connsiteX3" fmla="*/ 0 w 269705"/>
              <a:gd name="connsiteY3" fmla="*/ 346953 h 511347"/>
              <a:gd name="connsiteX4" fmla="*/ 0 w 269705"/>
              <a:gd name="connsiteY4" fmla="*/ 68587 h 511347"/>
              <a:gd name="connsiteX0" fmla="*/ 0 w 269705"/>
              <a:gd name="connsiteY0" fmla="*/ 68587 h 511347"/>
              <a:gd name="connsiteX1" fmla="*/ 269705 w 269705"/>
              <a:gd name="connsiteY1" fmla="*/ 0 h 511347"/>
              <a:gd name="connsiteX2" fmla="*/ 268776 w 269705"/>
              <a:gd name="connsiteY2" fmla="*/ 511347 h 511347"/>
              <a:gd name="connsiteX3" fmla="*/ 0 w 269705"/>
              <a:gd name="connsiteY3" fmla="*/ 346953 h 511347"/>
              <a:gd name="connsiteX4" fmla="*/ 0 w 269705"/>
              <a:gd name="connsiteY4" fmla="*/ 68587 h 511347"/>
              <a:gd name="connsiteX0" fmla="*/ 0 w 269705"/>
              <a:gd name="connsiteY0" fmla="*/ 70787 h 513547"/>
              <a:gd name="connsiteX1" fmla="*/ 269705 w 269705"/>
              <a:gd name="connsiteY1" fmla="*/ 0 h 513547"/>
              <a:gd name="connsiteX2" fmla="*/ 268776 w 269705"/>
              <a:gd name="connsiteY2" fmla="*/ 513547 h 513547"/>
              <a:gd name="connsiteX3" fmla="*/ 0 w 269705"/>
              <a:gd name="connsiteY3" fmla="*/ 349153 h 513547"/>
              <a:gd name="connsiteX4" fmla="*/ 0 w 269705"/>
              <a:gd name="connsiteY4" fmla="*/ 70787 h 513547"/>
              <a:gd name="connsiteX0" fmla="*/ 0 w 269705"/>
              <a:gd name="connsiteY0" fmla="*/ 70787 h 513547"/>
              <a:gd name="connsiteX1" fmla="*/ 269705 w 269705"/>
              <a:gd name="connsiteY1" fmla="*/ 0 h 513547"/>
              <a:gd name="connsiteX2" fmla="*/ 268776 w 269705"/>
              <a:gd name="connsiteY2" fmla="*/ 513547 h 513547"/>
              <a:gd name="connsiteX3" fmla="*/ 0 w 269705"/>
              <a:gd name="connsiteY3" fmla="*/ 349153 h 513547"/>
              <a:gd name="connsiteX4" fmla="*/ 0 w 269705"/>
              <a:gd name="connsiteY4" fmla="*/ 70787 h 513547"/>
              <a:gd name="connsiteX0" fmla="*/ 0 w 269705"/>
              <a:gd name="connsiteY0" fmla="*/ 70787 h 513547"/>
              <a:gd name="connsiteX1" fmla="*/ 269705 w 269705"/>
              <a:gd name="connsiteY1" fmla="*/ 0 h 513547"/>
              <a:gd name="connsiteX2" fmla="*/ 268776 w 269705"/>
              <a:gd name="connsiteY2" fmla="*/ 513547 h 513547"/>
              <a:gd name="connsiteX3" fmla="*/ 0 w 269705"/>
              <a:gd name="connsiteY3" fmla="*/ 349153 h 513547"/>
              <a:gd name="connsiteX4" fmla="*/ 0 w 269705"/>
              <a:gd name="connsiteY4" fmla="*/ 70787 h 513547"/>
              <a:gd name="connsiteX0" fmla="*/ 0 w 268776"/>
              <a:gd name="connsiteY0" fmla="*/ 70787 h 513547"/>
              <a:gd name="connsiteX1" fmla="*/ 268578 w 268776"/>
              <a:gd name="connsiteY1" fmla="*/ 0 h 513547"/>
              <a:gd name="connsiteX2" fmla="*/ 268776 w 268776"/>
              <a:gd name="connsiteY2" fmla="*/ 513547 h 513547"/>
              <a:gd name="connsiteX3" fmla="*/ 0 w 268776"/>
              <a:gd name="connsiteY3" fmla="*/ 349153 h 513547"/>
              <a:gd name="connsiteX4" fmla="*/ 0 w 268776"/>
              <a:gd name="connsiteY4" fmla="*/ 70787 h 513547"/>
              <a:gd name="connsiteX0" fmla="*/ 0 w 268776"/>
              <a:gd name="connsiteY0" fmla="*/ 70787 h 513547"/>
              <a:gd name="connsiteX1" fmla="*/ 268578 w 268776"/>
              <a:gd name="connsiteY1" fmla="*/ 0 h 513547"/>
              <a:gd name="connsiteX2" fmla="*/ 268776 w 268776"/>
              <a:gd name="connsiteY2" fmla="*/ 513547 h 513547"/>
              <a:gd name="connsiteX3" fmla="*/ 0 w 268776"/>
              <a:gd name="connsiteY3" fmla="*/ 349153 h 513547"/>
              <a:gd name="connsiteX4" fmla="*/ 0 w 268776"/>
              <a:gd name="connsiteY4" fmla="*/ 70787 h 513547"/>
              <a:gd name="connsiteX0" fmla="*/ 0 w 268776"/>
              <a:gd name="connsiteY0" fmla="*/ 102069 h 544829"/>
              <a:gd name="connsiteX1" fmla="*/ 268578 w 268776"/>
              <a:gd name="connsiteY1" fmla="*/ 0 h 544829"/>
              <a:gd name="connsiteX2" fmla="*/ 268776 w 268776"/>
              <a:gd name="connsiteY2" fmla="*/ 544829 h 544829"/>
              <a:gd name="connsiteX3" fmla="*/ 0 w 268776"/>
              <a:gd name="connsiteY3" fmla="*/ 380435 h 544829"/>
              <a:gd name="connsiteX4" fmla="*/ 0 w 268776"/>
              <a:gd name="connsiteY4" fmla="*/ 102069 h 544829"/>
              <a:gd name="connsiteX0" fmla="*/ 36257 w 268776"/>
              <a:gd name="connsiteY0" fmla="*/ 102069 h 544829"/>
              <a:gd name="connsiteX1" fmla="*/ 268578 w 268776"/>
              <a:gd name="connsiteY1" fmla="*/ 0 h 544829"/>
              <a:gd name="connsiteX2" fmla="*/ 268776 w 268776"/>
              <a:gd name="connsiteY2" fmla="*/ 544829 h 544829"/>
              <a:gd name="connsiteX3" fmla="*/ 0 w 268776"/>
              <a:gd name="connsiteY3" fmla="*/ 380435 h 544829"/>
              <a:gd name="connsiteX4" fmla="*/ 36257 w 268776"/>
              <a:gd name="connsiteY4" fmla="*/ 102069 h 544829"/>
              <a:gd name="connsiteX0" fmla="*/ 2015 w 268776"/>
              <a:gd name="connsiteY0" fmla="*/ 108325 h 544829"/>
              <a:gd name="connsiteX1" fmla="*/ 268578 w 268776"/>
              <a:gd name="connsiteY1" fmla="*/ 0 h 544829"/>
              <a:gd name="connsiteX2" fmla="*/ 268776 w 268776"/>
              <a:gd name="connsiteY2" fmla="*/ 544829 h 544829"/>
              <a:gd name="connsiteX3" fmla="*/ 0 w 268776"/>
              <a:gd name="connsiteY3" fmla="*/ 380435 h 544829"/>
              <a:gd name="connsiteX4" fmla="*/ 2015 w 268776"/>
              <a:gd name="connsiteY4" fmla="*/ 108325 h 544829"/>
              <a:gd name="connsiteX0" fmla="*/ 2015 w 268776"/>
              <a:gd name="connsiteY0" fmla="*/ 108325 h 544829"/>
              <a:gd name="connsiteX1" fmla="*/ 268578 w 268776"/>
              <a:gd name="connsiteY1" fmla="*/ 0 h 544829"/>
              <a:gd name="connsiteX2" fmla="*/ 268776 w 268776"/>
              <a:gd name="connsiteY2" fmla="*/ 544829 h 544829"/>
              <a:gd name="connsiteX3" fmla="*/ 0 w 268776"/>
              <a:gd name="connsiteY3" fmla="*/ 380435 h 544829"/>
              <a:gd name="connsiteX4" fmla="*/ 2015 w 268776"/>
              <a:gd name="connsiteY4" fmla="*/ 108325 h 544829"/>
              <a:gd name="connsiteX0" fmla="*/ 2015 w 268776"/>
              <a:gd name="connsiteY0" fmla="*/ 108325 h 544829"/>
              <a:gd name="connsiteX1" fmla="*/ 268578 w 268776"/>
              <a:gd name="connsiteY1" fmla="*/ 0 h 544829"/>
              <a:gd name="connsiteX2" fmla="*/ 268776 w 268776"/>
              <a:gd name="connsiteY2" fmla="*/ 544829 h 544829"/>
              <a:gd name="connsiteX3" fmla="*/ 0 w 268776"/>
              <a:gd name="connsiteY3" fmla="*/ 380435 h 544829"/>
              <a:gd name="connsiteX4" fmla="*/ 2015 w 268776"/>
              <a:gd name="connsiteY4" fmla="*/ 108325 h 544829"/>
              <a:gd name="connsiteX0" fmla="*/ 2015 w 268578"/>
              <a:gd name="connsiteY0" fmla="*/ 108325 h 563598"/>
              <a:gd name="connsiteX1" fmla="*/ 268578 w 268578"/>
              <a:gd name="connsiteY1" fmla="*/ 0 h 563598"/>
              <a:gd name="connsiteX2" fmla="*/ 266762 w 268578"/>
              <a:gd name="connsiteY2" fmla="*/ 563598 h 563598"/>
              <a:gd name="connsiteX3" fmla="*/ 0 w 268578"/>
              <a:gd name="connsiteY3" fmla="*/ 380435 h 563598"/>
              <a:gd name="connsiteX4" fmla="*/ 2015 w 268578"/>
              <a:gd name="connsiteY4" fmla="*/ 108325 h 563598"/>
              <a:gd name="connsiteX0" fmla="*/ 2015 w 268578"/>
              <a:gd name="connsiteY0" fmla="*/ 108325 h 563598"/>
              <a:gd name="connsiteX1" fmla="*/ 268578 w 268578"/>
              <a:gd name="connsiteY1" fmla="*/ 0 h 563598"/>
              <a:gd name="connsiteX2" fmla="*/ 266762 w 268578"/>
              <a:gd name="connsiteY2" fmla="*/ 563598 h 563598"/>
              <a:gd name="connsiteX3" fmla="*/ 0 w 268578"/>
              <a:gd name="connsiteY3" fmla="*/ 380435 h 563598"/>
              <a:gd name="connsiteX4" fmla="*/ 2015 w 268578"/>
              <a:gd name="connsiteY4" fmla="*/ 108325 h 563598"/>
              <a:gd name="connsiteX0" fmla="*/ 2015 w 268578"/>
              <a:gd name="connsiteY0" fmla="*/ 108325 h 563598"/>
              <a:gd name="connsiteX1" fmla="*/ 268578 w 268578"/>
              <a:gd name="connsiteY1" fmla="*/ 0 h 563598"/>
              <a:gd name="connsiteX2" fmla="*/ 266762 w 268578"/>
              <a:gd name="connsiteY2" fmla="*/ 563598 h 563598"/>
              <a:gd name="connsiteX3" fmla="*/ 0 w 268578"/>
              <a:gd name="connsiteY3" fmla="*/ 380435 h 563598"/>
              <a:gd name="connsiteX4" fmla="*/ 2015 w 268578"/>
              <a:gd name="connsiteY4" fmla="*/ 108325 h 563598"/>
              <a:gd name="connsiteX0" fmla="*/ 1109 w 268578"/>
              <a:gd name="connsiteY0" fmla="*/ 58228 h 563598"/>
              <a:gd name="connsiteX1" fmla="*/ 268578 w 268578"/>
              <a:gd name="connsiteY1" fmla="*/ 0 h 563598"/>
              <a:gd name="connsiteX2" fmla="*/ 266762 w 268578"/>
              <a:gd name="connsiteY2" fmla="*/ 563598 h 563598"/>
              <a:gd name="connsiteX3" fmla="*/ 0 w 268578"/>
              <a:gd name="connsiteY3" fmla="*/ 380435 h 563598"/>
              <a:gd name="connsiteX4" fmla="*/ 1109 w 268578"/>
              <a:gd name="connsiteY4" fmla="*/ 58228 h 563598"/>
              <a:gd name="connsiteX0" fmla="*/ 184 w 267653"/>
              <a:gd name="connsiteY0" fmla="*/ 58228 h 563598"/>
              <a:gd name="connsiteX1" fmla="*/ 267653 w 267653"/>
              <a:gd name="connsiteY1" fmla="*/ 0 h 563598"/>
              <a:gd name="connsiteX2" fmla="*/ 265837 w 267653"/>
              <a:gd name="connsiteY2" fmla="*/ 563598 h 563598"/>
              <a:gd name="connsiteX3" fmla="*/ 283 w 267653"/>
              <a:gd name="connsiteY3" fmla="*/ 437688 h 563598"/>
              <a:gd name="connsiteX4" fmla="*/ 184 w 267653"/>
              <a:gd name="connsiteY4" fmla="*/ 58228 h 563598"/>
              <a:gd name="connsiteX0" fmla="*/ 184 w 267653"/>
              <a:gd name="connsiteY0" fmla="*/ 58228 h 814085"/>
              <a:gd name="connsiteX1" fmla="*/ 267653 w 267653"/>
              <a:gd name="connsiteY1" fmla="*/ 0 h 814085"/>
              <a:gd name="connsiteX2" fmla="*/ 266441 w 267653"/>
              <a:gd name="connsiteY2" fmla="*/ 814085 h 814085"/>
              <a:gd name="connsiteX3" fmla="*/ 283 w 267653"/>
              <a:gd name="connsiteY3" fmla="*/ 437688 h 814085"/>
              <a:gd name="connsiteX4" fmla="*/ 184 w 267653"/>
              <a:gd name="connsiteY4" fmla="*/ 58228 h 814085"/>
              <a:gd name="connsiteX0" fmla="*/ 184 w 266445"/>
              <a:gd name="connsiteY0" fmla="*/ 222834 h 978691"/>
              <a:gd name="connsiteX1" fmla="*/ 266445 w 266445"/>
              <a:gd name="connsiteY1" fmla="*/ 0 h 978691"/>
              <a:gd name="connsiteX2" fmla="*/ 266441 w 266445"/>
              <a:gd name="connsiteY2" fmla="*/ 978691 h 978691"/>
              <a:gd name="connsiteX3" fmla="*/ 283 w 266445"/>
              <a:gd name="connsiteY3" fmla="*/ 602294 h 978691"/>
              <a:gd name="connsiteX4" fmla="*/ 184 w 266445"/>
              <a:gd name="connsiteY4" fmla="*/ 222834 h 978691"/>
              <a:gd name="connsiteX0" fmla="*/ 184 w 266445"/>
              <a:gd name="connsiteY0" fmla="*/ 222834 h 978691"/>
              <a:gd name="connsiteX1" fmla="*/ 266445 w 266445"/>
              <a:gd name="connsiteY1" fmla="*/ 0 h 978691"/>
              <a:gd name="connsiteX2" fmla="*/ 266441 w 266445"/>
              <a:gd name="connsiteY2" fmla="*/ 978691 h 978691"/>
              <a:gd name="connsiteX3" fmla="*/ 283 w 266445"/>
              <a:gd name="connsiteY3" fmla="*/ 602294 h 978691"/>
              <a:gd name="connsiteX4" fmla="*/ 184 w 266445"/>
              <a:gd name="connsiteY4" fmla="*/ 222834 h 978691"/>
              <a:gd name="connsiteX0" fmla="*/ 184 w 266445"/>
              <a:gd name="connsiteY0" fmla="*/ 222834 h 978691"/>
              <a:gd name="connsiteX1" fmla="*/ 266445 w 266445"/>
              <a:gd name="connsiteY1" fmla="*/ 0 h 978691"/>
              <a:gd name="connsiteX2" fmla="*/ 266441 w 266445"/>
              <a:gd name="connsiteY2" fmla="*/ 978691 h 978691"/>
              <a:gd name="connsiteX3" fmla="*/ 283 w 266445"/>
              <a:gd name="connsiteY3" fmla="*/ 602294 h 978691"/>
              <a:gd name="connsiteX4" fmla="*/ 184 w 266445"/>
              <a:gd name="connsiteY4" fmla="*/ 222834 h 978691"/>
              <a:gd name="connsiteX0" fmla="*/ 184 w 266445"/>
              <a:gd name="connsiteY0" fmla="*/ 222834 h 978691"/>
              <a:gd name="connsiteX1" fmla="*/ 266445 w 266445"/>
              <a:gd name="connsiteY1" fmla="*/ 0 h 978691"/>
              <a:gd name="connsiteX2" fmla="*/ 266441 w 266445"/>
              <a:gd name="connsiteY2" fmla="*/ 978691 h 978691"/>
              <a:gd name="connsiteX3" fmla="*/ 283 w 266445"/>
              <a:gd name="connsiteY3" fmla="*/ 602294 h 978691"/>
              <a:gd name="connsiteX4" fmla="*/ 184 w 266445"/>
              <a:gd name="connsiteY4" fmla="*/ 222834 h 978691"/>
              <a:gd name="connsiteX0" fmla="*/ 184 w 266445"/>
              <a:gd name="connsiteY0" fmla="*/ 222834 h 978691"/>
              <a:gd name="connsiteX1" fmla="*/ 266445 w 266445"/>
              <a:gd name="connsiteY1" fmla="*/ 0 h 978691"/>
              <a:gd name="connsiteX2" fmla="*/ 266441 w 266445"/>
              <a:gd name="connsiteY2" fmla="*/ 978691 h 978691"/>
              <a:gd name="connsiteX3" fmla="*/ 283 w 266445"/>
              <a:gd name="connsiteY3" fmla="*/ 602294 h 978691"/>
              <a:gd name="connsiteX4" fmla="*/ 184 w 266445"/>
              <a:gd name="connsiteY4" fmla="*/ 222834 h 978691"/>
              <a:gd name="connsiteX0" fmla="*/ 184 w 266445"/>
              <a:gd name="connsiteY0" fmla="*/ 222834 h 978691"/>
              <a:gd name="connsiteX1" fmla="*/ 266445 w 266445"/>
              <a:gd name="connsiteY1" fmla="*/ 0 h 978691"/>
              <a:gd name="connsiteX2" fmla="*/ 266441 w 266445"/>
              <a:gd name="connsiteY2" fmla="*/ 978691 h 978691"/>
              <a:gd name="connsiteX3" fmla="*/ 283 w 266445"/>
              <a:gd name="connsiteY3" fmla="*/ 602294 h 978691"/>
              <a:gd name="connsiteX4" fmla="*/ 184 w 266445"/>
              <a:gd name="connsiteY4" fmla="*/ 222834 h 978691"/>
              <a:gd name="connsiteX0" fmla="*/ 184 w 267649"/>
              <a:gd name="connsiteY0" fmla="*/ 222834 h 1522606"/>
              <a:gd name="connsiteX1" fmla="*/ 266445 w 267649"/>
              <a:gd name="connsiteY1" fmla="*/ 0 h 1522606"/>
              <a:gd name="connsiteX2" fmla="*/ 267649 w 267649"/>
              <a:gd name="connsiteY2" fmla="*/ 1522606 h 1522606"/>
              <a:gd name="connsiteX3" fmla="*/ 283 w 267649"/>
              <a:gd name="connsiteY3" fmla="*/ 602294 h 1522606"/>
              <a:gd name="connsiteX4" fmla="*/ 184 w 267649"/>
              <a:gd name="connsiteY4" fmla="*/ 222834 h 1522606"/>
              <a:gd name="connsiteX0" fmla="*/ 184 w 267045"/>
              <a:gd name="connsiteY0" fmla="*/ 222834 h 1579860"/>
              <a:gd name="connsiteX1" fmla="*/ 266445 w 267045"/>
              <a:gd name="connsiteY1" fmla="*/ 0 h 1579860"/>
              <a:gd name="connsiteX2" fmla="*/ 267045 w 267045"/>
              <a:gd name="connsiteY2" fmla="*/ 1579860 h 1579860"/>
              <a:gd name="connsiteX3" fmla="*/ 283 w 267045"/>
              <a:gd name="connsiteY3" fmla="*/ 602294 h 1579860"/>
              <a:gd name="connsiteX4" fmla="*/ 184 w 267045"/>
              <a:gd name="connsiteY4" fmla="*/ 222834 h 1579860"/>
              <a:gd name="connsiteX0" fmla="*/ 184 w 267045"/>
              <a:gd name="connsiteY0" fmla="*/ 222834 h 1579860"/>
              <a:gd name="connsiteX1" fmla="*/ 266445 w 267045"/>
              <a:gd name="connsiteY1" fmla="*/ 0 h 1579860"/>
              <a:gd name="connsiteX2" fmla="*/ 267045 w 267045"/>
              <a:gd name="connsiteY2" fmla="*/ 1579860 h 1579860"/>
              <a:gd name="connsiteX3" fmla="*/ 283 w 267045"/>
              <a:gd name="connsiteY3" fmla="*/ 602294 h 1579860"/>
              <a:gd name="connsiteX4" fmla="*/ 184 w 267045"/>
              <a:gd name="connsiteY4" fmla="*/ 222834 h 1579860"/>
              <a:gd name="connsiteX0" fmla="*/ 184 w 267045"/>
              <a:gd name="connsiteY0" fmla="*/ 222834 h 1579860"/>
              <a:gd name="connsiteX1" fmla="*/ 266445 w 267045"/>
              <a:gd name="connsiteY1" fmla="*/ 0 h 1579860"/>
              <a:gd name="connsiteX2" fmla="*/ 267045 w 267045"/>
              <a:gd name="connsiteY2" fmla="*/ 1579860 h 1579860"/>
              <a:gd name="connsiteX3" fmla="*/ 283 w 267045"/>
              <a:gd name="connsiteY3" fmla="*/ 602294 h 1579860"/>
              <a:gd name="connsiteX4" fmla="*/ 184 w 267045"/>
              <a:gd name="connsiteY4" fmla="*/ 222834 h 1579860"/>
              <a:gd name="connsiteX0" fmla="*/ 184 w 267045"/>
              <a:gd name="connsiteY0" fmla="*/ 222834 h 1579860"/>
              <a:gd name="connsiteX1" fmla="*/ 266445 w 267045"/>
              <a:gd name="connsiteY1" fmla="*/ 0 h 1579860"/>
              <a:gd name="connsiteX2" fmla="*/ 267045 w 267045"/>
              <a:gd name="connsiteY2" fmla="*/ 1579860 h 1579860"/>
              <a:gd name="connsiteX3" fmla="*/ 283 w 267045"/>
              <a:gd name="connsiteY3" fmla="*/ 602294 h 1579860"/>
              <a:gd name="connsiteX4" fmla="*/ 184 w 267045"/>
              <a:gd name="connsiteY4" fmla="*/ 222834 h 1579860"/>
              <a:gd name="connsiteX0" fmla="*/ 184 w 267045"/>
              <a:gd name="connsiteY0" fmla="*/ 23452 h 1380478"/>
              <a:gd name="connsiteX1" fmla="*/ 265237 w 267045"/>
              <a:gd name="connsiteY1" fmla="*/ 387474 h 1380478"/>
              <a:gd name="connsiteX2" fmla="*/ 267045 w 267045"/>
              <a:gd name="connsiteY2" fmla="*/ 1380478 h 1380478"/>
              <a:gd name="connsiteX3" fmla="*/ 283 w 267045"/>
              <a:gd name="connsiteY3" fmla="*/ 402912 h 1380478"/>
              <a:gd name="connsiteX4" fmla="*/ 184 w 267045"/>
              <a:gd name="connsiteY4" fmla="*/ 23452 h 1380478"/>
              <a:gd name="connsiteX0" fmla="*/ 184 w 267045"/>
              <a:gd name="connsiteY0" fmla="*/ 24730 h 1381756"/>
              <a:gd name="connsiteX1" fmla="*/ 265237 w 267045"/>
              <a:gd name="connsiteY1" fmla="*/ 345811 h 1381756"/>
              <a:gd name="connsiteX2" fmla="*/ 267045 w 267045"/>
              <a:gd name="connsiteY2" fmla="*/ 1381756 h 1381756"/>
              <a:gd name="connsiteX3" fmla="*/ 283 w 267045"/>
              <a:gd name="connsiteY3" fmla="*/ 404190 h 1381756"/>
              <a:gd name="connsiteX4" fmla="*/ 184 w 267045"/>
              <a:gd name="connsiteY4" fmla="*/ 24730 h 1381756"/>
              <a:gd name="connsiteX0" fmla="*/ 184 w 267045"/>
              <a:gd name="connsiteY0" fmla="*/ 68007 h 1425033"/>
              <a:gd name="connsiteX1" fmla="*/ 265237 w 267045"/>
              <a:gd name="connsiteY1" fmla="*/ 389088 h 1425033"/>
              <a:gd name="connsiteX2" fmla="*/ 267045 w 267045"/>
              <a:gd name="connsiteY2" fmla="*/ 1425033 h 1425033"/>
              <a:gd name="connsiteX3" fmla="*/ 283 w 267045"/>
              <a:gd name="connsiteY3" fmla="*/ 447467 h 1425033"/>
              <a:gd name="connsiteX4" fmla="*/ 184 w 267045"/>
              <a:gd name="connsiteY4" fmla="*/ 68007 h 1425033"/>
              <a:gd name="connsiteX0" fmla="*/ 184 w 267045"/>
              <a:gd name="connsiteY0" fmla="*/ 51653 h 1408679"/>
              <a:gd name="connsiteX1" fmla="*/ 265237 w 267045"/>
              <a:gd name="connsiteY1" fmla="*/ 372734 h 1408679"/>
              <a:gd name="connsiteX2" fmla="*/ 267045 w 267045"/>
              <a:gd name="connsiteY2" fmla="*/ 1408679 h 1408679"/>
              <a:gd name="connsiteX3" fmla="*/ 283 w 267045"/>
              <a:gd name="connsiteY3" fmla="*/ 431113 h 1408679"/>
              <a:gd name="connsiteX4" fmla="*/ 184 w 267045"/>
              <a:gd name="connsiteY4" fmla="*/ 51653 h 1408679"/>
              <a:gd name="connsiteX0" fmla="*/ 184 w 267045"/>
              <a:gd name="connsiteY0" fmla="*/ 0 h 1357026"/>
              <a:gd name="connsiteX1" fmla="*/ 265237 w 267045"/>
              <a:gd name="connsiteY1" fmla="*/ 321081 h 1357026"/>
              <a:gd name="connsiteX2" fmla="*/ 267045 w 267045"/>
              <a:gd name="connsiteY2" fmla="*/ 1357026 h 1357026"/>
              <a:gd name="connsiteX3" fmla="*/ 283 w 267045"/>
              <a:gd name="connsiteY3" fmla="*/ 379460 h 1357026"/>
              <a:gd name="connsiteX4" fmla="*/ 184 w 267045"/>
              <a:gd name="connsiteY4" fmla="*/ 0 h 1357026"/>
              <a:gd name="connsiteX0" fmla="*/ 68158 w 335019"/>
              <a:gd name="connsiteY0" fmla="*/ 0 h 1357026"/>
              <a:gd name="connsiteX1" fmla="*/ 333211 w 335019"/>
              <a:gd name="connsiteY1" fmla="*/ 321081 h 1357026"/>
              <a:gd name="connsiteX2" fmla="*/ 335019 w 335019"/>
              <a:gd name="connsiteY2" fmla="*/ 1357026 h 1357026"/>
              <a:gd name="connsiteX3" fmla="*/ 0 w 335019"/>
              <a:gd name="connsiteY3" fmla="*/ 708672 h 1357026"/>
              <a:gd name="connsiteX4" fmla="*/ 68158 w 335019"/>
              <a:gd name="connsiteY4" fmla="*/ 0 h 1357026"/>
              <a:gd name="connsiteX0" fmla="*/ 149100 w 335019"/>
              <a:gd name="connsiteY0" fmla="*/ 267873 h 1080984"/>
              <a:gd name="connsiteX1" fmla="*/ 333211 w 335019"/>
              <a:gd name="connsiteY1" fmla="*/ 45039 h 1080984"/>
              <a:gd name="connsiteX2" fmla="*/ 335019 w 335019"/>
              <a:gd name="connsiteY2" fmla="*/ 1080984 h 1080984"/>
              <a:gd name="connsiteX3" fmla="*/ 0 w 335019"/>
              <a:gd name="connsiteY3" fmla="*/ 432630 h 1080984"/>
              <a:gd name="connsiteX4" fmla="*/ 149100 w 335019"/>
              <a:gd name="connsiteY4" fmla="*/ 267873 h 1080984"/>
              <a:gd name="connsiteX0" fmla="*/ 152120 w 335019"/>
              <a:gd name="connsiteY0" fmla="*/ 322418 h 1078275"/>
              <a:gd name="connsiteX1" fmla="*/ 333211 w 335019"/>
              <a:gd name="connsiteY1" fmla="*/ 42330 h 1078275"/>
              <a:gd name="connsiteX2" fmla="*/ 335019 w 335019"/>
              <a:gd name="connsiteY2" fmla="*/ 1078275 h 1078275"/>
              <a:gd name="connsiteX3" fmla="*/ 0 w 335019"/>
              <a:gd name="connsiteY3" fmla="*/ 429921 h 1078275"/>
              <a:gd name="connsiteX4" fmla="*/ 152120 w 335019"/>
              <a:gd name="connsiteY4" fmla="*/ 322418 h 1078275"/>
              <a:gd name="connsiteX0" fmla="*/ 150912 w 333811"/>
              <a:gd name="connsiteY0" fmla="*/ 322418 h 1078275"/>
              <a:gd name="connsiteX1" fmla="*/ 332003 w 333811"/>
              <a:gd name="connsiteY1" fmla="*/ 42330 h 1078275"/>
              <a:gd name="connsiteX2" fmla="*/ 333811 w 333811"/>
              <a:gd name="connsiteY2" fmla="*/ 1078275 h 1078275"/>
              <a:gd name="connsiteX3" fmla="*/ 0 w 333811"/>
              <a:gd name="connsiteY3" fmla="*/ 344039 h 1078275"/>
              <a:gd name="connsiteX4" fmla="*/ 150912 w 333811"/>
              <a:gd name="connsiteY4" fmla="*/ 322418 h 1078275"/>
              <a:gd name="connsiteX0" fmla="*/ 150912 w 333811"/>
              <a:gd name="connsiteY0" fmla="*/ 322418 h 1078275"/>
              <a:gd name="connsiteX1" fmla="*/ 332003 w 333811"/>
              <a:gd name="connsiteY1" fmla="*/ 42330 h 1078275"/>
              <a:gd name="connsiteX2" fmla="*/ 333811 w 333811"/>
              <a:gd name="connsiteY2" fmla="*/ 1078275 h 1078275"/>
              <a:gd name="connsiteX3" fmla="*/ 0 w 333811"/>
              <a:gd name="connsiteY3" fmla="*/ 344039 h 1078275"/>
              <a:gd name="connsiteX4" fmla="*/ 150912 w 333811"/>
              <a:gd name="connsiteY4" fmla="*/ 322418 h 1078275"/>
              <a:gd name="connsiteX0" fmla="*/ 150912 w 332003"/>
              <a:gd name="connsiteY0" fmla="*/ 322418 h 706123"/>
              <a:gd name="connsiteX1" fmla="*/ 332003 w 332003"/>
              <a:gd name="connsiteY1" fmla="*/ 42330 h 706123"/>
              <a:gd name="connsiteX2" fmla="*/ 263742 w 332003"/>
              <a:gd name="connsiteY2" fmla="*/ 706123 h 706123"/>
              <a:gd name="connsiteX3" fmla="*/ 0 w 332003"/>
              <a:gd name="connsiteY3" fmla="*/ 344039 h 706123"/>
              <a:gd name="connsiteX4" fmla="*/ 150912 w 332003"/>
              <a:gd name="connsiteY4" fmla="*/ 322418 h 706123"/>
              <a:gd name="connsiteX0" fmla="*/ 150912 w 332003"/>
              <a:gd name="connsiteY0" fmla="*/ 322418 h 706123"/>
              <a:gd name="connsiteX1" fmla="*/ 332003 w 332003"/>
              <a:gd name="connsiteY1" fmla="*/ 42330 h 706123"/>
              <a:gd name="connsiteX2" fmla="*/ 263742 w 332003"/>
              <a:gd name="connsiteY2" fmla="*/ 706123 h 706123"/>
              <a:gd name="connsiteX3" fmla="*/ 0 w 332003"/>
              <a:gd name="connsiteY3" fmla="*/ 344039 h 706123"/>
              <a:gd name="connsiteX4" fmla="*/ 150912 w 332003"/>
              <a:gd name="connsiteY4" fmla="*/ 322418 h 706123"/>
              <a:gd name="connsiteX0" fmla="*/ 150912 w 628589"/>
              <a:gd name="connsiteY0" fmla="*/ 7328 h 422798"/>
              <a:gd name="connsiteX1" fmla="*/ 628589 w 628589"/>
              <a:gd name="connsiteY1" fmla="*/ 357037 h 422798"/>
              <a:gd name="connsiteX2" fmla="*/ 263742 w 628589"/>
              <a:gd name="connsiteY2" fmla="*/ 391033 h 422798"/>
              <a:gd name="connsiteX3" fmla="*/ 0 w 628589"/>
              <a:gd name="connsiteY3" fmla="*/ 28949 h 422798"/>
              <a:gd name="connsiteX4" fmla="*/ 150912 w 628589"/>
              <a:gd name="connsiteY4" fmla="*/ 7328 h 422798"/>
              <a:gd name="connsiteX0" fmla="*/ 150912 w 628589"/>
              <a:gd name="connsiteY0" fmla="*/ 7328 h 422798"/>
              <a:gd name="connsiteX1" fmla="*/ 628589 w 628589"/>
              <a:gd name="connsiteY1" fmla="*/ 357037 h 422798"/>
              <a:gd name="connsiteX2" fmla="*/ 263742 w 628589"/>
              <a:gd name="connsiteY2" fmla="*/ 391033 h 422798"/>
              <a:gd name="connsiteX3" fmla="*/ 0 w 628589"/>
              <a:gd name="connsiteY3" fmla="*/ 28949 h 422798"/>
              <a:gd name="connsiteX4" fmla="*/ 150912 w 628589"/>
              <a:gd name="connsiteY4" fmla="*/ 7328 h 422798"/>
              <a:gd name="connsiteX0" fmla="*/ 150912 w 628589"/>
              <a:gd name="connsiteY0" fmla="*/ 7328 h 422798"/>
              <a:gd name="connsiteX1" fmla="*/ 628589 w 628589"/>
              <a:gd name="connsiteY1" fmla="*/ 357037 h 422798"/>
              <a:gd name="connsiteX2" fmla="*/ 263742 w 628589"/>
              <a:gd name="connsiteY2" fmla="*/ 391033 h 422798"/>
              <a:gd name="connsiteX3" fmla="*/ 0 w 628589"/>
              <a:gd name="connsiteY3" fmla="*/ 28949 h 422798"/>
              <a:gd name="connsiteX4" fmla="*/ 150912 w 628589"/>
              <a:gd name="connsiteY4" fmla="*/ 7328 h 42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589" h="422798">
                <a:moveTo>
                  <a:pt x="150912" y="7328"/>
                </a:moveTo>
                <a:cubicBezTo>
                  <a:pt x="435121" y="260633"/>
                  <a:pt x="162410" y="37481"/>
                  <a:pt x="628589" y="357037"/>
                </a:cubicBezTo>
                <a:cubicBezTo>
                  <a:pt x="628303" y="570310"/>
                  <a:pt x="263183" y="177760"/>
                  <a:pt x="263742" y="391033"/>
                </a:cubicBezTo>
                <a:cubicBezTo>
                  <a:pt x="10823" y="58021"/>
                  <a:pt x="249641" y="374427"/>
                  <a:pt x="0" y="28949"/>
                </a:cubicBezTo>
                <a:cubicBezTo>
                  <a:pt x="672" y="-61754"/>
                  <a:pt x="150240" y="98031"/>
                  <a:pt x="150912" y="732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100000">
                <a:schemeClr val="accent1">
                  <a:tint val="23500"/>
                  <a:satMod val="160000"/>
                  <a:alpha val="70000"/>
                </a:schemeClr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83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10.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for</a:t>
            </a:r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vs while</a:t>
            </a:r>
            <a:r>
              <a:rPr lang="ko-KR" altLang="en-US" dirty="0" err="1"/>
              <a:t>반복문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519113" y="1035050"/>
            <a:ext cx="5673725" cy="6556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20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반복의 횟수를 알 수 </a:t>
            </a:r>
            <a:r>
              <a:rPr lang="ko-KR" altLang="en-US" sz="2000" dirty="0" err="1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없을때</a:t>
            </a:r>
            <a:r>
              <a:rPr lang="ko-KR" altLang="en-US" sz="20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20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while </a:t>
            </a:r>
            <a:r>
              <a:rPr lang="ko-KR" altLang="en-US" sz="2000" dirty="0" err="1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반복문</a:t>
            </a:r>
            <a:endParaRPr lang="en-US" altLang="ko-KR" sz="2000" dirty="0">
              <a:solidFill>
                <a:srgbClr val="93490B"/>
              </a:solidFill>
              <a:latin typeface="휴먼매직체" pitchFamily="18" charset="-127"/>
              <a:ea typeface="휴먼매직체" pitchFamily="18" charset="-127"/>
            </a:endParaRPr>
          </a:p>
          <a:p>
            <a:pPr eaLnBrk="1" latinLnBrk="1" hangingPunct="1">
              <a:defRPr/>
            </a:pPr>
            <a:r>
              <a:rPr lang="ko-KR" altLang="en-US" sz="20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반복의 횟수를 알 </a:t>
            </a:r>
            <a:r>
              <a:rPr lang="ko-KR" altLang="en-US" sz="2000" dirty="0" err="1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수있을때</a:t>
            </a:r>
            <a:r>
              <a:rPr lang="ko-KR" altLang="en-US" sz="20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20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for </a:t>
            </a:r>
            <a:r>
              <a:rPr lang="ko-KR" altLang="en-US" sz="2000" dirty="0" err="1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반복문</a:t>
            </a:r>
            <a:endParaRPr lang="ko-KR" altLang="en-US" sz="2000" dirty="0">
              <a:solidFill>
                <a:srgbClr val="93490B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264" y="2224422"/>
            <a:ext cx="2266950" cy="1181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5588" y="1921560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0391" y="2176548"/>
            <a:ext cx="3961609" cy="4061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 smtClean="0">
                <a:latin typeface="+mn-ea"/>
              </a:rPr>
              <a:t>6</a:t>
            </a:r>
            <a:r>
              <a:rPr lang="ko-KR" altLang="en-US" sz="1200" dirty="0" smtClean="0">
                <a:latin typeface="+mn-ea"/>
              </a:rPr>
              <a:t>의 </a:t>
            </a:r>
            <a:r>
              <a:rPr lang="ko-KR" altLang="en-US" sz="1200" dirty="0">
                <a:latin typeface="+mn-ea"/>
              </a:rPr>
              <a:t>배수이자 </a:t>
            </a:r>
            <a:r>
              <a:rPr lang="en-US" altLang="ko-KR" sz="1200" dirty="0" smtClean="0">
                <a:latin typeface="+mn-ea"/>
              </a:rPr>
              <a:t>14</a:t>
            </a:r>
            <a:r>
              <a:rPr lang="ko-KR" altLang="en-US" sz="1200" dirty="0" smtClean="0">
                <a:latin typeface="+mn-ea"/>
              </a:rPr>
              <a:t>의 </a:t>
            </a:r>
            <a:r>
              <a:rPr lang="ko-KR" altLang="en-US" sz="1200" dirty="0">
                <a:latin typeface="+mn-ea"/>
              </a:rPr>
              <a:t>배수인 가장 적은 정수 찾기</a:t>
            </a:r>
            <a:endParaRPr lang="en-US" altLang="ko-KR" sz="12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1911935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76803" y="2157298"/>
            <a:ext cx="3961609" cy="136554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endParaRPr lang="en-US" altLang="ko-KR" sz="1200" dirty="0">
              <a:latin typeface="+mn-e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18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10.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err="1" smtClean="0"/>
              <a:t>반복문</a:t>
            </a:r>
            <a:r>
              <a:rPr lang="en-US" altLang="ko-KR" dirty="0"/>
              <a:t> </a:t>
            </a:r>
            <a:r>
              <a:rPr lang="ko-KR" altLang="en-US" dirty="0" smtClean="0"/>
              <a:t>연습문제</a:t>
            </a:r>
            <a:endParaRPr lang="en-US" altLang="ko-KR" dirty="0"/>
          </a:p>
        </p:txBody>
      </p:sp>
      <p:pic>
        <p:nvPicPr>
          <p:cNvPr id="5" name="그림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805" y="1268147"/>
            <a:ext cx="337185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5588" y="939784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0391" y="1194772"/>
            <a:ext cx="3961609" cy="9131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r>
              <a:rPr lang="ko-KR" altLang="en-US" sz="1200" dirty="0">
                <a:latin typeface="+mn-ea"/>
              </a:rPr>
              <a:t>숫자를 </a:t>
            </a:r>
            <a:r>
              <a:rPr lang="ko-KR" altLang="en-US" sz="1200" dirty="0" err="1">
                <a:latin typeface="+mn-ea"/>
              </a:rPr>
              <a:t>입력받아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의 배수인지 판별하는 프로그램을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r>
              <a:rPr lang="ko-KR" altLang="en-US" sz="1200" dirty="0">
                <a:latin typeface="+mn-ea"/>
              </a:rPr>
              <a:t>작성하세요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0</a:t>
            </a:r>
            <a:r>
              <a:rPr lang="ko-KR" altLang="en-US" sz="1200" dirty="0">
                <a:latin typeface="+mn-ea"/>
              </a:rPr>
              <a:t>이 입력되면 프로그램이 종료됩니다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930159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76803" y="1175522"/>
            <a:ext cx="3961609" cy="226069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endParaRPr lang="en-US" altLang="ko-KR" sz="1200" dirty="0">
              <a:latin typeface="+mn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83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10.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err="1"/>
              <a:t>반복문</a:t>
            </a:r>
            <a:r>
              <a:rPr lang="en-US" altLang="ko-KR" dirty="0"/>
              <a:t> break, continue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757738" y="1049338"/>
            <a:ext cx="2735262" cy="3276600"/>
          </a:xfrm>
          <a:prstGeom prst="roundRect">
            <a:avLst>
              <a:gd name="adj" fmla="val 105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/>
          <a:lstStyle/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endParaRPr lang="en-US" altLang="ko-KR" sz="1400" b="1" dirty="0">
              <a:solidFill>
                <a:srgbClr val="000000"/>
              </a:solidFill>
              <a:latin typeface="HY견고딕" pitchFamily="18" charset="-127"/>
              <a:ea typeface="HY견고딕" pitchFamily="18" charset="-127"/>
              <a:cs typeface="Courier New" pitchFamily="49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while( true ) {</a:t>
            </a: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     . . .</a:t>
            </a: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     if( x &lt; 0 ) {</a:t>
            </a: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          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continue;</a:t>
            </a:r>
            <a:endParaRPr lang="en-US" altLang="ko-KR" sz="1400" b="1" dirty="0">
              <a:solidFill>
                <a:srgbClr val="000000"/>
              </a:solidFill>
              <a:latin typeface="+mn-ea"/>
              <a:cs typeface="Courier New" pitchFamily="49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     }</a:t>
            </a: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     . . .</a:t>
            </a: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endParaRPr lang="en-US" altLang="ko-KR" sz="1400" b="1" dirty="0">
              <a:solidFill>
                <a:srgbClr val="000000"/>
              </a:solidFill>
              <a:latin typeface="+mn-ea"/>
              <a:cs typeface="Courier New" pitchFamily="49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}</a:t>
            </a: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. . .</a:t>
            </a:r>
          </a:p>
        </p:txBody>
      </p:sp>
      <p:grpSp>
        <p:nvGrpSpPr>
          <p:cNvPr id="5" name="그룹 9"/>
          <p:cNvGrpSpPr>
            <a:grpSpLocks/>
          </p:cNvGrpSpPr>
          <p:nvPr/>
        </p:nvGrpSpPr>
        <p:grpSpPr bwMode="auto">
          <a:xfrm>
            <a:off x="6538913" y="1554163"/>
            <a:ext cx="1584325" cy="1004887"/>
            <a:chOff x="2288704" y="1772816"/>
            <a:chExt cx="1584176" cy="1080120"/>
          </a:xfrm>
        </p:grpSpPr>
        <p:cxnSp>
          <p:nvCxnSpPr>
            <p:cNvPr id="6" name="직선 연결선 4"/>
            <p:cNvCxnSpPr>
              <a:cxnSpLocks noChangeShapeType="1"/>
            </p:cNvCxnSpPr>
            <p:nvPr/>
          </p:nvCxnSpPr>
          <p:spPr bwMode="auto">
            <a:xfrm>
              <a:off x="2504728" y="2852936"/>
              <a:ext cx="1368152" cy="0"/>
            </a:xfrm>
            <a:prstGeom prst="line">
              <a:avLst/>
            </a:prstGeom>
            <a:noFill/>
            <a:ln w="38100" algn="ctr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직선 연결선 6"/>
            <p:cNvCxnSpPr>
              <a:cxnSpLocks noChangeShapeType="1"/>
            </p:cNvCxnSpPr>
            <p:nvPr/>
          </p:nvCxnSpPr>
          <p:spPr bwMode="auto">
            <a:xfrm flipV="1">
              <a:off x="3853830" y="1772816"/>
              <a:ext cx="0" cy="1080120"/>
            </a:xfrm>
            <a:prstGeom prst="line">
              <a:avLst/>
            </a:prstGeom>
            <a:noFill/>
            <a:ln w="38100" algn="ctr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직선 연결선 8"/>
            <p:cNvCxnSpPr>
              <a:cxnSpLocks noChangeShapeType="1"/>
            </p:cNvCxnSpPr>
            <p:nvPr/>
          </p:nvCxnSpPr>
          <p:spPr bwMode="auto">
            <a:xfrm flipH="1">
              <a:off x="2288704" y="1782341"/>
              <a:ext cx="1584176" cy="0"/>
            </a:xfrm>
            <a:prstGeom prst="line">
              <a:avLst/>
            </a:prstGeom>
            <a:noFill/>
            <a:ln w="38100" algn="ctr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" name="모서리가 둥근 직사각형 8"/>
          <p:cNvSpPr/>
          <p:nvPr/>
        </p:nvSpPr>
        <p:spPr>
          <a:xfrm>
            <a:off x="636588" y="1058863"/>
            <a:ext cx="2747962" cy="3276600"/>
          </a:xfrm>
          <a:prstGeom prst="roundRect">
            <a:avLst>
              <a:gd name="adj" fmla="val 105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/>
          <a:lstStyle/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endParaRPr lang="en-US" altLang="ko-KR" sz="1400" b="1" dirty="0">
              <a:solidFill>
                <a:srgbClr val="000000"/>
              </a:solidFill>
              <a:latin typeface="HY견고딕" pitchFamily="18" charset="-127"/>
              <a:ea typeface="HY견고딕" pitchFamily="18" charset="-127"/>
              <a:cs typeface="Courier New" pitchFamily="49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while( true ) {</a:t>
            </a: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     . . .</a:t>
            </a: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     if( x &lt; 0 ) {</a:t>
            </a: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          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break;</a:t>
            </a:r>
            <a:endParaRPr lang="en-US" altLang="ko-KR" sz="1400" b="1" dirty="0">
              <a:solidFill>
                <a:srgbClr val="000000"/>
              </a:solidFill>
              <a:latin typeface="+mn-ea"/>
              <a:cs typeface="Courier New" pitchFamily="49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     }</a:t>
            </a: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     . . .</a:t>
            </a: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endParaRPr lang="en-US" altLang="ko-KR" sz="1400" b="1" dirty="0">
              <a:solidFill>
                <a:srgbClr val="000000"/>
              </a:solidFill>
              <a:latin typeface="+mn-ea"/>
              <a:cs typeface="Courier New" pitchFamily="49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}</a:t>
            </a: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. . .</a:t>
            </a:r>
          </a:p>
        </p:txBody>
      </p:sp>
      <p:grpSp>
        <p:nvGrpSpPr>
          <p:cNvPr id="10" name="그룹 14"/>
          <p:cNvGrpSpPr>
            <a:grpSpLocks/>
          </p:cNvGrpSpPr>
          <p:nvPr/>
        </p:nvGrpSpPr>
        <p:grpSpPr bwMode="auto">
          <a:xfrm>
            <a:off x="2097088" y="2568575"/>
            <a:ext cx="1584325" cy="1560513"/>
            <a:chOff x="2279179" y="2852936"/>
            <a:chExt cx="1584176" cy="1080120"/>
          </a:xfrm>
        </p:grpSpPr>
        <p:cxnSp>
          <p:nvCxnSpPr>
            <p:cNvPr id="11" name="직선 연결선 15"/>
            <p:cNvCxnSpPr>
              <a:cxnSpLocks noChangeShapeType="1"/>
            </p:cNvCxnSpPr>
            <p:nvPr/>
          </p:nvCxnSpPr>
          <p:spPr bwMode="auto">
            <a:xfrm>
              <a:off x="2495203" y="2852936"/>
              <a:ext cx="1368152" cy="0"/>
            </a:xfrm>
            <a:prstGeom prst="line">
              <a:avLst/>
            </a:prstGeom>
            <a:noFill/>
            <a:ln w="38100" algn="ctr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직선 연결선 16"/>
            <p:cNvCxnSpPr>
              <a:cxnSpLocks noChangeShapeType="1"/>
            </p:cNvCxnSpPr>
            <p:nvPr/>
          </p:nvCxnSpPr>
          <p:spPr bwMode="auto">
            <a:xfrm flipV="1">
              <a:off x="3853830" y="2852936"/>
              <a:ext cx="0" cy="1080120"/>
            </a:xfrm>
            <a:prstGeom prst="line">
              <a:avLst/>
            </a:prstGeom>
            <a:noFill/>
            <a:ln w="38100" algn="ctr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직선 연결선 17"/>
            <p:cNvCxnSpPr>
              <a:cxnSpLocks noChangeShapeType="1"/>
            </p:cNvCxnSpPr>
            <p:nvPr/>
          </p:nvCxnSpPr>
          <p:spPr bwMode="auto">
            <a:xfrm flipH="1">
              <a:off x="2279179" y="3933056"/>
              <a:ext cx="1584176" cy="0"/>
            </a:xfrm>
            <a:prstGeom prst="line">
              <a:avLst/>
            </a:prstGeom>
            <a:noFill/>
            <a:ln w="38100" algn="ctr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" name="직사각형 13"/>
          <p:cNvSpPr/>
          <p:nvPr/>
        </p:nvSpPr>
        <p:spPr>
          <a:xfrm>
            <a:off x="6610350" y="798513"/>
            <a:ext cx="1763713" cy="655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20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아래쪽 무시하고</a:t>
            </a:r>
            <a:endParaRPr lang="en-US" altLang="ko-KR" sz="2000" dirty="0">
              <a:solidFill>
                <a:srgbClr val="93490B"/>
              </a:solidFill>
              <a:latin typeface="휴먼매직체" pitchFamily="18" charset="-127"/>
              <a:ea typeface="휴먼매직체" pitchFamily="18" charset="-127"/>
            </a:endParaRPr>
          </a:p>
          <a:p>
            <a:pPr eaLnBrk="1" latinLnBrk="1" hangingPunct="1">
              <a:defRPr/>
            </a:pPr>
            <a:r>
              <a:rPr lang="ko-KR" altLang="en-US" sz="2000" dirty="0" err="1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반복문</a:t>
            </a:r>
            <a:r>
              <a:rPr lang="ko-KR" altLang="en-US" sz="20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 계속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268538" y="2176463"/>
            <a:ext cx="1763712" cy="358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2000" dirty="0" err="1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반복문</a:t>
            </a:r>
            <a:r>
              <a:rPr lang="ko-KR" altLang="en-US" sz="20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 그만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109048" y="4526307"/>
            <a:ext cx="4243388" cy="706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latinLnBrk="1" hangingPunct="1">
              <a:defRPr/>
            </a:pPr>
            <a:r>
              <a:rPr lang="en-US" altLang="ko-KR" sz="2000" dirty="0" smtClean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continue</a:t>
            </a:r>
            <a:r>
              <a:rPr lang="ko-KR" altLang="en-US" sz="2000" dirty="0" smtClean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문 설명</a:t>
            </a:r>
            <a:r>
              <a:rPr lang="en-US" altLang="ko-KR" sz="2000" dirty="0" smtClean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(break </a:t>
            </a:r>
            <a:r>
              <a:rPr lang="ko-KR" altLang="en-US" sz="2000" dirty="0" smtClean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문과 비교</a:t>
            </a:r>
            <a:r>
              <a:rPr lang="en-US" altLang="ko-KR" sz="2000" dirty="0" smtClean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)</a:t>
            </a:r>
            <a:endParaRPr lang="ko-KR" altLang="en-US" sz="2000" dirty="0">
              <a:solidFill>
                <a:srgbClr val="93490B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830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10.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err="1"/>
              <a:t>반복문</a:t>
            </a:r>
            <a:r>
              <a:rPr lang="en-US" altLang="ko-KR" dirty="0"/>
              <a:t> </a:t>
            </a:r>
            <a:r>
              <a:rPr lang="en-US" altLang="ko-KR" dirty="0" smtClean="0"/>
              <a:t>break, continue </a:t>
            </a:r>
            <a:r>
              <a:rPr lang="ko-KR" altLang="en-US" dirty="0" smtClean="0"/>
              <a:t>비교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505588" y="981895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[break </a:t>
            </a:r>
            <a:r>
              <a:rPr lang="ko-KR" altLang="en-US" sz="1200" b="1" dirty="0" smtClean="0">
                <a:latin typeface="+mn-ea"/>
              </a:rPr>
              <a:t>문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0391" y="1236883"/>
            <a:ext cx="3961609" cy="209077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80000"/>
              </a:lnSpc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public class Ex05 </a:t>
            </a:r>
            <a:r>
              <a:rPr lang="en-US" altLang="ko-KR" sz="1200" dirty="0" smtClean="0">
                <a:latin typeface="+mn-ea"/>
              </a:rPr>
              <a:t>{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defRPr/>
            </a:pPr>
            <a:r>
              <a:rPr lang="en-US" altLang="ko-KR" sz="1200" dirty="0" smtClean="0">
                <a:latin typeface="+mn-ea"/>
              </a:rPr>
              <a:t>    public </a:t>
            </a:r>
            <a:r>
              <a:rPr lang="en-US" altLang="ko-KR" sz="1200" dirty="0">
                <a:latin typeface="+mn-ea"/>
              </a:rPr>
              <a:t>static void main(String[] </a:t>
            </a:r>
            <a:r>
              <a:rPr lang="en-US" altLang="ko-KR" sz="1200" dirty="0" err="1">
                <a:latin typeface="+mn-ea"/>
              </a:rPr>
              <a:t>args</a:t>
            </a:r>
            <a:r>
              <a:rPr lang="en-US" altLang="ko-KR" sz="1200" dirty="0">
                <a:latin typeface="+mn-ea"/>
              </a:rPr>
              <a:t>) </a:t>
            </a:r>
            <a:r>
              <a:rPr lang="en-US" altLang="ko-KR" sz="1200" dirty="0" smtClean="0">
                <a:latin typeface="+mn-ea"/>
              </a:rPr>
              <a:t>{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        </a:t>
            </a:r>
            <a:r>
              <a:rPr lang="en-US" altLang="ko-KR" sz="1200" dirty="0" smtClean="0">
                <a:latin typeface="+mn-ea"/>
              </a:rPr>
              <a:t>for 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int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i</a:t>
            </a:r>
            <a:r>
              <a:rPr lang="en-US" altLang="ko-KR" sz="1200" dirty="0">
                <a:latin typeface="+mn-ea"/>
              </a:rPr>
              <a:t> = 1; </a:t>
            </a:r>
            <a:r>
              <a:rPr lang="en-US" altLang="ko-KR" sz="1200" dirty="0" err="1">
                <a:latin typeface="+mn-ea"/>
              </a:rPr>
              <a:t>i</a:t>
            </a:r>
            <a:r>
              <a:rPr lang="en-US" altLang="ko-KR" sz="1200" dirty="0">
                <a:latin typeface="+mn-ea"/>
              </a:rPr>
              <a:t> &lt;= 10; </a:t>
            </a:r>
            <a:r>
              <a:rPr lang="en-US" altLang="ko-KR" sz="1200" dirty="0" err="1">
                <a:latin typeface="+mn-ea"/>
              </a:rPr>
              <a:t>i</a:t>
            </a:r>
            <a:r>
              <a:rPr lang="en-US" altLang="ko-KR" sz="1200" dirty="0">
                <a:latin typeface="+mn-ea"/>
              </a:rPr>
              <a:t>++) </a:t>
            </a:r>
            <a:r>
              <a:rPr lang="en-US" altLang="ko-KR" sz="1200" dirty="0" smtClean="0">
                <a:latin typeface="+mn-ea"/>
              </a:rPr>
              <a:t>{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            </a:t>
            </a:r>
            <a:r>
              <a:rPr lang="en-US" altLang="ko-KR" sz="1200" dirty="0" smtClean="0">
                <a:latin typeface="+mn-ea"/>
              </a:rPr>
              <a:t>if 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i</a:t>
            </a:r>
            <a:r>
              <a:rPr lang="en-US" altLang="ko-KR" sz="1200" dirty="0">
                <a:latin typeface="+mn-ea"/>
              </a:rPr>
              <a:t> % 2 == 0 &amp;&amp; </a:t>
            </a:r>
            <a:r>
              <a:rPr lang="en-US" altLang="ko-KR" sz="1200" dirty="0" err="1">
                <a:latin typeface="+mn-ea"/>
              </a:rPr>
              <a:t>i</a:t>
            </a:r>
            <a:r>
              <a:rPr lang="en-US" altLang="ko-KR" sz="1200" dirty="0">
                <a:latin typeface="+mn-ea"/>
              </a:rPr>
              <a:t> % 3 == 0) {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/>
            </a:pPr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               </a:t>
            </a:r>
            <a:r>
              <a:rPr lang="en-US" altLang="ko-KR" sz="1200" b="1" dirty="0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break;</a:t>
            </a:r>
            <a:endParaRPr lang="en-US" altLang="ko-KR" sz="1200" b="1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            </a:t>
            </a:r>
            <a:r>
              <a:rPr lang="en-US" altLang="ko-KR" sz="1200" dirty="0" smtClean="0">
                <a:latin typeface="+mn-ea"/>
              </a:rPr>
              <a:t>}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            </a:t>
            </a:r>
            <a:r>
              <a:rPr lang="en-US" altLang="ko-KR" sz="1200" dirty="0" err="1" smtClean="0">
                <a:latin typeface="+mn-ea"/>
              </a:rPr>
              <a:t>System.out.println</a:t>
            </a:r>
            <a:r>
              <a:rPr lang="en-US" altLang="ko-KR" sz="1200" dirty="0" smtClean="0">
                <a:latin typeface="+mn-ea"/>
              </a:rPr>
              <a:t>(</a:t>
            </a:r>
            <a:r>
              <a:rPr lang="en-US" altLang="ko-KR" sz="1200" dirty="0" err="1" smtClean="0">
                <a:latin typeface="+mn-ea"/>
              </a:rPr>
              <a:t>i</a:t>
            </a:r>
            <a:r>
              <a:rPr lang="en-US" altLang="ko-KR" sz="1200" dirty="0">
                <a:latin typeface="+mn-ea"/>
              </a:rPr>
              <a:t>);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        </a:t>
            </a:r>
            <a:r>
              <a:rPr lang="en-US" altLang="ko-KR" sz="1200" dirty="0" smtClean="0">
                <a:latin typeface="+mn-ea"/>
              </a:rPr>
              <a:t>}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}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41335" y="972270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en-US" altLang="ko-KR" sz="1200" b="1" dirty="0" err="1" smtClean="0">
                <a:latin typeface="+mn-ea"/>
              </a:rPr>
              <a:t>countinue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문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852105" y="1236883"/>
            <a:ext cx="3961609" cy="209549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80000"/>
              </a:lnSpc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public class Ex05 {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    public static void main(String[] </a:t>
            </a:r>
            <a:r>
              <a:rPr lang="en-US" altLang="ko-KR" sz="1200" dirty="0" err="1">
                <a:latin typeface="+mn-ea"/>
              </a:rPr>
              <a:t>args</a:t>
            </a:r>
            <a:r>
              <a:rPr lang="en-US" altLang="ko-KR" sz="1200" dirty="0">
                <a:latin typeface="+mn-ea"/>
              </a:rPr>
              <a:t>) {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        for (</a:t>
            </a:r>
            <a:r>
              <a:rPr lang="en-US" altLang="ko-KR" sz="1200" dirty="0" err="1">
                <a:latin typeface="+mn-ea"/>
              </a:rPr>
              <a:t>int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i</a:t>
            </a:r>
            <a:r>
              <a:rPr lang="en-US" altLang="ko-KR" sz="1200" dirty="0">
                <a:latin typeface="+mn-ea"/>
              </a:rPr>
              <a:t> = 1; </a:t>
            </a:r>
            <a:r>
              <a:rPr lang="en-US" altLang="ko-KR" sz="1200" dirty="0" err="1">
                <a:latin typeface="+mn-ea"/>
              </a:rPr>
              <a:t>i</a:t>
            </a:r>
            <a:r>
              <a:rPr lang="en-US" altLang="ko-KR" sz="1200" dirty="0">
                <a:latin typeface="+mn-ea"/>
              </a:rPr>
              <a:t> &lt;= 10; </a:t>
            </a:r>
            <a:r>
              <a:rPr lang="en-US" altLang="ko-KR" sz="1200" dirty="0" err="1">
                <a:latin typeface="+mn-ea"/>
              </a:rPr>
              <a:t>i</a:t>
            </a:r>
            <a:r>
              <a:rPr lang="en-US" altLang="ko-KR" sz="1200" dirty="0">
                <a:latin typeface="+mn-ea"/>
              </a:rPr>
              <a:t>++) {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            if (</a:t>
            </a:r>
            <a:r>
              <a:rPr lang="en-US" altLang="ko-KR" sz="1200" dirty="0" err="1">
                <a:latin typeface="+mn-ea"/>
              </a:rPr>
              <a:t>i</a:t>
            </a:r>
            <a:r>
              <a:rPr lang="en-US" altLang="ko-KR" sz="1200" dirty="0">
                <a:latin typeface="+mn-ea"/>
              </a:rPr>
              <a:t> % 2 == 0 &amp;&amp; </a:t>
            </a:r>
            <a:r>
              <a:rPr lang="en-US" altLang="ko-KR" sz="1200" dirty="0" err="1">
                <a:latin typeface="+mn-ea"/>
              </a:rPr>
              <a:t>i</a:t>
            </a:r>
            <a:r>
              <a:rPr lang="en-US" altLang="ko-KR" sz="1200" dirty="0">
                <a:latin typeface="+mn-ea"/>
              </a:rPr>
              <a:t> % 3 == 0) {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                </a:t>
            </a:r>
            <a:r>
              <a:rPr lang="en-US" altLang="ko-KR" sz="1200" b="1" dirty="0" smtClean="0">
                <a:solidFill>
                  <a:schemeClr val="accent6">
                    <a:lumMod val="50000"/>
                  </a:schemeClr>
                </a:solidFill>
                <a:latin typeface="+mn-ea"/>
              </a:rPr>
              <a:t>continue;</a:t>
            </a:r>
            <a:endParaRPr lang="en-US" altLang="ko-KR" sz="1200" b="1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  <a:p>
            <a:pPr>
              <a:lnSpc>
                <a:spcPct val="80000"/>
              </a:lnSpc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            }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            </a:t>
            </a:r>
            <a:r>
              <a:rPr lang="en-US" altLang="ko-KR" sz="1200" dirty="0" err="1">
                <a:latin typeface="+mn-ea"/>
              </a:rPr>
              <a:t>System.out.println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i</a:t>
            </a:r>
            <a:r>
              <a:rPr lang="en-US" altLang="ko-KR" sz="1200" dirty="0">
                <a:latin typeface="+mn-ea"/>
              </a:rPr>
              <a:t>);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        }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}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91" y="3703744"/>
            <a:ext cx="3455162" cy="13133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02" y="3655593"/>
            <a:ext cx="3132348" cy="1329157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10391" y="3635835"/>
            <a:ext cx="3961609" cy="13489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80000"/>
              </a:lnSpc>
              <a:spcBef>
                <a:spcPts val="600"/>
              </a:spcBef>
              <a:defRPr/>
            </a:pPr>
            <a:endParaRPr lang="en-US" altLang="ko-KR" sz="1200" dirty="0" smtClean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5588" y="3381016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846138" y="3635835"/>
            <a:ext cx="3961609" cy="13489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80000"/>
              </a:lnSpc>
              <a:spcBef>
                <a:spcPts val="600"/>
              </a:spcBef>
              <a:defRPr/>
            </a:pPr>
            <a:endParaRPr lang="en-US" altLang="ko-KR" sz="1200" dirty="0" smtClean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41335" y="3381016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701535" y="990600"/>
            <a:ext cx="0" cy="399415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9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10.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err="1"/>
              <a:t>반복문</a:t>
            </a:r>
            <a:r>
              <a:rPr lang="en-US" altLang="ko-KR" dirty="0"/>
              <a:t> </a:t>
            </a:r>
            <a:r>
              <a:rPr lang="en-US" altLang="ko-KR" dirty="0" smtClean="0"/>
              <a:t>continue</a:t>
            </a:r>
            <a:endParaRPr lang="en-US" altLang="ko-KR" dirty="0"/>
          </a:p>
        </p:txBody>
      </p:sp>
      <p:pic>
        <p:nvPicPr>
          <p:cNvPr id="5" name="그림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55"/>
          <a:stretch>
            <a:fillRect/>
          </a:stretch>
        </p:blipFill>
        <p:spPr bwMode="auto">
          <a:xfrm>
            <a:off x="4778359" y="1324829"/>
            <a:ext cx="2744787" cy="1800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5588" y="981895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972270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676803" y="1217634"/>
            <a:ext cx="3961609" cy="204533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endParaRPr lang="en-US" altLang="ko-KR" sz="1200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0391" y="1221678"/>
            <a:ext cx="3961609" cy="9131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에서 </a:t>
            </a:r>
            <a:r>
              <a:rPr lang="en-US" altLang="ko-KR" sz="1200" dirty="0">
                <a:latin typeface="+mn-ea"/>
              </a:rPr>
              <a:t>20</a:t>
            </a:r>
            <a:r>
              <a:rPr lang="ko-KR" altLang="en-US" sz="1200" dirty="0">
                <a:latin typeface="+mn-ea"/>
              </a:rPr>
              <a:t>까지의 수에서 </a:t>
            </a: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 err="1">
                <a:latin typeface="+mn-ea"/>
              </a:rPr>
              <a:t>의배수와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 err="1">
                <a:latin typeface="+mn-ea"/>
              </a:rPr>
              <a:t>의배수를</a:t>
            </a:r>
            <a:r>
              <a:rPr lang="ko-KR" altLang="en-US" sz="1200" dirty="0">
                <a:latin typeface="+mn-ea"/>
              </a:rPr>
              <a:t> 제외한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숫자를 출력하세요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(for</a:t>
            </a:r>
            <a:r>
              <a:rPr lang="ko-KR" altLang="en-US" sz="1200" dirty="0">
                <a:latin typeface="+mn-ea"/>
              </a:rPr>
              <a:t>문</a:t>
            </a:r>
            <a:r>
              <a:rPr lang="en-US" altLang="ko-KR" sz="1200" dirty="0">
                <a:latin typeface="+mn-ea"/>
              </a:rPr>
              <a:t>, continue</a:t>
            </a:r>
            <a:r>
              <a:rPr lang="ko-KR" altLang="en-US" sz="1200" dirty="0">
                <a:latin typeface="+mn-ea"/>
              </a:rPr>
              <a:t>문사용</a:t>
            </a:r>
            <a:r>
              <a:rPr lang="en-US" altLang="ko-KR" sz="1200" dirty="0">
                <a:latin typeface="+mn-ea"/>
              </a:rPr>
              <a:t>)</a:t>
            </a:r>
          </a:p>
        </p:txBody>
      </p:sp>
      <p:sp>
        <p:nvSpPr>
          <p:cNvPr id="11" name="타원 10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67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10.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 err="1"/>
              <a:t>do~while</a:t>
            </a:r>
            <a:r>
              <a:rPr lang="en-US" altLang="ko-KR" dirty="0"/>
              <a:t> </a:t>
            </a:r>
            <a:r>
              <a:rPr lang="ko-KR" altLang="en-US" dirty="0" err="1"/>
              <a:t>반복문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 bwMode="auto">
          <a:xfrm>
            <a:off x="4859338" y="1258700"/>
            <a:ext cx="4111625" cy="89693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300" b="1" dirty="0">
                <a:solidFill>
                  <a:schemeClr val="tx1"/>
                </a:solidFill>
              </a:rPr>
              <a:t>[</a:t>
            </a:r>
            <a:r>
              <a:rPr lang="ko-KR" altLang="en-US" sz="1300" b="1" dirty="0">
                <a:solidFill>
                  <a:schemeClr val="tx1"/>
                </a:solidFill>
              </a:rPr>
              <a:t>문제</a:t>
            </a:r>
            <a:r>
              <a:rPr lang="en-US" altLang="ko-KR" sz="1300" b="1" dirty="0">
                <a:solidFill>
                  <a:schemeClr val="tx1"/>
                </a:solidFill>
              </a:rPr>
              <a:t>]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spcBef>
                <a:spcPts val="600"/>
              </a:spcBef>
              <a:defRPr/>
            </a:pP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사용자의 숫자를 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</a:rPr>
              <a:t>입력받아</a:t>
            </a: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 더하는 프로그램을 작성하세요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(0</a:t>
            </a: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이면 종료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633413" y="1239650"/>
            <a:ext cx="4046537" cy="1544637"/>
          </a:xfrm>
          <a:prstGeom prst="roundRect">
            <a:avLst>
              <a:gd name="adj" fmla="val 2254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/>
          <a:lstStyle/>
          <a:p>
            <a:pPr eaLnBrk="1" latinLnBrk="1" hangingPunct="1">
              <a:spcBef>
                <a:spcPts val="1200"/>
              </a:spcBef>
              <a:defRPr/>
            </a:pP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do{</a:t>
            </a:r>
          </a:p>
          <a:p>
            <a:pPr eaLnBrk="1" latinLnBrk="1" hangingPunct="1">
              <a:spcBef>
                <a:spcPts val="600"/>
              </a:spcBef>
              <a:defRPr/>
            </a:pP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        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</a:rPr>
              <a:t>System.out.println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(“I like Java” + 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</a:rPr>
              <a:t>num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);</a:t>
            </a:r>
          </a:p>
          <a:p>
            <a:pPr eaLnBrk="1" latinLnBrk="1" hangingPunct="1">
              <a:spcBef>
                <a:spcPts val="600"/>
              </a:spcBef>
              <a:defRPr/>
            </a:pP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        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</a:rPr>
              <a:t>num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++;</a:t>
            </a:r>
          </a:p>
          <a:p>
            <a:pPr eaLnBrk="1" latinLnBrk="1" hangingPunct="1">
              <a:spcBef>
                <a:spcPts val="1200"/>
              </a:spcBef>
              <a:defRPr/>
            </a:pP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} while(</a:t>
            </a:r>
            <a:r>
              <a:rPr lang="en-US" altLang="ko-KR" sz="1300" dirty="0" err="1">
                <a:solidFill>
                  <a:schemeClr val="tx1"/>
                </a:solidFill>
                <a:latin typeface="+mn-ea"/>
              </a:rPr>
              <a:t>num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&lt;5);</a:t>
            </a:r>
            <a:endParaRPr lang="ko-KR" altLang="en-US" sz="13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spcBef>
                <a:spcPts val="1200"/>
              </a:spcBef>
              <a:defRPr/>
            </a:pP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   </a:t>
            </a:r>
            <a:endParaRPr lang="ko-KR" altLang="en-US" sz="13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57213" y="3100200"/>
            <a:ext cx="3348037" cy="655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do~while</a:t>
            </a:r>
            <a:r>
              <a:rPr lang="ko-KR" altLang="en-US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문은 최소 한번은 실행이 된다</a:t>
            </a:r>
            <a:r>
              <a:rPr lang="en-US" altLang="ko-KR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!</a:t>
            </a:r>
            <a:endParaRPr lang="ko-KR" altLang="en-US" sz="1600" dirty="0">
              <a:solidFill>
                <a:srgbClr val="93490B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843213" y="2550925"/>
            <a:ext cx="1079500" cy="466725"/>
          </a:xfrm>
          <a:prstGeom prst="wedgeRoundRectCallout">
            <a:avLst>
              <a:gd name="adj1" fmla="val -138996"/>
              <a:gd name="adj2" fmla="val -54657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반복조건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660650" y="979300"/>
            <a:ext cx="1079500" cy="469900"/>
          </a:xfrm>
          <a:prstGeom prst="wedgeRoundRectCallout">
            <a:avLst>
              <a:gd name="adj1" fmla="val -139702"/>
              <a:gd name="adj2" fmla="val 95038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반복영역</a:t>
            </a:r>
          </a:p>
        </p:txBody>
      </p:sp>
      <p:grpSp>
        <p:nvGrpSpPr>
          <p:cNvPr id="9" name="그룹 1"/>
          <p:cNvGrpSpPr>
            <a:grpSpLocks/>
          </p:cNvGrpSpPr>
          <p:nvPr/>
        </p:nvGrpSpPr>
        <p:grpSpPr bwMode="auto">
          <a:xfrm>
            <a:off x="4857750" y="2246125"/>
            <a:ext cx="4103688" cy="2095500"/>
            <a:chOff x="4864583" y="2033384"/>
            <a:chExt cx="4538497" cy="2318756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864583" y="2038653"/>
              <a:ext cx="2238524" cy="2313487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288" y="2033384"/>
              <a:ext cx="2238792" cy="133394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3244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ko-KR" sz="1800" dirty="0">
                <a:latin typeface="+mj-ea"/>
              </a:rPr>
              <a:t>Chapter 01.</a:t>
            </a:r>
            <a:br>
              <a:rPr lang="en-US" altLang="ko-KR" sz="1800" dirty="0">
                <a:latin typeface="+mj-ea"/>
              </a:rPr>
            </a:br>
            <a:r>
              <a:rPr lang="ko-KR" altLang="en-US" sz="1800" dirty="0">
                <a:latin typeface="+mj-ea"/>
              </a:rPr>
              <a:t>기본 프로그래밍</a:t>
            </a:r>
            <a:endParaRPr lang="ko-KR" altLang="en-US" sz="18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034825" y="414068"/>
            <a:ext cx="0" cy="432470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992832"/>
              </p:ext>
            </p:extLst>
          </p:nvPr>
        </p:nvGraphicFramePr>
        <p:xfrm>
          <a:off x="5239109" y="412595"/>
          <a:ext cx="3076804" cy="4320426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3076804"/>
              </a:tblGrid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01.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시작하기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02.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개발환경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03.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프로그램작성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04.</a:t>
                      </a:r>
                      <a:r>
                        <a:rPr lang="ko-KR" altLang="en-US" sz="1600" b="0" dirty="0" err="1" smtClean="0">
                          <a:latin typeface="+mn-ea"/>
                          <a:ea typeface="+mn-ea"/>
                        </a:rPr>
                        <a:t>예약어와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dirty="0" err="1" smtClean="0">
                          <a:latin typeface="+mn-ea"/>
                          <a:ea typeface="+mn-ea"/>
                        </a:rPr>
                        <a:t>식별자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05.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변수와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자료형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06.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상수와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형변환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07.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연산자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08.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콘솔 입력과 출력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09.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조건문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10.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반복문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11.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배열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562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11.</a:t>
            </a:r>
            <a:r>
              <a:rPr lang="ko-KR" altLang="en-US" dirty="0" smtClean="0"/>
              <a:t>배열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en-US" altLang="ko-KR" dirty="0" err="1"/>
              <a:t>Math.random</a:t>
            </a:r>
            <a:r>
              <a:rPr lang="en-US" altLang="ko-KR" dirty="0"/>
              <a:t>() </a:t>
            </a:r>
            <a:r>
              <a:rPr lang="ko-KR" altLang="en-US" dirty="0"/>
              <a:t>로 </a:t>
            </a:r>
            <a:r>
              <a:rPr lang="ko-KR" altLang="en-US" dirty="0" err="1"/>
              <a:t>정수값</a:t>
            </a:r>
            <a:r>
              <a:rPr lang="ko-KR" altLang="en-US" dirty="0"/>
              <a:t> 생성하기</a:t>
            </a:r>
            <a:endParaRPr lang="en-US" altLang="ko-KR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68350" y="950913"/>
            <a:ext cx="7669213" cy="755650"/>
          </a:xfrm>
          <a:prstGeom prst="roundRect">
            <a:avLst>
              <a:gd name="adj" fmla="val 9066"/>
            </a:avLst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2400" b="1" dirty="0" err="1">
                <a:solidFill>
                  <a:schemeClr val="tx1"/>
                </a:solidFill>
                <a:latin typeface="+mn-ea"/>
              </a:rPr>
              <a:t>int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400" b="1" dirty="0" err="1">
                <a:solidFill>
                  <a:schemeClr val="tx1"/>
                </a:solidFill>
                <a:latin typeface="+mn-ea"/>
              </a:rPr>
              <a:t>num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 =  (</a:t>
            </a:r>
            <a:r>
              <a:rPr lang="en-US" altLang="ko-KR" sz="2400" b="1" dirty="0" err="1">
                <a:solidFill>
                  <a:schemeClr val="tx1"/>
                </a:solidFill>
                <a:latin typeface="+mn-ea"/>
              </a:rPr>
              <a:t>int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)(</a:t>
            </a:r>
            <a:r>
              <a:rPr lang="en-US" altLang="ko-KR" sz="2400" b="1" dirty="0" err="1">
                <a:solidFill>
                  <a:schemeClr val="tx1"/>
                </a:solidFill>
                <a:latin typeface="+mn-ea"/>
              </a:rPr>
              <a:t>Math.random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()*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최대값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)+</a:t>
            </a:r>
            <a:r>
              <a:rPr lang="ko-KR" altLang="en-US" sz="2400" b="1" dirty="0">
                <a:solidFill>
                  <a:schemeClr val="tx1"/>
                </a:solidFill>
                <a:latin typeface="+mn-ea"/>
              </a:rPr>
              <a:t>최소값</a:t>
            </a:r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;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60413" y="1708150"/>
            <a:ext cx="3533775" cy="554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1400" dirty="0">
                <a:latin typeface="+mn-ea"/>
                <a:ea typeface="+mn-ea"/>
              </a:rPr>
              <a:t>예</a:t>
            </a:r>
            <a:r>
              <a:rPr lang="en-US" altLang="ko-KR" sz="1400" dirty="0">
                <a:latin typeface="+mn-ea"/>
                <a:ea typeface="+mn-ea"/>
              </a:rPr>
              <a:t>) </a:t>
            </a:r>
            <a:r>
              <a:rPr lang="ko-KR" altLang="en-US" sz="1400" dirty="0">
                <a:latin typeface="+mn-ea"/>
                <a:ea typeface="+mn-ea"/>
              </a:rPr>
              <a:t>주사위</a:t>
            </a:r>
            <a:endParaRPr lang="en-US" altLang="ko-KR" sz="1400" dirty="0">
              <a:latin typeface="+mn-ea"/>
              <a:ea typeface="+mn-ea"/>
            </a:endParaRPr>
          </a:p>
          <a:p>
            <a:pPr eaLnBrk="1" latinLnBrk="1" hangingPunct="1">
              <a:defRPr/>
            </a:pPr>
            <a:r>
              <a:rPr lang="en-US" altLang="ko-KR" sz="1600" dirty="0" err="1">
                <a:latin typeface="+mn-ea"/>
                <a:ea typeface="+mn-ea"/>
              </a:rPr>
              <a:t>int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en-US" altLang="ko-KR" sz="1600" dirty="0" err="1">
                <a:latin typeface="+mn-ea"/>
                <a:ea typeface="+mn-ea"/>
              </a:rPr>
              <a:t>num</a:t>
            </a:r>
            <a:r>
              <a:rPr lang="en-US" altLang="ko-KR" sz="1600" dirty="0">
                <a:latin typeface="+mn-ea"/>
                <a:ea typeface="+mn-ea"/>
              </a:rPr>
              <a:t> = (</a:t>
            </a:r>
            <a:r>
              <a:rPr lang="en-US" altLang="ko-KR" sz="1600" dirty="0" err="1">
                <a:latin typeface="+mn-ea"/>
                <a:ea typeface="+mn-ea"/>
              </a:rPr>
              <a:t>int</a:t>
            </a:r>
            <a:r>
              <a:rPr lang="en-US" altLang="ko-KR" sz="1600" dirty="0">
                <a:latin typeface="+mn-ea"/>
                <a:ea typeface="+mn-ea"/>
              </a:rPr>
              <a:t>)(</a:t>
            </a:r>
            <a:r>
              <a:rPr lang="en-US" altLang="ko-KR" sz="1600" dirty="0" err="1">
                <a:latin typeface="+mn-ea"/>
                <a:ea typeface="+mn-ea"/>
              </a:rPr>
              <a:t>Math.random</a:t>
            </a:r>
            <a:r>
              <a:rPr lang="en-US" altLang="ko-KR" sz="1600" dirty="0">
                <a:latin typeface="+mn-ea"/>
                <a:ea typeface="+mn-ea"/>
              </a:rPr>
              <a:t>()*6)+1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14" name="텍스트 개체 틀 2"/>
          <p:cNvSpPr txBox="1">
            <a:spLocks/>
          </p:cNvSpPr>
          <p:nvPr/>
        </p:nvSpPr>
        <p:spPr>
          <a:xfrm>
            <a:off x="337991" y="2495748"/>
            <a:ext cx="8727088" cy="304800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altLang="ko-KR" dirty="0"/>
              <a:t>0.0 </a:t>
            </a:r>
            <a:r>
              <a:rPr lang="ko-KR" altLang="en-US" dirty="0"/>
              <a:t>이상 </a:t>
            </a:r>
            <a:r>
              <a:rPr lang="en-US" altLang="ko-KR" dirty="0"/>
              <a:t>1.0 </a:t>
            </a:r>
            <a:r>
              <a:rPr lang="ko-KR" altLang="en-US" dirty="0"/>
              <a:t>미만인 </a:t>
            </a:r>
            <a:r>
              <a:rPr lang="ko-KR" altLang="en-US" dirty="0" err="1"/>
              <a:t>실수값</a:t>
            </a:r>
            <a:r>
              <a:rPr lang="ko-KR" altLang="en-US" dirty="0"/>
              <a:t> 반환</a:t>
            </a:r>
            <a:r>
              <a:rPr lang="en-US" altLang="ko-KR" dirty="0"/>
              <a:t> (1.0</a:t>
            </a:r>
            <a:r>
              <a:rPr lang="ko-KR" altLang="en-US" dirty="0"/>
              <a:t>은 포함되지 않는다</a:t>
            </a:r>
            <a:r>
              <a:rPr lang="en-US" altLang="ko-KR" dirty="0"/>
              <a:t>)</a:t>
            </a:r>
          </a:p>
          <a:p>
            <a:pPr lvl="1">
              <a:defRPr/>
            </a:pPr>
            <a:r>
              <a:rPr lang="en-US" altLang="ko-KR" dirty="0"/>
              <a:t>double </a:t>
            </a:r>
            <a:r>
              <a:rPr lang="ko-KR" altLang="en-US" dirty="0"/>
              <a:t>형 값 반환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double </a:t>
            </a:r>
            <a:r>
              <a:rPr lang="ko-KR" altLang="en-US" dirty="0"/>
              <a:t>형을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ko-KR" altLang="en-US" dirty="0"/>
              <a:t>형으로 강제 </a:t>
            </a:r>
            <a:r>
              <a:rPr lang="ko-KR" altLang="en-US" dirty="0" err="1"/>
              <a:t>형변환</a:t>
            </a:r>
            <a:r>
              <a:rPr lang="ko-KR" altLang="en-US" dirty="0"/>
              <a:t> 하면 소수점 아래가 버림 처리 된다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00000"/>
              </a:lnSpc>
              <a:buFont typeface="Wingdings" panose="05000000000000000000" pitchFamily="2" charset="2"/>
              <a:buNone/>
              <a:defRPr/>
            </a:pPr>
            <a:r>
              <a:rPr lang="en-US" altLang="ko-KR" dirty="0"/>
              <a:t>       4.175353107765874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4</a:t>
            </a:r>
          </a:p>
          <a:p>
            <a:pPr lvl="1">
              <a:defRPr/>
            </a:pPr>
            <a:r>
              <a:rPr lang="ko-KR" altLang="en-US" dirty="0"/>
              <a:t>정수 </a:t>
            </a:r>
            <a:r>
              <a:rPr lang="ko-KR" altLang="en-US" dirty="0" err="1"/>
              <a:t>난수값</a:t>
            </a:r>
            <a:r>
              <a:rPr lang="ko-KR" altLang="en-US" dirty="0"/>
              <a:t> </a:t>
            </a:r>
            <a:r>
              <a:rPr lang="ko-KR" altLang="en-US" dirty="0" err="1"/>
              <a:t>필요시</a:t>
            </a:r>
            <a:r>
              <a:rPr lang="ko-KR" altLang="en-US" dirty="0"/>
              <a:t> </a:t>
            </a:r>
            <a:r>
              <a:rPr lang="ko-KR" altLang="en-US" dirty="0" err="1"/>
              <a:t>주로사용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280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11.</a:t>
            </a:r>
            <a:r>
              <a:rPr lang="ko-KR" altLang="en-US" dirty="0" smtClean="0"/>
              <a:t>배열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 err="1"/>
              <a:t>Math.random</a:t>
            </a:r>
            <a:r>
              <a:rPr lang="en-US" altLang="ko-KR" dirty="0"/>
              <a:t>() </a:t>
            </a:r>
            <a:r>
              <a:rPr lang="ko-KR" altLang="en-US" dirty="0"/>
              <a:t>이용하여 </a:t>
            </a:r>
            <a:r>
              <a:rPr lang="ko-KR" altLang="en-US" dirty="0" err="1"/>
              <a:t>미니로또</a:t>
            </a:r>
            <a:r>
              <a:rPr lang="ko-KR" altLang="en-US" dirty="0"/>
              <a:t> 만들기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633413" y="1023938"/>
            <a:ext cx="4298950" cy="97155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300" b="1" dirty="0">
                <a:solidFill>
                  <a:schemeClr val="tx1"/>
                </a:solidFill>
              </a:rPr>
              <a:t>[</a:t>
            </a:r>
            <a:r>
              <a:rPr lang="ko-KR" altLang="en-US" sz="1300" b="1" dirty="0">
                <a:solidFill>
                  <a:schemeClr val="tx1"/>
                </a:solidFill>
              </a:rPr>
              <a:t>문제</a:t>
            </a:r>
            <a:r>
              <a:rPr lang="en-US" altLang="ko-KR" sz="1300" b="1" dirty="0">
                <a:solidFill>
                  <a:schemeClr val="tx1"/>
                </a:solidFill>
              </a:rPr>
              <a:t>]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spcBef>
                <a:spcPts val="600"/>
              </a:spcBef>
              <a:defRPr/>
            </a:pP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1~45 </a:t>
            </a: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까지의 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</a:rPr>
              <a:t>숫자중</a:t>
            </a: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 임의의 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6</a:t>
            </a: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개의 숫자를 출력하세요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중복체크는 하지 말 것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/>
          <a:srcRect l="2212" t="16501"/>
          <a:stretch/>
        </p:blipFill>
        <p:spPr bwMode="auto">
          <a:xfrm>
            <a:off x="5143500" y="1023938"/>
            <a:ext cx="2981325" cy="105251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/>
          <a:srcRect r="3120"/>
          <a:stretch/>
        </p:blipFill>
        <p:spPr bwMode="auto">
          <a:xfrm>
            <a:off x="5143500" y="2197100"/>
            <a:ext cx="2981325" cy="1000125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타원 9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71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125"/>
          <p:cNvSpPr>
            <a:spLocks noChangeArrowheads="1"/>
          </p:cNvSpPr>
          <p:nvPr/>
        </p:nvSpPr>
        <p:spPr bwMode="auto">
          <a:xfrm>
            <a:off x="7662144" y="2027974"/>
            <a:ext cx="942975" cy="614363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rgbClr val="000099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itchFamily="2" charset="2"/>
              <a:buChar char="q"/>
              <a:defRPr kumimoji="1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Char char="–"/>
              <a:defRPr kumimoji="1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Char char="•"/>
              <a:defRPr kumimoji="1" sz="1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5000"/>
              </a:spcBef>
              <a:buClr>
                <a:srgbClr val="333333"/>
              </a:buClr>
              <a:buFont typeface="Wingdings" pitchFamily="2" charset="2"/>
              <a:buAutoNum type="arabicPeriod"/>
              <a:defRPr kumimoji="1" sz="1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b="0" dirty="0" smtClean="0">
                <a:latin typeface="+mn-ea"/>
                <a:ea typeface="+mn-ea"/>
              </a:rPr>
              <a:t>String</a:t>
            </a:r>
            <a:r>
              <a:rPr lang="ko-KR" altLang="en-US" sz="1200" b="0" dirty="0" smtClean="0">
                <a:latin typeface="+mn-ea"/>
                <a:ea typeface="+mn-ea"/>
              </a:rPr>
              <a:t>객체</a:t>
            </a: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11.</a:t>
            </a:r>
            <a:r>
              <a:rPr lang="ko-KR" altLang="en-US" dirty="0" smtClean="0"/>
              <a:t>배열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err="1"/>
              <a:t>참조자료형</a:t>
            </a:r>
            <a:endParaRPr lang="en-US" altLang="ko-KR" dirty="0"/>
          </a:p>
        </p:txBody>
      </p:sp>
      <p:sp>
        <p:nvSpPr>
          <p:cNvPr id="10" name="Rectangle 118"/>
          <p:cNvSpPr>
            <a:spLocks noChangeArrowheads="1"/>
          </p:cNvSpPr>
          <p:nvPr/>
        </p:nvSpPr>
        <p:spPr bwMode="auto">
          <a:xfrm>
            <a:off x="900258" y="1418734"/>
            <a:ext cx="768121" cy="2077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dirty="0" err="1">
                <a:solidFill>
                  <a:srgbClr val="000000"/>
                </a:solidFill>
                <a:latin typeface="+mn-ea"/>
                <a:ea typeface="+mn-ea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+mn-ea"/>
                <a:ea typeface="+mn-ea"/>
              </a:rPr>
              <a:t>myInt</a:t>
            </a:r>
            <a:endParaRPr lang="en-US" altLang="ko-KR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1" name="Rectangle 119"/>
          <p:cNvSpPr>
            <a:spLocks noChangeArrowheads="1"/>
          </p:cNvSpPr>
          <p:nvPr/>
        </p:nvSpPr>
        <p:spPr bwMode="auto">
          <a:xfrm>
            <a:off x="1071498" y="1674862"/>
            <a:ext cx="360362" cy="358775"/>
          </a:xfrm>
          <a:prstGeom prst="rect">
            <a:avLst/>
          </a:prstGeom>
          <a:solidFill>
            <a:srgbClr val="EFEFFF"/>
          </a:solidFill>
          <a:ln w="9525" algn="ctr">
            <a:solidFill>
              <a:srgbClr val="000099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dirty="0">
                <a:solidFill>
                  <a:srgbClr val="000000"/>
                </a:solidFill>
                <a:latin typeface="+mn-ea"/>
                <a:ea typeface="+mn-ea"/>
              </a:rPr>
              <a:t>19</a:t>
            </a:r>
          </a:p>
        </p:txBody>
      </p:sp>
      <p:sp>
        <p:nvSpPr>
          <p:cNvPr id="12" name="Rectangle 120"/>
          <p:cNvSpPr>
            <a:spLocks noChangeArrowheads="1"/>
          </p:cNvSpPr>
          <p:nvPr/>
        </p:nvSpPr>
        <p:spPr bwMode="auto">
          <a:xfrm>
            <a:off x="727075" y="1049338"/>
            <a:ext cx="2135188" cy="3063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latinLnBrk="1" hangingPunct="1">
              <a:defRPr/>
            </a:pPr>
            <a:r>
              <a:rPr lang="en-US" altLang="ko-KR" sz="2000" b="1" dirty="0" err="1">
                <a:solidFill>
                  <a:srgbClr val="000000"/>
                </a:solidFill>
                <a:latin typeface="+mn-ea"/>
                <a:ea typeface="+mn-ea"/>
              </a:rPr>
              <a:t>int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2000" b="1" dirty="0" err="1">
                <a:solidFill>
                  <a:srgbClr val="000000"/>
                </a:solidFill>
                <a:latin typeface="+mn-ea"/>
                <a:ea typeface="+mn-ea"/>
              </a:rPr>
              <a:t>myInt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  <a:ea typeface="+mn-ea"/>
              </a:rPr>
              <a:t> = 19;</a:t>
            </a:r>
          </a:p>
        </p:txBody>
      </p:sp>
      <p:sp>
        <p:nvSpPr>
          <p:cNvPr id="13" name="Rectangle 127"/>
          <p:cNvSpPr>
            <a:spLocks noChangeArrowheads="1"/>
          </p:cNvSpPr>
          <p:nvPr/>
        </p:nvSpPr>
        <p:spPr bwMode="auto">
          <a:xfrm>
            <a:off x="2995450" y="1049338"/>
            <a:ext cx="3549650" cy="307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latinLnBrk="1" hangingPunct="1">
              <a:defRPr/>
            </a:pPr>
            <a:r>
              <a:rPr lang="en-US" altLang="ko-KR" sz="2000" b="1" dirty="0" smtClean="0">
                <a:solidFill>
                  <a:srgbClr val="000000"/>
                </a:solidFill>
                <a:latin typeface="+mn-ea"/>
                <a:ea typeface="+mn-ea"/>
              </a:rPr>
              <a:t>String </a:t>
            </a:r>
            <a:r>
              <a:rPr lang="en-US" altLang="ko-KR" sz="2000" b="1" dirty="0" err="1" smtClean="0">
                <a:solidFill>
                  <a:srgbClr val="000000"/>
                </a:solidFill>
                <a:latin typeface="+mn-ea"/>
                <a:ea typeface="+mn-ea"/>
              </a:rPr>
              <a:t>myStr</a:t>
            </a:r>
            <a:r>
              <a:rPr lang="en-US" altLang="ko-KR" sz="2000" b="1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  <a:ea typeface="+mn-ea"/>
              </a:rPr>
              <a:t>= new String(); </a:t>
            </a:r>
          </a:p>
        </p:txBody>
      </p:sp>
      <p:sp>
        <p:nvSpPr>
          <p:cNvPr id="14" name="Line 133"/>
          <p:cNvSpPr>
            <a:spLocks noChangeShapeType="1"/>
          </p:cNvSpPr>
          <p:nvPr/>
        </p:nvSpPr>
        <p:spPr bwMode="auto">
          <a:xfrm>
            <a:off x="3008150" y="1382713"/>
            <a:ext cx="1511300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sp>
        <p:nvSpPr>
          <p:cNvPr id="15" name="Text Box 135"/>
          <p:cNvSpPr txBox="1">
            <a:spLocks noChangeArrowheads="1"/>
          </p:cNvSpPr>
          <p:nvPr/>
        </p:nvSpPr>
        <p:spPr bwMode="auto">
          <a:xfrm>
            <a:off x="3465350" y="1341438"/>
            <a:ext cx="501650" cy="3381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latinLnBrk="1" hangingPunct="1">
              <a:spcBef>
                <a:spcPct val="50000"/>
              </a:spcBef>
              <a:defRPr/>
            </a:pPr>
            <a:r>
              <a:rPr lang="en-US" altLang="ko-KR" sz="2200" b="1" dirty="0">
                <a:solidFill>
                  <a:srgbClr val="A50021"/>
                </a:solidFill>
                <a:latin typeface="+mn-ea"/>
                <a:ea typeface="+mn-ea"/>
              </a:rPr>
              <a:t>① </a:t>
            </a:r>
          </a:p>
        </p:txBody>
      </p:sp>
      <p:sp>
        <p:nvSpPr>
          <p:cNvPr id="16" name="Text Box 137"/>
          <p:cNvSpPr txBox="1">
            <a:spLocks noChangeArrowheads="1"/>
          </p:cNvSpPr>
          <p:nvPr/>
        </p:nvSpPr>
        <p:spPr bwMode="auto">
          <a:xfrm>
            <a:off x="5306850" y="1331913"/>
            <a:ext cx="501650" cy="3381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latinLnBrk="1" hangingPunct="1">
              <a:spcBef>
                <a:spcPct val="50000"/>
              </a:spcBef>
              <a:defRPr/>
            </a:pPr>
            <a:r>
              <a:rPr lang="en-US" altLang="ko-KR" sz="2200" b="1" dirty="0">
                <a:solidFill>
                  <a:srgbClr val="A50021"/>
                </a:solidFill>
                <a:latin typeface="+mn-ea"/>
                <a:ea typeface="+mn-ea"/>
              </a:rPr>
              <a:t>②</a:t>
            </a:r>
          </a:p>
        </p:txBody>
      </p:sp>
      <p:sp>
        <p:nvSpPr>
          <p:cNvPr id="17" name="Text Box 139"/>
          <p:cNvSpPr txBox="1">
            <a:spLocks noChangeArrowheads="1"/>
          </p:cNvSpPr>
          <p:nvPr/>
        </p:nvSpPr>
        <p:spPr bwMode="auto">
          <a:xfrm>
            <a:off x="4443250" y="1214438"/>
            <a:ext cx="501650" cy="3381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latinLnBrk="1" hangingPunct="1">
              <a:spcBef>
                <a:spcPct val="50000"/>
              </a:spcBef>
              <a:defRPr/>
            </a:pPr>
            <a:r>
              <a:rPr lang="en-US" altLang="ko-KR" sz="2200" b="1" dirty="0">
                <a:solidFill>
                  <a:srgbClr val="A50021"/>
                </a:solidFill>
                <a:latin typeface="+mn-ea"/>
                <a:ea typeface="+mn-ea"/>
              </a:rPr>
              <a:t>③</a:t>
            </a:r>
          </a:p>
        </p:txBody>
      </p:sp>
      <p:sp>
        <p:nvSpPr>
          <p:cNvPr id="18" name="Line 133"/>
          <p:cNvSpPr>
            <a:spLocks noChangeShapeType="1"/>
          </p:cNvSpPr>
          <p:nvPr/>
        </p:nvSpPr>
        <p:spPr bwMode="auto">
          <a:xfrm>
            <a:off x="4871875" y="1382713"/>
            <a:ext cx="1511300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</p:spPr>
        <p:txBody>
          <a:bodyPr wrap="none" lIns="0" tIns="0" rIns="0" bIns="0" anchor="ctr"/>
          <a:lstStyle/>
          <a:p>
            <a:pPr eaLnBrk="1" latinLnBrk="1" hangingPunct="1">
              <a:defRPr/>
            </a:pPr>
            <a:endParaRPr lang="ko-KR" altLang="en-US">
              <a:latin typeface="+mn-ea"/>
              <a:ea typeface="+mn-ea"/>
            </a:endParaRPr>
          </a:p>
        </p:txBody>
      </p:sp>
      <p:grpSp>
        <p:nvGrpSpPr>
          <p:cNvPr id="19" name="그룹 1"/>
          <p:cNvGrpSpPr>
            <a:grpSpLocks/>
          </p:cNvGrpSpPr>
          <p:nvPr/>
        </p:nvGrpSpPr>
        <p:grpSpPr bwMode="auto">
          <a:xfrm>
            <a:off x="6068883" y="1125407"/>
            <a:ext cx="2495172" cy="1489788"/>
            <a:chOff x="2624801" y="3777446"/>
            <a:chExt cx="2495172" cy="1487858"/>
          </a:xfrm>
        </p:grpSpPr>
        <p:sp>
          <p:nvSpPr>
            <p:cNvPr id="20" name="Rectangle 123"/>
            <p:cNvSpPr>
              <a:spLocks noChangeArrowheads="1"/>
            </p:cNvSpPr>
            <p:nvPr/>
          </p:nvSpPr>
          <p:spPr bwMode="auto">
            <a:xfrm>
              <a:off x="2942267" y="3777446"/>
              <a:ext cx="1711325" cy="24574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ko-KR" sz="1600" dirty="0">
                  <a:solidFill>
                    <a:srgbClr val="000000"/>
                  </a:solidFill>
                  <a:latin typeface="+mn-ea"/>
                  <a:ea typeface="+mn-ea"/>
                </a:rPr>
                <a:t>String </a:t>
              </a:r>
              <a:r>
                <a:rPr lang="en-US" altLang="ko-KR" sz="1600" dirty="0" err="1">
                  <a:solidFill>
                    <a:srgbClr val="000000"/>
                  </a:solidFill>
                  <a:latin typeface="+mn-ea"/>
                  <a:ea typeface="+mn-ea"/>
                </a:rPr>
                <a:t>myStr</a:t>
              </a:r>
              <a:endParaRPr lang="en-US" altLang="ko-KR" sz="16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1" name="Rectangle 124"/>
            <p:cNvSpPr>
              <a:spLocks noChangeArrowheads="1"/>
            </p:cNvSpPr>
            <p:nvPr/>
          </p:nvSpPr>
          <p:spPr bwMode="auto">
            <a:xfrm>
              <a:off x="4421179" y="3816264"/>
              <a:ext cx="541338" cy="359896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 eaLnBrk="1" latinLnBrk="1" hangingPunct="1">
                <a:defRPr/>
              </a:pPr>
              <a:r>
                <a:rPr lang="en-US" altLang="ko-KR" sz="1200" dirty="0">
                  <a:solidFill>
                    <a:srgbClr val="000000"/>
                  </a:solidFill>
                  <a:latin typeface="+mn-ea"/>
                  <a:ea typeface="+mn-ea"/>
                </a:rPr>
                <a:t>56</a:t>
              </a:r>
              <a:r>
                <a:rPr lang="ko-KR" altLang="en-US" sz="1200" dirty="0">
                  <a:solidFill>
                    <a:srgbClr val="000000"/>
                  </a:solidFill>
                  <a:latin typeface="+mn-ea"/>
                  <a:ea typeface="+mn-ea"/>
                </a:rPr>
                <a:t>번지</a:t>
              </a:r>
              <a:endParaRPr lang="ko-KR" altLang="en-US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3" name="Text Box 136"/>
            <p:cNvSpPr txBox="1">
              <a:spLocks noChangeArrowheads="1"/>
            </p:cNvSpPr>
            <p:nvPr/>
          </p:nvSpPr>
          <p:spPr bwMode="auto">
            <a:xfrm>
              <a:off x="3999051" y="3941628"/>
              <a:ext cx="503237" cy="33928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1" latinLnBrk="1" hangingPunct="1">
                <a:spcBef>
                  <a:spcPct val="50000"/>
                </a:spcBef>
                <a:defRPr/>
              </a:pPr>
              <a:r>
                <a:rPr lang="en-US" altLang="ko-KR" sz="2200" b="1" dirty="0">
                  <a:solidFill>
                    <a:srgbClr val="A50021"/>
                  </a:solidFill>
                  <a:latin typeface="+mn-ea"/>
                  <a:ea typeface="+mn-ea"/>
                </a:rPr>
                <a:t>① </a:t>
              </a:r>
            </a:p>
          </p:txBody>
        </p:sp>
        <p:sp>
          <p:nvSpPr>
            <p:cNvPr id="24" name="Text Box 138"/>
            <p:cNvSpPr txBox="1">
              <a:spLocks noChangeArrowheads="1"/>
            </p:cNvSpPr>
            <p:nvPr/>
          </p:nvSpPr>
          <p:spPr bwMode="auto">
            <a:xfrm>
              <a:off x="3832298" y="4753784"/>
              <a:ext cx="503238" cy="3376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1" latinLnBrk="1" hangingPunct="1">
                <a:spcBef>
                  <a:spcPct val="50000"/>
                </a:spcBef>
                <a:defRPr/>
              </a:pPr>
              <a:r>
                <a:rPr lang="en-US" altLang="ko-KR" sz="2200" b="1" dirty="0">
                  <a:solidFill>
                    <a:srgbClr val="A50021"/>
                  </a:solidFill>
                  <a:latin typeface="+mn-ea"/>
                  <a:ea typeface="+mn-ea"/>
                </a:rPr>
                <a:t>②</a:t>
              </a:r>
            </a:p>
          </p:txBody>
        </p:sp>
        <p:sp>
          <p:nvSpPr>
            <p:cNvPr id="25" name="Text Box 140"/>
            <p:cNvSpPr txBox="1">
              <a:spLocks noChangeArrowheads="1"/>
            </p:cNvSpPr>
            <p:nvPr/>
          </p:nvSpPr>
          <p:spPr bwMode="auto">
            <a:xfrm>
              <a:off x="4616736" y="4201313"/>
              <a:ext cx="503237" cy="3377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algn="ctr" eaLnBrk="1" latinLnBrk="1" hangingPunct="1">
                <a:spcBef>
                  <a:spcPct val="50000"/>
                </a:spcBef>
                <a:defRPr/>
              </a:pPr>
              <a:r>
                <a:rPr lang="en-US" altLang="ko-KR" sz="2200" b="1" dirty="0">
                  <a:solidFill>
                    <a:srgbClr val="A50021"/>
                  </a:solidFill>
                  <a:latin typeface="+mn-ea"/>
                  <a:ea typeface="+mn-ea"/>
                </a:rPr>
                <a:t>③</a:t>
              </a:r>
            </a:p>
          </p:txBody>
        </p:sp>
        <p:cxnSp>
          <p:nvCxnSpPr>
            <p:cNvPr id="26" name="직선 화살표 연결선 26"/>
            <p:cNvCxnSpPr>
              <a:cxnSpLocks noChangeShapeType="1"/>
              <a:stCxn id="21" idx="2"/>
              <a:endCxn id="29" idx="0"/>
            </p:cNvCxnSpPr>
            <p:nvPr/>
          </p:nvCxnSpPr>
          <p:spPr bwMode="auto">
            <a:xfrm flipH="1">
              <a:off x="4689550" y="4176160"/>
              <a:ext cx="2298" cy="502684"/>
            </a:xfrm>
            <a:prstGeom prst="straightConnector1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128"/>
            <p:cNvSpPr>
              <a:spLocks noChangeArrowheads="1"/>
            </p:cNvSpPr>
            <p:nvPr/>
          </p:nvSpPr>
          <p:spPr bwMode="auto">
            <a:xfrm>
              <a:off x="2624801" y="5080877"/>
              <a:ext cx="1797786" cy="18442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ko-KR" sz="1200" dirty="0">
                  <a:solidFill>
                    <a:srgbClr val="000000"/>
                  </a:solidFill>
                  <a:latin typeface="+mn-ea"/>
                  <a:ea typeface="+mn-ea"/>
                </a:rPr>
                <a:t>String </a:t>
              </a:r>
              <a:r>
                <a:rPr lang="ko-KR" altLang="en-US" sz="1200" dirty="0">
                  <a:solidFill>
                    <a:srgbClr val="000000"/>
                  </a:solidFill>
                  <a:latin typeface="+mn-ea"/>
                  <a:ea typeface="+mn-ea"/>
                </a:rPr>
                <a:t>객체</a:t>
              </a:r>
              <a:r>
                <a:rPr lang="en-US" altLang="ko-KR" sz="1200" dirty="0">
                  <a:solidFill>
                    <a:srgbClr val="000000"/>
                  </a:solidFill>
                  <a:latin typeface="+mn-ea"/>
                  <a:ea typeface="+mn-ea"/>
                </a:rPr>
                <a:t>(</a:t>
              </a:r>
              <a:r>
                <a:rPr lang="ko-KR" altLang="en-US" sz="1200" dirty="0" err="1">
                  <a:solidFill>
                    <a:srgbClr val="000000"/>
                  </a:solidFill>
                  <a:latin typeface="+mn-ea"/>
                  <a:ea typeface="+mn-ea"/>
                </a:rPr>
                <a:t>인스턴스</a:t>
              </a:r>
              <a:r>
                <a:rPr lang="en-US" altLang="ko-KR" sz="1200" dirty="0">
                  <a:solidFill>
                    <a:srgbClr val="000000"/>
                  </a:solidFill>
                  <a:latin typeface="+mn-ea"/>
                  <a:ea typeface="+mn-ea"/>
                </a:rPr>
                <a:t>)</a:t>
              </a:r>
            </a:p>
          </p:txBody>
        </p:sp>
      </p:grpSp>
      <p:sp>
        <p:nvSpPr>
          <p:cNvPr id="27" name="모서리가 둥근 직사각형 26"/>
          <p:cNvSpPr/>
          <p:nvPr/>
        </p:nvSpPr>
        <p:spPr>
          <a:xfrm>
            <a:off x="636588" y="987425"/>
            <a:ext cx="2158459" cy="1666875"/>
          </a:xfrm>
          <a:prstGeom prst="roundRect">
            <a:avLst>
              <a:gd name="adj" fmla="val 105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/>
          <a:lstStyle/>
          <a:p>
            <a:pPr eaLnBrk="1" latin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908170" y="987425"/>
            <a:ext cx="5985006" cy="1666875"/>
          </a:xfrm>
          <a:prstGeom prst="roundRect">
            <a:avLst>
              <a:gd name="adj" fmla="val 105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/>
          <a:lstStyle/>
          <a:p>
            <a:pPr eaLnBrk="1" latin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440499" y="1937650"/>
            <a:ext cx="661988" cy="276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>
                <a:latin typeface="+mn-ea"/>
                <a:ea typeface="+mn-ea"/>
              </a:rPr>
              <a:t>56</a:t>
            </a:r>
            <a:r>
              <a:rPr lang="ko-KR" altLang="en-US" sz="1200" dirty="0">
                <a:latin typeface="+mn-ea"/>
                <a:ea typeface="+mn-ea"/>
              </a:rPr>
              <a:t>번지</a:t>
            </a:r>
            <a:endParaRPr lang="en-US" altLang="ko-KR" sz="1200" dirty="0">
              <a:latin typeface="+mn-ea"/>
              <a:ea typeface="+mn-ea"/>
            </a:endParaRPr>
          </a:p>
        </p:txBody>
      </p:sp>
      <p:graphicFrame>
        <p:nvGraphicFramePr>
          <p:cNvPr id="31" name="Group 1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559406"/>
              </p:ext>
            </p:extLst>
          </p:nvPr>
        </p:nvGraphicFramePr>
        <p:xfrm>
          <a:off x="646113" y="2751138"/>
          <a:ext cx="8247062" cy="2187506"/>
        </p:xfrm>
        <a:graphic>
          <a:graphicData uri="http://schemas.openxmlformats.org/drawingml/2006/table">
            <a:tbl>
              <a:tblPr/>
              <a:tblGrid>
                <a:gridCol w="1332788"/>
                <a:gridCol w="3457137"/>
                <a:gridCol w="3457137"/>
              </a:tblGrid>
              <a:tr h="3746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14" marR="0" marT="0" marB="0" anchor="ctr" anchorCtr="1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기본 </a:t>
                      </a:r>
                      <a:r>
                        <a:rPr kumimoji="1" lang="ko-KR" alt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자료형</a:t>
                      </a:r>
                      <a:endParaRPr kumimoji="1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14" marR="0" marT="0" marB="0" anchor="ctr" anchorCtr="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참조 </a:t>
                      </a:r>
                      <a:r>
                        <a:rPr kumimoji="1" lang="ko-KR" alt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자료형</a:t>
                      </a:r>
                      <a:endParaRPr kumimoji="1" lang="ko-KR" altLang="en-US" sz="14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14" marR="0" marT="0" marB="0" anchor="ctr" anchorCtr="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931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변수값</a:t>
                      </a:r>
                      <a:endParaRPr kumimoji="1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14" marR="0" marT="0" marB="0" anchor="ctr" anchorCtr="1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실제값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14" marR="0" marT="0" marB="0" anchor="ctr" anchorCtr="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인스턴스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참조값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주소값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14" marR="0" marT="0" marB="0" anchor="ctr" anchorCtr="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정의방식</a:t>
                      </a:r>
                    </a:p>
                  </a:txBody>
                  <a:tcPr marL="54014" marR="0" marT="0" marB="0" anchor="ctr" anchorCtr="1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Java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내부에 이미 정의됨</a:t>
                      </a:r>
                    </a:p>
                  </a:txBody>
                  <a:tcPr marL="54014" marR="0" marT="0" marB="0" anchor="ctr" anchorCtr="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클래스 정의</a:t>
                      </a:r>
                    </a:p>
                  </a:txBody>
                  <a:tcPr marL="54014" marR="0" marT="0" marB="0" anchor="ctr" anchorCtr="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23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생성방식</a:t>
                      </a:r>
                    </a:p>
                  </a:txBody>
                  <a:tcPr marL="54014" marR="0" marT="0" marB="0" anchor="ctr" anchorCtr="1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19, 3.14, true</a:t>
                      </a:r>
                    </a:p>
                  </a:txBody>
                  <a:tcPr marL="54014" marR="0" marT="0" marB="0" anchor="ctr" anchorCtr="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new</a:t>
                      </a:r>
                    </a:p>
                  </a:txBody>
                  <a:tcPr marL="54014" marR="0" marT="0" marB="0" anchor="ctr" anchorCtr="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34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초기화방식</a:t>
                      </a:r>
                      <a:endParaRPr kumimoji="1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4014" marR="0" marT="0" marB="0" anchor="ctr" anchorCtr="1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default </a:t>
                      </a:r>
                    </a:p>
                  </a:txBody>
                  <a:tcPr marL="54014" marR="0" marT="0" marB="0" anchor="ctr" anchorCtr="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생성자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(Constructor)</a:t>
                      </a:r>
                    </a:p>
                  </a:txBody>
                  <a:tcPr marL="54014" marR="0" marT="0" marB="0" anchor="ctr" anchorCtr="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23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사용방식</a:t>
                      </a:r>
                    </a:p>
                  </a:txBody>
                  <a:tcPr marL="54014" marR="0" marT="0" marB="0" anchor="ctr" anchorCtr="1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연산자 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("+", "-", "*", "/"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54014" marR="0" marT="0" marB="0" anchor="ctr" anchorCtr="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메소드</a:t>
                      </a:r>
                    </a:p>
                  </a:txBody>
                  <a:tcPr marL="54014" marR="0" marT="0" marB="0" anchor="ctr" anchorCtr="1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653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2" y="1343721"/>
            <a:ext cx="3013662" cy="110102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r>
              <a:rPr lang="ko-KR" altLang="en-US" dirty="0"/>
              <a:t>자바 개발환경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JDK</a:t>
            </a:r>
            <a:r>
              <a:rPr lang="ko-KR" altLang="en-US" dirty="0"/>
              <a:t>다운로드</a:t>
            </a:r>
            <a:r>
              <a:rPr lang="en-US" altLang="ko-KR" dirty="0" smtClean="0"/>
              <a:t>-2</a:t>
            </a:r>
            <a:endParaRPr lang="en-US" altLang="ko-KR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869" y="1339591"/>
            <a:ext cx="4398718" cy="256591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9" name="TextBox 28"/>
          <p:cNvSpPr txBox="1"/>
          <p:nvPr/>
        </p:nvSpPr>
        <p:spPr bwMode="auto">
          <a:xfrm>
            <a:off x="7011583" y="2557980"/>
            <a:ext cx="5291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dirty="0" smtClean="0">
                <a:solidFill>
                  <a:srgbClr val="FF0000"/>
                </a:solidFill>
                <a:latin typeface="휴먼매직체" pitchFamily="18" charset="-127"/>
                <a:ea typeface="휴먼매직체" pitchFamily="18" charset="-127"/>
              </a:rPr>
              <a:t>클릭</a:t>
            </a:r>
            <a:endParaRPr lang="ko-KR" altLang="en-US" sz="1400" dirty="0">
              <a:solidFill>
                <a:srgbClr val="FF0000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127496" y="3741577"/>
            <a:ext cx="749991" cy="1905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670832" y="1017454"/>
            <a:ext cx="846818" cy="252188"/>
            <a:chOff x="7407907" y="3180538"/>
            <a:chExt cx="846818" cy="252188"/>
          </a:xfrm>
        </p:grpSpPr>
        <p:sp>
          <p:nvSpPr>
            <p:cNvPr id="34" name="TextBox 33"/>
            <p:cNvSpPr txBox="1"/>
            <p:nvPr/>
          </p:nvSpPr>
          <p:spPr bwMode="auto">
            <a:xfrm>
              <a:off x="7602514" y="3180538"/>
              <a:ext cx="65221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 b="1" dirty="0" smtClean="0">
                  <a:latin typeface="+mn-ea"/>
                </a:rPr>
                <a:t>체크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35" name="타원형 설명선 34"/>
            <p:cNvSpPr/>
            <p:nvPr/>
          </p:nvSpPr>
          <p:spPr>
            <a:xfrm>
              <a:off x="7407907" y="3180726"/>
              <a:ext cx="252000" cy="252000"/>
            </a:xfrm>
            <a:prstGeom prst="wedgeEllipseCallout">
              <a:avLst>
                <a:gd name="adj1" fmla="val 19811"/>
                <a:gd name="adj2" fmla="val 228073"/>
              </a:avLst>
            </a:pr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en-US" altLang="ko-KR" sz="1050" b="1" dirty="0" smtClean="0">
                  <a:latin typeface="+mn-ea"/>
                </a:rPr>
                <a:t>3</a:t>
              </a:r>
              <a:endParaRPr lang="ko-KR" altLang="en-US" sz="1050" b="1" dirty="0">
                <a:latin typeface="+mn-ea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295608" y="1017454"/>
            <a:ext cx="1593218" cy="252188"/>
            <a:chOff x="7407907" y="3180538"/>
            <a:chExt cx="1593218" cy="252188"/>
          </a:xfrm>
        </p:grpSpPr>
        <p:sp>
          <p:nvSpPr>
            <p:cNvPr id="38" name="TextBox 37"/>
            <p:cNvSpPr txBox="1"/>
            <p:nvPr/>
          </p:nvSpPr>
          <p:spPr bwMode="auto">
            <a:xfrm>
              <a:off x="7602514" y="3180538"/>
              <a:ext cx="139861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 b="1" dirty="0" smtClean="0">
                  <a:latin typeface="+mn-ea"/>
                </a:rPr>
                <a:t>다운로드 버튼 클릭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39" name="타원형 설명선 38"/>
            <p:cNvSpPr/>
            <p:nvPr/>
          </p:nvSpPr>
          <p:spPr>
            <a:xfrm>
              <a:off x="7407907" y="3180726"/>
              <a:ext cx="252000" cy="252000"/>
            </a:xfrm>
            <a:prstGeom prst="wedgeEllipseCallout">
              <a:avLst>
                <a:gd name="adj1" fmla="val -98036"/>
                <a:gd name="adj2" fmla="val 373707"/>
              </a:avLst>
            </a:pr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en-US" altLang="ko-KR" sz="1050" b="1" dirty="0" smtClean="0">
                  <a:latin typeface="+mn-ea"/>
                </a:rPr>
                <a:t>4</a:t>
              </a:r>
              <a:endParaRPr lang="ko-KR" altLang="en-US" sz="1050" b="1" dirty="0">
                <a:latin typeface="+mn-ea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6137358" y="1026344"/>
            <a:ext cx="1690922" cy="252188"/>
            <a:chOff x="7407907" y="3180538"/>
            <a:chExt cx="1690922" cy="252188"/>
          </a:xfrm>
        </p:grpSpPr>
        <p:sp>
          <p:nvSpPr>
            <p:cNvPr id="41" name="TextBox 40"/>
            <p:cNvSpPr txBox="1"/>
            <p:nvPr/>
          </p:nvSpPr>
          <p:spPr bwMode="auto">
            <a:xfrm>
              <a:off x="7602514" y="3180538"/>
              <a:ext cx="149631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 b="1" dirty="0" smtClean="0">
                  <a:latin typeface="+mn-ea"/>
                </a:rPr>
                <a:t>로그인 </a:t>
              </a:r>
              <a:r>
                <a:rPr lang="en-US" altLang="ko-KR" sz="1000" b="1" dirty="0" smtClean="0">
                  <a:latin typeface="+mn-ea"/>
                </a:rPr>
                <a:t>(</a:t>
              </a:r>
              <a:r>
                <a:rPr lang="ko-KR" altLang="en-US" sz="1000" b="1" dirty="0" smtClean="0">
                  <a:latin typeface="+mn-ea"/>
                </a:rPr>
                <a:t>회원가입 필요</a:t>
              </a:r>
              <a:r>
                <a:rPr lang="en-US" altLang="ko-KR" sz="1000" b="1" dirty="0" smtClean="0">
                  <a:latin typeface="+mn-ea"/>
                </a:rPr>
                <a:t>)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42" name="타원형 설명선 41"/>
            <p:cNvSpPr/>
            <p:nvPr/>
          </p:nvSpPr>
          <p:spPr>
            <a:xfrm>
              <a:off x="7407907" y="3180726"/>
              <a:ext cx="252000" cy="252000"/>
            </a:xfrm>
            <a:prstGeom prst="wedgeEllipseCallout">
              <a:avLst>
                <a:gd name="adj1" fmla="val 43075"/>
                <a:gd name="adj2" fmla="val 532962"/>
              </a:avLst>
            </a:pr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en-US" altLang="ko-KR" sz="1050" b="1" dirty="0" smtClean="0">
                  <a:latin typeface="+mn-ea"/>
                </a:rPr>
                <a:t>5</a:t>
              </a:r>
              <a:endParaRPr lang="ko-KR" altLang="en-US" sz="1050" b="1" dirty="0">
                <a:latin typeface="+mn-ea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2598165" y="3403784"/>
            <a:ext cx="1180073" cy="252188"/>
            <a:chOff x="6479834" y="3180538"/>
            <a:chExt cx="1180073" cy="252188"/>
          </a:xfrm>
        </p:grpSpPr>
        <p:sp>
          <p:nvSpPr>
            <p:cNvPr id="44" name="TextBox 43"/>
            <p:cNvSpPr txBox="1"/>
            <p:nvPr/>
          </p:nvSpPr>
          <p:spPr bwMode="auto">
            <a:xfrm>
              <a:off x="6479834" y="3180538"/>
              <a:ext cx="998475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 b="1" dirty="0" smtClean="0">
                  <a:latin typeface="+mn-ea"/>
                </a:rPr>
                <a:t>다운로드 확인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45" name="타원형 설명선 44"/>
            <p:cNvSpPr/>
            <p:nvPr/>
          </p:nvSpPr>
          <p:spPr>
            <a:xfrm>
              <a:off x="7407907" y="3180726"/>
              <a:ext cx="252000" cy="252000"/>
            </a:xfrm>
            <a:prstGeom prst="wedgeEllipseCallout">
              <a:avLst>
                <a:gd name="adj1" fmla="val 274900"/>
                <a:gd name="adj2" fmla="val 127771"/>
              </a:avLst>
            </a:pr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en-US" altLang="ko-KR" sz="1050" b="1" dirty="0" smtClean="0">
                  <a:latin typeface="+mn-ea"/>
                </a:rPr>
                <a:t>6</a:t>
              </a:r>
              <a:endParaRPr lang="ko-KR" altLang="en-US" sz="105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33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11.</a:t>
            </a:r>
            <a:r>
              <a:rPr lang="ko-KR" altLang="en-US" dirty="0" smtClean="0"/>
              <a:t>배열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/>
              <a:t>배열이란</a:t>
            </a:r>
            <a:r>
              <a:rPr lang="en-US" altLang="ko-KR" dirty="0"/>
              <a:t>?</a:t>
            </a:r>
          </a:p>
        </p:txBody>
      </p:sp>
      <p:sp>
        <p:nvSpPr>
          <p:cNvPr id="32" name="텍스트 개체 틀 2"/>
          <p:cNvSpPr txBox="1">
            <a:spLocks/>
          </p:cNvSpPr>
          <p:nvPr/>
        </p:nvSpPr>
        <p:spPr>
          <a:xfrm>
            <a:off x="337991" y="904198"/>
            <a:ext cx="8727088" cy="1286552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dirty="0"/>
              <a:t>동일한 자료 유형의 여러 값들로 이루어진 객체</a:t>
            </a:r>
            <a:r>
              <a:rPr lang="en-US" altLang="ko-KR" dirty="0"/>
              <a:t>(Object)</a:t>
            </a:r>
          </a:p>
          <a:p>
            <a:pPr lvl="1">
              <a:spcBef>
                <a:spcPct val="0"/>
              </a:spcBef>
              <a:defRPr/>
            </a:pPr>
            <a:r>
              <a:rPr lang="ko-KR" altLang="en-US" dirty="0"/>
              <a:t>배열은 자체는 </a:t>
            </a:r>
            <a:r>
              <a:rPr lang="en-US" altLang="ko-KR" dirty="0">
                <a:sym typeface="Wingdings" pitchFamily="2" charset="2"/>
              </a:rPr>
              <a:t>"new"</a:t>
            </a:r>
            <a:r>
              <a:rPr lang="ko-KR" altLang="en-US" dirty="0">
                <a:sym typeface="Wingdings" pitchFamily="2" charset="2"/>
              </a:rPr>
              <a:t>로 생성되는 참조 </a:t>
            </a:r>
            <a:r>
              <a:rPr lang="ko-KR" altLang="en-US" dirty="0" err="1">
                <a:sym typeface="Wingdings" pitchFamily="2" charset="2"/>
              </a:rPr>
              <a:t>자료형임</a:t>
            </a:r>
            <a:endParaRPr lang="ko-KR" altLang="en-US" dirty="0"/>
          </a:p>
          <a:p>
            <a:pPr lvl="1">
              <a:lnSpc>
                <a:spcPct val="120000"/>
              </a:lnSpc>
              <a:spcBef>
                <a:spcPts val="600"/>
              </a:spcBef>
              <a:defRPr/>
            </a:pPr>
            <a:r>
              <a:rPr lang="ko-KR" altLang="en-US" dirty="0"/>
              <a:t>배열에 포함된 각 값들은 기본 </a:t>
            </a:r>
            <a:r>
              <a:rPr lang="ko-KR" altLang="en-US" dirty="0" err="1"/>
              <a:t>자료형</a:t>
            </a:r>
            <a:r>
              <a:rPr lang="en-US" altLang="ko-KR" dirty="0"/>
              <a:t>(Primitive Type)</a:t>
            </a:r>
            <a:r>
              <a:rPr lang="ko-KR" altLang="en-US" dirty="0"/>
              <a:t>일 수도 있고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다른 객체를 참조하고 있는 </a:t>
            </a:r>
            <a:r>
              <a:rPr lang="ko-KR" altLang="en-US" dirty="0" err="1"/>
              <a:t>클래스형</a:t>
            </a:r>
            <a:r>
              <a:rPr lang="en-US" altLang="ko-KR" dirty="0"/>
              <a:t>(Class Type)</a:t>
            </a:r>
            <a:r>
              <a:rPr lang="ko-KR" altLang="en-US" dirty="0"/>
              <a:t>일 수도 있음</a:t>
            </a:r>
            <a:endParaRPr lang="ko-KR" altLang="en-US" sz="1000" dirty="0"/>
          </a:p>
        </p:txBody>
      </p:sp>
      <p:grpSp>
        <p:nvGrpSpPr>
          <p:cNvPr id="33" name="그룹 3"/>
          <p:cNvGrpSpPr>
            <a:grpSpLocks/>
          </p:cNvGrpSpPr>
          <p:nvPr/>
        </p:nvGrpSpPr>
        <p:grpSpPr bwMode="auto">
          <a:xfrm>
            <a:off x="5730024" y="3885578"/>
            <a:ext cx="1728788" cy="503238"/>
            <a:chOff x="6371605" y="3580755"/>
            <a:chExt cx="1728787" cy="503238"/>
          </a:xfrm>
        </p:grpSpPr>
        <p:sp>
          <p:nvSpPr>
            <p:cNvPr id="34" name="Rectangle 22"/>
            <p:cNvSpPr>
              <a:spLocks noChangeArrowheads="1"/>
            </p:cNvSpPr>
            <p:nvPr/>
          </p:nvSpPr>
          <p:spPr bwMode="auto">
            <a:xfrm>
              <a:off x="6371605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B</a:t>
              </a:r>
            </a:p>
          </p:txBody>
        </p:sp>
        <p:sp>
          <p:nvSpPr>
            <p:cNvPr id="35" name="Rectangle 23"/>
            <p:cNvSpPr>
              <a:spLocks noChangeArrowheads="1"/>
            </p:cNvSpPr>
            <p:nvPr/>
          </p:nvSpPr>
          <p:spPr bwMode="auto">
            <a:xfrm>
              <a:off x="6947867" y="3580755"/>
              <a:ext cx="576263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I</a:t>
              </a:r>
            </a:p>
          </p:txBody>
        </p:sp>
        <p:sp>
          <p:nvSpPr>
            <p:cNvPr id="36" name="Rectangle 24"/>
            <p:cNvSpPr>
              <a:spLocks noChangeArrowheads="1"/>
            </p:cNvSpPr>
            <p:nvPr/>
          </p:nvSpPr>
          <p:spPr bwMode="auto">
            <a:xfrm>
              <a:off x="7524130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T</a:t>
              </a:r>
            </a:p>
          </p:txBody>
        </p:sp>
      </p:grpSp>
      <p:sp>
        <p:nvSpPr>
          <p:cNvPr id="37" name="Text Box 26"/>
          <p:cNvSpPr txBox="1">
            <a:spLocks noChangeArrowheads="1"/>
          </p:cNvSpPr>
          <p:nvPr/>
        </p:nvSpPr>
        <p:spPr bwMode="auto">
          <a:xfrm>
            <a:off x="5777747" y="4426375"/>
            <a:ext cx="431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+mn-ea"/>
                <a:ea typeface="+mn-ea"/>
              </a:rPr>
              <a:t>[0]</a:t>
            </a:r>
          </a:p>
        </p:txBody>
      </p:sp>
      <p:sp>
        <p:nvSpPr>
          <p:cNvPr id="38" name="Text Box 27"/>
          <p:cNvSpPr txBox="1">
            <a:spLocks noChangeArrowheads="1"/>
          </p:cNvSpPr>
          <p:nvPr/>
        </p:nvSpPr>
        <p:spPr bwMode="auto">
          <a:xfrm>
            <a:off x="6369885" y="4434313"/>
            <a:ext cx="4318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+mn-ea"/>
                <a:ea typeface="+mn-ea"/>
              </a:rPr>
              <a:t>[1]</a:t>
            </a:r>
          </a:p>
        </p:txBody>
      </p:sp>
      <p:sp>
        <p:nvSpPr>
          <p:cNvPr id="39" name="Text Box 28"/>
          <p:cNvSpPr txBox="1">
            <a:spLocks noChangeArrowheads="1"/>
          </p:cNvSpPr>
          <p:nvPr/>
        </p:nvSpPr>
        <p:spPr bwMode="auto">
          <a:xfrm>
            <a:off x="6950910" y="4427963"/>
            <a:ext cx="431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+mn-ea"/>
                <a:ea typeface="+mn-ea"/>
              </a:rPr>
              <a:t>[2]</a:t>
            </a:r>
          </a:p>
        </p:txBody>
      </p:sp>
      <p:sp>
        <p:nvSpPr>
          <p:cNvPr id="41" name="Rectangle 34"/>
          <p:cNvSpPr>
            <a:spLocks noChangeArrowheads="1"/>
          </p:cNvSpPr>
          <p:nvPr/>
        </p:nvSpPr>
        <p:spPr bwMode="auto">
          <a:xfrm>
            <a:off x="4288476" y="3977031"/>
            <a:ext cx="1008063" cy="433388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 anchor="ctr"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1400" b="1" dirty="0">
                <a:solidFill>
                  <a:srgbClr val="000000"/>
                </a:solidFill>
                <a:latin typeface="+mn-ea"/>
                <a:ea typeface="+mn-ea"/>
              </a:rPr>
              <a:t>0</a:t>
            </a:r>
            <a:r>
              <a:rPr lang="ko-KR" altLang="en-US" sz="1400" b="1" dirty="0">
                <a:solidFill>
                  <a:srgbClr val="000000"/>
                </a:solidFill>
                <a:latin typeface="+mn-ea"/>
                <a:ea typeface="+mn-ea"/>
              </a:rPr>
              <a:t>부터 시작</a:t>
            </a:r>
          </a:p>
        </p:txBody>
      </p:sp>
      <p:cxnSp>
        <p:nvCxnSpPr>
          <p:cNvPr id="42" name="AutoShape 35"/>
          <p:cNvCxnSpPr>
            <a:cxnSpLocks noChangeShapeType="1"/>
            <a:stCxn id="37" idx="1"/>
            <a:endCxn id="41" idx="2"/>
          </p:cNvCxnSpPr>
          <p:nvPr/>
        </p:nvCxnSpPr>
        <p:spPr bwMode="auto">
          <a:xfrm rot="10800000">
            <a:off x="4792509" y="4410419"/>
            <a:ext cx="985239" cy="168356"/>
          </a:xfrm>
          <a:prstGeom prst="curvedConnector2">
            <a:avLst/>
          </a:prstGeom>
          <a:noFill/>
          <a:ln w="19050">
            <a:solidFill>
              <a:srgbClr val="FF0000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직사각형 42"/>
          <p:cNvSpPr/>
          <p:nvPr/>
        </p:nvSpPr>
        <p:spPr>
          <a:xfrm>
            <a:off x="863600" y="2532063"/>
            <a:ext cx="2944829" cy="18143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 eaLnBrk="1" latinLnBrk="1" hangingPunct="1">
              <a:defRPr/>
            </a:pPr>
            <a:r>
              <a:rPr lang="en-US" altLang="ko-KR" sz="1400" dirty="0">
                <a:latin typeface="+mn-ea"/>
              </a:rPr>
              <a:t>char[] c = new char[3];     </a:t>
            </a:r>
          </a:p>
          <a:p>
            <a:pPr lvl="1" indent="-457200" eaLnBrk="1" latinLnBrk="1" hangingPunct="1">
              <a:lnSpc>
                <a:spcPct val="110000"/>
              </a:lnSpc>
              <a:defRPr/>
            </a:pPr>
            <a:endParaRPr lang="en-US" altLang="ko-KR" sz="1000" dirty="0">
              <a:latin typeface="+mn-ea"/>
            </a:endParaRPr>
          </a:p>
          <a:p>
            <a:pPr lvl="1" indent="-457200" eaLnBrk="1" latinLnBrk="1" hangingPunct="1">
              <a:lnSpc>
                <a:spcPct val="110000"/>
              </a:lnSpc>
              <a:defRPr/>
            </a:pPr>
            <a:r>
              <a:rPr lang="en-US" altLang="ko-KR" sz="1400" dirty="0">
                <a:latin typeface="+mn-ea"/>
              </a:rPr>
              <a:t>c[0] = ‘B'; </a:t>
            </a:r>
          </a:p>
          <a:p>
            <a:pPr lvl="1" indent="-457200" eaLnBrk="1" latinLnBrk="1" hangingPunct="1">
              <a:lnSpc>
                <a:spcPct val="110000"/>
              </a:lnSpc>
              <a:defRPr/>
            </a:pPr>
            <a:r>
              <a:rPr lang="en-US" altLang="ko-KR" sz="1400" dirty="0">
                <a:latin typeface="+mn-ea"/>
              </a:rPr>
              <a:t>c[1] = ‘I';</a:t>
            </a:r>
          </a:p>
          <a:p>
            <a:pPr lvl="1" indent="-457200" eaLnBrk="1" latinLnBrk="1" hangingPunct="1">
              <a:lnSpc>
                <a:spcPct val="110000"/>
              </a:lnSpc>
              <a:defRPr/>
            </a:pPr>
            <a:r>
              <a:rPr lang="en-US" altLang="ko-KR" sz="1400" dirty="0">
                <a:latin typeface="+mn-ea"/>
              </a:rPr>
              <a:t>c[2] = ‘T';</a:t>
            </a:r>
          </a:p>
          <a:p>
            <a:pPr lvl="1" indent="-457200" eaLnBrk="1" latinLnBrk="1" hangingPunct="1">
              <a:lnSpc>
                <a:spcPct val="110000"/>
              </a:lnSpc>
              <a:defRPr/>
            </a:pPr>
            <a:endParaRPr lang="en-US" altLang="ko-KR" sz="1000" dirty="0">
              <a:latin typeface="+mn-ea"/>
            </a:endParaRPr>
          </a:p>
          <a:p>
            <a:pPr lvl="1" indent="-457200" eaLnBrk="1" latinLnBrk="1" hangingPunct="1">
              <a:lnSpc>
                <a:spcPct val="110000"/>
              </a:lnSpc>
              <a:defRPr/>
            </a:pPr>
            <a:r>
              <a:rPr lang="en-US" altLang="ko-KR" sz="1400" dirty="0" err="1">
                <a:latin typeface="+mn-ea"/>
              </a:rPr>
              <a:t>Sytstem.out.println</a:t>
            </a:r>
            <a:r>
              <a:rPr lang="en-US" altLang="ko-KR" sz="1400" dirty="0">
                <a:latin typeface="+mn-ea"/>
              </a:rPr>
              <a:t>(c[2]);</a:t>
            </a:r>
          </a:p>
          <a:p>
            <a:pPr lvl="1" indent="-457200" eaLnBrk="1" latinLnBrk="1" hangingPunct="1">
              <a:lnSpc>
                <a:spcPct val="110000"/>
              </a:lnSpc>
              <a:defRPr/>
            </a:pPr>
            <a:r>
              <a:rPr lang="en-US" altLang="ko-KR" sz="1400" dirty="0">
                <a:latin typeface="+mn-ea"/>
              </a:rPr>
              <a:t>c[2] = ‘G';</a:t>
            </a:r>
          </a:p>
        </p:txBody>
      </p:sp>
      <p:sp>
        <p:nvSpPr>
          <p:cNvPr id="44" name="Rectangle 123"/>
          <p:cNvSpPr>
            <a:spLocks noChangeArrowheads="1"/>
          </p:cNvSpPr>
          <p:nvPr/>
        </p:nvSpPr>
        <p:spPr bwMode="auto">
          <a:xfrm>
            <a:off x="4724941" y="2377061"/>
            <a:ext cx="1711325" cy="368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2400" b="1" dirty="0">
                <a:solidFill>
                  <a:srgbClr val="000000"/>
                </a:solidFill>
                <a:latin typeface="+mn-ea"/>
              </a:rPr>
              <a:t>char[] c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703263" y="2351088"/>
            <a:ext cx="8224837" cy="2489200"/>
          </a:xfrm>
          <a:prstGeom prst="roundRect">
            <a:avLst>
              <a:gd name="adj" fmla="val 105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/>
          <a:lstStyle/>
          <a:p>
            <a:pPr eaLnBrk="1" latin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Rectangle 124"/>
          <p:cNvSpPr>
            <a:spLocks noChangeArrowheads="1"/>
          </p:cNvSpPr>
          <p:nvPr/>
        </p:nvSpPr>
        <p:spPr bwMode="auto">
          <a:xfrm>
            <a:off x="6263817" y="2415815"/>
            <a:ext cx="541338" cy="36036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rgbClr val="000099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>
                <a:solidFill>
                  <a:srgbClr val="000000"/>
                </a:solidFill>
                <a:latin typeface="+mn-ea"/>
              </a:rPr>
              <a:t>74</a:t>
            </a:r>
            <a:r>
              <a:rPr lang="ko-KR" altLang="en-US" sz="1200" dirty="0">
                <a:solidFill>
                  <a:srgbClr val="000000"/>
                </a:solidFill>
                <a:latin typeface="+mn-ea"/>
              </a:rPr>
              <a:t>번지</a:t>
            </a:r>
            <a:endParaRPr lang="ko-KR" altLang="en-US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442965" y="3644279"/>
            <a:ext cx="661988" cy="276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>
                <a:latin typeface="+mn-ea"/>
              </a:rPr>
              <a:t>74</a:t>
            </a:r>
            <a:r>
              <a:rPr lang="ko-KR" altLang="en-US" sz="1200" dirty="0">
                <a:latin typeface="+mn-ea"/>
              </a:rPr>
              <a:t>번지</a:t>
            </a:r>
            <a:endParaRPr lang="en-US" altLang="ko-KR" sz="1200" dirty="0">
              <a:latin typeface="+mn-ea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4103688" y="2365375"/>
            <a:ext cx="0" cy="2474913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46" idx="2"/>
            <a:endCxn id="47" idx="0"/>
          </p:cNvCxnSpPr>
          <p:nvPr/>
        </p:nvCxnSpPr>
        <p:spPr>
          <a:xfrm flipH="1">
            <a:off x="5773959" y="2776178"/>
            <a:ext cx="760527" cy="868101"/>
          </a:xfrm>
          <a:prstGeom prst="straightConnector1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0342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11.</a:t>
            </a:r>
            <a:r>
              <a:rPr lang="ko-KR" altLang="en-US" dirty="0" smtClean="0"/>
              <a:t>배열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배열의 선언과 생성</a:t>
            </a:r>
            <a:endParaRPr lang="en-US" altLang="ko-KR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55638" y="1930400"/>
            <a:ext cx="3673475" cy="1397000"/>
          </a:xfrm>
          <a:prstGeom prst="roundRect">
            <a:avLst>
              <a:gd name="adj" fmla="val 105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/>
          <a:lstStyle/>
          <a:p>
            <a:pPr eaLnBrk="1" latin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선언과 함께 생성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[]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intArray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= new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[5];</a:t>
            </a:r>
          </a:p>
          <a:p>
            <a:pPr eaLnBrk="1" latin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[]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intArray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;   //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선언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intArray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= new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[5];  //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생성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57225" y="968375"/>
            <a:ext cx="7345363" cy="828675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anchor="ctr"/>
          <a:lstStyle/>
          <a:p>
            <a:pPr algn="ctr" eaLnBrk="1" latinLnBrk="1" hangingPunct="1">
              <a:lnSpc>
                <a:spcPct val="150000"/>
              </a:lnSpc>
              <a:defRPr/>
            </a:pP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타입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[] </a:t>
            </a:r>
            <a:r>
              <a:rPr lang="ko-KR" altLang="en-US" sz="2000" b="1" dirty="0" err="1">
                <a:solidFill>
                  <a:schemeClr val="tx1"/>
                </a:solidFill>
                <a:latin typeface="+mn-ea"/>
              </a:rPr>
              <a:t>변수명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= new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타입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[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크기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]</a:t>
            </a:r>
          </a:p>
          <a:p>
            <a:pPr algn="ctr" eaLnBrk="1" latinLnBrk="1" hangingPunct="1">
              <a:lnSpc>
                <a:spcPct val="150000"/>
              </a:lnSpc>
              <a:defRPr/>
            </a:pPr>
            <a:endParaRPr lang="en-US" altLang="ko-KR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968625" y="1358900"/>
            <a:ext cx="595313" cy="33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1600" dirty="0">
                <a:latin typeface="+mn-ea"/>
                <a:ea typeface="+mn-ea"/>
              </a:rPr>
              <a:t>선언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5000625" y="1358900"/>
            <a:ext cx="595313" cy="3397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1600" dirty="0">
                <a:latin typeface="+mn-ea"/>
                <a:ea typeface="+mn-ea"/>
              </a:rPr>
              <a:t>생성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497388" y="1930400"/>
            <a:ext cx="3505200" cy="1397000"/>
          </a:xfrm>
          <a:prstGeom prst="roundRect">
            <a:avLst>
              <a:gd name="adj" fmla="val 105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/>
          <a:lstStyle/>
          <a:p>
            <a:pPr eaLnBrk="1" latinLnBrk="1" hangingPunct="1">
              <a:lnSpc>
                <a:spcPct val="110000"/>
              </a:lnSpc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//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선언과 함께 생성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char[]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charArray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= new char[3];</a:t>
            </a:r>
          </a:p>
          <a:p>
            <a:pPr eaLnBrk="1" latin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char[]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charArray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;  //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선언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charArray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= new char[3];  //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생성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61975" y="3692525"/>
            <a:ext cx="5673725" cy="360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en-US" altLang="ko-KR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*</a:t>
            </a:r>
            <a:r>
              <a:rPr lang="ko-KR" altLang="en-US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주의 </a:t>
            </a:r>
            <a:r>
              <a:rPr lang="en-US" altLang="ko-KR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: </a:t>
            </a:r>
            <a:r>
              <a:rPr lang="ko-KR" altLang="en-US" dirty="0" err="1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타입선언시</a:t>
            </a:r>
            <a:r>
              <a:rPr lang="ko-KR" altLang="en-US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 배열크기 지정 안됨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57225" y="3999169"/>
            <a:ext cx="7345363" cy="558799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108000" bIns="0" anchor="ctr"/>
          <a:lstStyle/>
          <a:p>
            <a:pPr>
              <a:defRPr/>
            </a:pP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int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[</a:t>
            </a:r>
            <a:r>
              <a:rPr lang="en-US" altLang="ko-KR" sz="2800" dirty="0">
                <a:solidFill>
                  <a:srgbClr val="C00000"/>
                </a:solidFill>
                <a:latin typeface="+mn-ea"/>
              </a:rPr>
              <a:t>5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]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intArray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= new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int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[];   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32250" y="4141493"/>
            <a:ext cx="539750" cy="360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en-US" altLang="ko-KR" sz="2800" dirty="0">
                <a:solidFill>
                  <a:srgbClr val="C00000"/>
                </a:solidFill>
                <a:latin typeface="휴먼매직체" pitchFamily="18" charset="-127"/>
                <a:ea typeface="휴먼매직체" pitchFamily="18" charset="-127"/>
              </a:rPr>
              <a:t>(X)</a:t>
            </a:r>
            <a:endParaRPr lang="ko-KR" altLang="en-US" sz="2800" dirty="0">
              <a:solidFill>
                <a:srgbClr val="C00000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67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11.</a:t>
            </a:r>
            <a:r>
              <a:rPr lang="ko-KR" altLang="en-US" dirty="0" smtClean="0"/>
              <a:t>배열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배열의 초기화</a:t>
            </a:r>
            <a:r>
              <a:rPr lang="en-US" altLang="ko-KR" dirty="0"/>
              <a:t>(</a:t>
            </a:r>
            <a:r>
              <a:rPr lang="ko-KR" altLang="en-US" dirty="0"/>
              <a:t>값 입력</a:t>
            </a:r>
            <a:r>
              <a:rPr lang="en-US" altLang="ko-KR" dirty="0"/>
              <a:t>)</a:t>
            </a:r>
          </a:p>
        </p:txBody>
      </p:sp>
      <p:sp>
        <p:nvSpPr>
          <p:cNvPr id="12" name="텍스트 개체 틀 2"/>
          <p:cNvSpPr txBox="1">
            <a:spLocks/>
          </p:cNvSpPr>
          <p:nvPr/>
        </p:nvSpPr>
        <p:spPr>
          <a:xfrm>
            <a:off x="337991" y="938797"/>
            <a:ext cx="8727088" cy="304800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ko-KR" altLang="en-US" dirty="0" err="1"/>
              <a:t>생성후</a:t>
            </a:r>
            <a:r>
              <a:rPr lang="ko-KR" altLang="en-US" dirty="0"/>
              <a:t> 직접 입력</a:t>
            </a:r>
            <a:endParaRPr lang="en-US" altLang="ko-KR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57225" y="1292225"/>
            <a:ext cx="3425825" cy="1784350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anchor="ctr"/>
          <a:lstStyle/>
          <a:p>
            <a:pPr marL="266700" lvl="1" indent="-88900" eaLnBrk="1" latin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ko-KR" dirty="0" err="1">
                <a:solidFill>
                  <a:schemeClr val="tx1"/>
                </a:solidFill>
                <a:latin typeface="+mn-ea"/>
                <a:sym typeface="Wingdings" pitchFamily="2" charset="2"/>
              </a:rPr>
              <a:t>int</a:t>
            </a:r>
            <a:r>
              <a:rPr kumimoji="0" lang="en-US" altLang="ko-KR" dirty="0">
                <a:solidFill>
                  <a:schemeClr val="tx1"/>
                </a:solidFill>
                <a:latin typeface="+mn-ea"/>
                <a:sym typeface="Wingdings" pitchFamily="2" charset="2"/>
              </a:rPr>
              <a:t>[] </a:t>
            </a:r>
            <a:r>
              <a:rPr kumimoji="0" lang="en-US" altLang="ko-KR" dirty="0" err="1">
                <a:solidFill>
                  <a:schemeClr val="tx1"/>
                </a:solidFill>
                <a:latin typeface="+mn-ea"/>
                <a:sym typeface="Wingdings" pitchFamily="2" charset="2"/>
              </a:rPr>
              <a:t>intArray</a:t>
            </a:r>
            <a:r>
              <a:rPr kumimoji="0" lang="en-US" altLang="ko-KR" dirty="0">
                <a:solidFill>
                  <a:schemeClr val="tx1"/>
                </a:solidFill>
                <a:latin typeface="+mn-ea"/>
                <a:sym typeface="Wingdings" pitchFamily="2" charset="2"/>
              </a:rPr>
              <a:t> = new </a:t>
            </a:r>
            <a:r>
              <a:rPr kumimoji="0" lang="en-US" altLang="ko-KR" dirty="0" err="1">
                <a:solidFill>
                  <a:schemeClr val="tx1"/>
                </a:solidFill>
                <a:latin typeface="+mn-ea"/>
                <a:sym typeface="Wingdings" pitchFamily="2" charset="2"/>
              </a:rPr>
              <a:t>int</a:t>
            </a:r>
            <a:r>
              <a:rPr kumimoji="0" lang="en-US" altLang="ko-KR" dirty="0">
                <a:solidFill>
                  <a:schemeClr val="tx1"/>
                </a:solidFill>
                <a:latin typeface="+mn-ea"/>
                <a:sym typeface="Wingdings" pitchFamily="2" charset="2"/>
              </a:rPr>
              <a:t>[3]; </a:t>
            </a:r>
          </a:p>
          <a:p>
            <a:pPr marL="266700" lvl="1" indent="-88900" eaLnBrk="1" latin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it-IT" altLang="ko-KR" dirty="0">
                <a:solidFill>
                  <a:schemeClr val="tx1"/>
                </a:solidFill>
                <a:latin typeface="+mn-ea"/>
              </a:rPr>
              <a:t>intArray[0] = </a:t>
            </a:r>
            <a:r>
              <a:rPr kumimoji="0" lang="en-US" altLang="ko-KR" dirty="0">
                <a:solidFill>
                  <a:schemeClr val="tx1"/>
                </a:solidFill>
                <a:latin typeface="+mn-ea"/>
              </a:rPr>
              <a:t>3</a:t>
            </a:r>
            <a:r>
              <a:rPr kumimoji="0" lang="it-IT" altLang="ko-KR" dirty="0">
                <a:solidFill>
                  <a:schemeClr val="tx1"/>
                </a:solidFill>
                <a:latin typeface="+mn-ea"/>
              </a:rPr>
              <a:t>;</a:t>
            </a:r>
          </a:p>
          <a:p>
            <a:pPr marL="266700" lvl="1" indent="-88900" eaLnBrk="1" latin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it-IT" altLang="ko-KR" dirty="0">
                <a:solidFill>
                  <a:schemeClr val="tx1"/>
                </a:solidFill>
                <a:latin typeface="+mn-ea"/>
              </a:rPr>
              <a:t>intArray[1] = </a:t>
            </a:r>
            <a:r>
              <a:rPr kumimoji="0" lang="en-US" altLang="ko-KR" dirty="0">
                <a:solidFill>
                  <a:schemeClr val="tx1"/>
                </a:solidFill>
                <a:latin typeface="+mn-ea"/>
              </a:rPr>
              <a:t>6</a:t>
            </a:r>
            <a:r>
              <a:rPr kumimoji="0" lang="it-IT" altLang="ko-KR" dirty="0">
                <a:solidFill>
                  <a:schemeClr val="tx1"/>
                </a:solidFill>
                <a:latin typeface="+mn-ea"/>
              </a:rPr>
              <a:t>;</a:t>
            </a:r>
          </a:p>
          <a:p>
            <a:pPr marL="266700" lvl="1" indent="-88900" eaLnBrk="1" latin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it-IT" altLang="ko-KR" dirty="0">
                <a:solidFill>
                  <a:schemeClr val="tx1"/>
                </a:solidFill>
                <a:latin typeface="+mn-ea"/>
              </a:rPr>
              <a:t>intArray[2] = </a:t>
            </a:r>
            <a:r>
              <a:rPr kumimoji="0" lang="en-US" altLang="ko-KR" dirty="0">
                <a:solidFill>
                  <a:schemeClr val="tx1"/>
                </a:solidFill>
                <a:latin typeface="+mn-ea"/>
              </a:rPr>
              <a:t>9</a:t>
            </a:r>
            <a:r>
              <a:rPr kumimoji="0" lang="it-IT" altLang="ko-KR" dirty="0">
                <a:solidFill>
                  <a:schemeClr val="tx1"/>
                </a:solidFill>
                <a:latin typeface="+mn-ea"/>
              </a:rPr>
              <a:t>;</a:t>
            </a:r>
            <a:endParaRPr kumimoji="0"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795788" y="1234666"/>
            <a:ext cx="1897771" cy="738250"/>
            <a:chOff x="4781648" y="1314794"/>
            <a:chExt cx="1897771" cy="738250"/>
          </a:xfrm>
        </p:grpSpPr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6092391" y="1710092"/>
              <a:ext cx="587028" cy="342952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sz="1200" smtClean="0">
                  <a:solidFill>
                    <a:srgbClr val="000000"/>
                  </a:solidFill>
                  <a:latin typeface="+mn-ea"/>
                  <a:ea typeface="+mn-ea"/>
                </a:rPr>
                <a:t>123</a:t>
              </a:r>
              <a:r>
                <a:rPr lang="ko-KR" altLang="en-US" sz="1200" dirty="0" smtClean="0">
                  <a:solidFill>
                    <a:srgbClr val="000000"/>
                  </a:solidFill>
                  <a:latin typeface="+mn-ea"/>
                  <a:ea typeface="+mn-ea"/>
                </a:rPr>
                <a:t>번지</a:t>
              </a:r>
              <a:endParaRPr lang="ko-KR" altLang="en-US" sz="12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4781648" y="1314794"/>
              <a:ext cx="1749155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342900" indent="-342900"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  <a:defRPr/>
              </a:pPr>
              <a:r>
                <a:rPr lang="en-US" altLang="ko-KR" sz="2000" b="1" dirty="0" err="1">
                  <a:latin typeface="+mn-ea"/>
                </a:rPr>
                <a:t>int</a:t>
              </a:r>
              <a:r>
                <a:rPr lang="en-US" altLang="ko-KR" sz="2000" b="1" dirty="0">
                  <a:latin typeface="+mn-ea"/>
                </a:rPr>
                <a:t>[]</a:t>
              </a:r>
              <a:r>
                <a:rPr kumimoji="0" lang="en-US" altLang="ko-KR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 </a:t>
              </a:r>
              <a:r>
                <a:rPr lang="en-US" altLang="ko-KR" sz="2000" b="1" dirty="0" err="1">
                  <a:latin typeface="+mn-ea"/>
                </a:rPr>
                <a:t>intArray</a:t>
              </a:r>
              <a:endParaRPr lang="en-US" altLang="ko-KR" sz="2000" b="1" dirty="0">
                <a:latin typeface="+mn-ea"/>
              </a:endParaRPr>
            </a:p>
          </p:txBody>
        </p:sp>
      </p:grpSp>
      <p:cxnSp>
        <p:nvCxnSpPr>
          <p:cNvPr id="18" name="직선 화살표 연결선 15"/>
          <p:cNvCxnSpPr>
            <a:cxnSpLocks noChangeShapeType="1"/>
            <a:stCxn id="16" idx="2"/>
            <a:endCxn id="5" idx="0"/>
          </p:cNvCxnSpPr>
          <p:nvPr/>
        </p:nvCxnSpPr>
        <p:spPr bwMode="auto">
          <a:xfrm flipH="1">
            <a:off x="6399161" y="1972916"/>
            <a:ext cx="884" cy="682320"/>
          </a:xfrm>
          <a:prstGeom prst="straightConnector1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" name="그룹 7"/>
          <p:cNvGrpSpPr/>
          <p:nvPr/>
        </p:nvGrpSpPr>
        <p:grpSpPr>
          <a:xfrm>
            <a:off x="5978212" y="2655236"/>
            <a:ext cx="1851217" cy="1092231"/>
            <a:chOff x="6190315" y="1425038"/>
            <a:chExt cx="1851217" cy="1092231"/>
          </a:xfrm>
        </p:grpSpPr>
        <p:grpSp>
          <p:nvGrpSpPr>
            <p:cNvPr id="4" name="그룹 3"/>
            <p:cNvGrpSpPr/>
            <p:nvPr/>
          </p:nvGrpSpPr>
          <p:grpSpPr>
            <a:xfrm>
              <a:off x="6478723" y="1675767"/>
              <a:ext cx="1562809" cy="841502"/>
              <a:chOff x="6465753" y="1623887"/>
              <a:chExt cx="1562809" cy="841502"/>
            </a:xfrm>
          </p:grpSpPr>
          <p:sp>
            <p:nvSpPr>
              <p:cNvPr id="15" name="Text Box 10"/>
              <p:cNvSpPr txBox="1">
                <a:spLocks noChangeArrowheads="1"/>
              </p:cNvSpPr>
              <p:nvPr/>
            </p:nvSpPr>
            <p:spPr bwMode="auto">
              <a:xfrm>
                <a:off x="6465753" y="2127251"/>
                <a:ext cx="1562809" cy="33813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342900" indent="-342900" eaLnBrk="1" hangingPunct="1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itchFamily="2" charset="2"/>
                  <a:buNone/>
                  <a:defRPr/>
                </a:pPr>
                <a:r>
                  <a:rPr kumimoji="0" lang="en-US" altLang="ko-KR" sz="16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 </a:t>
                </a:r>
                <a:r>
                  <a:rPr lang="en-US" altLang="ko-KR" sz="1600" b="1" dirty="0">
                    <a:latin typeface="+mn-ea"/>
                  </a:rPr>
                  <a:t>[0]   [1]   [2]     </a:t>
                </a:r>
                <a:endParaRPr lang="en-US" altLang="ko-KR" sz="1400" b="1" dirty="0">
                  <a:latin typeface="+mn-ea"/>
                </a:endParaRPr>
              </a:p>
            </p:txBody>
          </p:sp>
          <p:grpSp>
            <p:nvGrpSpPr>
              <p:cNvPr id="19" name="그룹 26"/>
              <p:cNvGrpSpPr>
                <a:grpSpLocks/>
              </p:cNvGrpSpPr>
              <p:nvPr/>
            </p:nvGrpSpPr>
            <p:grpSpPr bwMode="auto">
              <a:xfrm>
                <a:off x="6551612" y="1623887"/>
                <a:ext cx="1385888" cy="539833"/>
                <a:chOff x="5148063" y="1707654"/>
                <a:chExt cx="1386473" cy="540247"/>
              </a:xfrm>
            </p:grpSpPr>
            <p:sp>
              <p:nvSpPr>
                <p:cNvPr id="20" name="Rectangle 12"/>
                <p:cNvSpPr>
                  <a:spLocks noChangeArrowheads="1"/>
                </p:cNvSpPr>
                <p:nvPr/>
              </p:nvSpPr>
              <p:spPr bwMode="auto">
                <a:xfrm>
                  <a:off x="5148063" y="1707655"/>
                  <a:ext cx="463068" cy="540246"/>
                </a:xfrm>
                <a:prstGeom prst="rect">
                  <a:avLst/>
                </a:prstGeom>
                <a:solidFill>
                  <a:srgbClr val="EBEBFF"/>
                </a:solidFill>
                <a:ln w="9525" algn="ctr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latinLnBrk="1" hangingPunct="1"/>
                  <a:r>
                    <a:rPr lang="en-US" altLang="ko-KR" sz="1600" dirty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3</a:t>
                  </a:r>
                  <a:endParaRPr lang="ko-KR" altLang="en-US" sz="1600" dirty="0">
                    <a:solidFill>
                      <a:srgbClr val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29" name="Rectangle 12"/>
                <p:cNvSpPr>
                  <a:spLocks noChangeArrowheads="1"/>
                </p:cNvSpPr>
                <p:nvPr/>
              </p:nvSpPr>
              <p:spPr bwMode="auto">
                <a:xfrm>
                  <a:off x="5611924" y="1707654"/>
                  <a:ext cx="463068" cy="540246"/>
                </a:xfrm>
                <a:prstGeom prst="rect">
                  <a:avLst/>
                </a:prstGeom>
                <a:solidFill>
                  <a:srgbClr val="EBEBFF"/>
                </a:solidFill>
                <a:ln w="9525" algn="ctr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latinLnBrk="1" hangingPunct="1"/>
                  <a:r>
                    <a:rPr lang="en-US" altLang="ko-KR" sz="1600" dirty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6</a:t>
                  </a:r>
                  <a:endParaRPr lang="ko-KR" altLang="en-US" sz="1600" dirty="0">
                    <a:solidFill>
                      <a:srgbClr val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30" name="Rectangle 12"/>
                <p:cNvSpPr>
                  <a:spLocks noChangeArrowheads="1"/>
                </p:cNvSpPr>
                <p:nvPr/>
              </p:nvSpPr>
              <p:spPr bwMode="auto">
                <a:xfrm>
                  <a:off x="6071468" y="1707654"/>
                  <a:ext cx="463068" cy="540246"/>
                </a:xfrm>
                <a:prstGeom prst="rect">
                  <a:avLst/>
                </a:prstGeom>
                <a:solidFill>
                  <a:srgbClr val="EBEBFF"/>
                </a:solidFill>
                <a:ln w="9525" algn="ctr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latinLnBrk="1" hangingPunct="1"/>
                  <a:r>
                    <a:rPr lang="en-US" altLang="ko-KR" sz="1600" dirty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9</a:t>
                  </a:r>
                  <a:endParaRPr lang="ko-KR" altLang="en-US" sz="1600" dirty="0">
                    <a:solidFill>
                      <a:srgbClr val="000000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sp>
          <p:nvSpPr>
            <p:cNvPr id="5" name="직사각형 4"/>
            <p:cNvSpPr/>
            <p:nvPr/>
          </p:nvSpPr>
          <p:spPr>
            <a:xfrm>
              <a:off x="6190315" y="1425038"/>
              <a:ext cx="84189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rgbClr val="000000"/>
                  </a:solidFill>
                  <a:latin typeface="+mn-ea"/>
                </a:rPr>
                <a:t>123</a:t>
              </a:r>
              <a:r>
                <a:rPr lang="ko-KR" altLang="en-US" sz="1400" dirty="0" smtClean="0">
                  <a:solidFill>
                    <a:srgbClr val="000000"/>
                  </a:solidFill>
                  <a:latin typeface="+mn-ea"/>
                </a:rPr>
                <a:t>번지</a:t>
              </a:r>
              <a:endParaRPr lang="ko-KR" altLang="en-US" sz="1400" dirty="0">
                <a:solidFill>
                  <a:srgbClr val="00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181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11.</a:t>
            </a:r>
            <a:r>
              <a:rPr lang="ko-KR" altLang="en-US" dirty="0" smtClean="0"/>
              <a:t>배열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배열의 사용</a:t>
            </a:r>
            <a:endParaRPr lang="en-US" altLang="ko-KR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57225" y="1001713"/>
            <a:ext cx="2771775" cy="1223962"/>
          </a:xfrm>
          <a:prstGeom prst="roundRect">
            <a:avLst>
              <a:gd name="adj" fmla="val 2573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anchor="ctr"/>
          <a:lstStyle/>
          <a:p>
            <a:pPr eaLnBrk="1" latinLnBrk="1" hangingPunct="1">
              <a:defRPr/>
            </a:pP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[]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intArray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= new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[3]</a:t>
            </a:r>
          </a:p>
          <a:p>
            <a:pPr eaLnBrk="1" latinLnBrk="1" hangingPunct="1"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defRPr/>
            </a:pP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intArray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[0] = 3;</a:t>
            </a:r>
          </a:p>
          <a:p>
            <a:pPr eaLnBrk="1" latinLnBrk="1" hangingPunct="1">
              <a:defRPr/>
            </a:pP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intArray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[1] = 6;</a:t>
            </a:r>
          </a:p>
          <a:p>
            <a:pPr eaLnBrk="1" latinLnBrk="1" hangingPunct="1">
              <a:defRPr/>
            </a:pP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intArray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[2] = 9;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71913" y="2379663"/>
            <a:ext cx="3367087" cy="1049337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anchor="ctr"/>
          <a:lstStyle/>
          <a:p>
            <a:pPr marL="266700" lvl="1" indent="-266700" eaLnBrk="1" latinLnBrk="1" hangingPunct="1">
              <a:spcBef>
                <a:spcPct val="20000"/>
              </a:spcBef>
              <a:defRPr/>
            </a:pPr>
            <a:r>
              <a:rPr kumimoji="0" lang="en-US" altLang="ko-KR" sz="14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for(</a:t>
            </a:r>
            <a:r>
              <a:rPr kumimoji="0" lang="en-US" altLang="ko-KR" sz="1400" dirty="0" err="1">
                <a:solidFill>
                  <a:schemeClr val="tx1"/>
                </a:solidFill>
                <a:latin typeface="+mn-ea"/>
                <a:sym typeface="Wingdings" pitchFamily="2" charset="2"/>
              </a:rPr>
              <a:t>int</a:t>
            </a:r>
            <a:r>
              <a:rPr kumimoji="0" lang="en-US" altLang="ko-KR" sz="14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 </a:t>
            </a:r>
            <a:r>
              <a:rPr kumimoji="0" lang="en-US" altLang="ko-KR" sz="1600" b="1" dirty="0" err="1">
                <a:solidFill>
                  <a:srgbClr val="C00000"/>
                </a:solidFill>
                <a:latin typeface="+mn-ea"/>
                <a:sym typeface="Wingdings" pitchFamily="2" charset="2"/>
              </a:rPr>
              <a:t>i</a:t>
            </a:r>
            <a:r>
              <a:rPr kumimoji="0" lang="en-US" altLang="ko-KR" sz="14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=0; </a:t>
            </a:r>
            <a:r>
              <a:rPr kumimoji="0" lang="en-US" altLang="ko-KR" sz="1600" b="1" dirty="0" err="1">
                <a:solidFill>
                  <a:srgbClr val="C00000"/>
                </a:solidFill>
                <a:latin typeface="+mn-ea"/>
                <a:sym typeface="Wingdings" pitchFamily="2" charset="2"/>
              </a:rPr>
              <a:t>i</a:t>
            </a:r>
            <a:r>
              <a:rPr kumimoji="0" lang="en-US" altLang="ko-KR" sz="14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&lt;3; </a:t>
            </a:r>
            <a:r>
              <a:rPr kumimoji="0" lang="en-US" altLang="ko-KR" sz="1600" b="1" dirty="0" err="1">
                <a:solidFill>
                  <a:srgbClr val="C00000"/>
                </a:solidFill>
                <a:latin typeface="+mn-ea"/>
                <a:sym typeface="Wingdings" pitchFamily="2" charset="2"/>
              </a:rPr>
              <a:t>i</a:t>
            </a:r>
            <a:r>
              <a:rPr kumimoji="0" lang="en-US" altLang="ko-KR" sz="14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++){</a:t>
            </a:r>
          </a:p>
          <a:p>
            <a:pPr marL="266700" lvl="1" indent="-266700" eaLnBrk="1" latinLnBrk="1" hangingPunct="1">
              <a:spcBef>
                <a:spcPct val="20000"/>
              </a:spcBef>
              <a:defRPr/>
            </a:pPr>
            <a:r>
              <a:rPr kumimoji="0" lang="en-US" altLang="ko-KR" sz="14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	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System.out.println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intArray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[</a:t>
            </a:r>
            <a:r>
              <a:rPr lang="en-US" altLang="ko-KR" sz="1600" b="1" dirty="0" err="1">
                <a:solidFill>
                  <a:srgbClr val="C00000"/>
                </a:solidFill>
                <a:latin typeface="+mn-ea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]);</a:t>
            </a:r>
            <a:endParaRPr kumimoji="0" lang="en-US" altLang="ko-KR" sz="1400" dirty="0">
              <a:solidFill>
                <a:schemeClr val="tx1"/>
              </a:solidFill>
              <a:latin typeface="+mn-ea"/>
              <a:sym typeface="Wingdings" pitchFamily="2" charset="2"/>
            </a:endParaRPr>
          </a:p>
          <a:p>
            <a:pPr marL="266700" lvl="1" indent="-266700" eaLnBrk="1" latinLnBrk="1" hangingPunct="1">
              <a:spcBef>
                <a:spcPct val="20000"/>
              </a:spcBef>
              <a:defRPr/>
            </a:pPr>
            <a:r>
              <a:rPr kumimoji="0" lang="en-US" altLang="ko-KR" sz="14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}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657225" y="2368550"/>
            <a:ext cx="2797175" cy="973138"/>
          </a:xfrm>
          <a:prstGeom prst="roundRect">
            <a:avLst>
              <a:gd name="adj" fmla="val 2573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anchor="ctr"/>
          <a:lstStyle/>
          <a:p>
            <a:pPr eaLnBrk="1" latinLnBrk="1" hangingPunct="1">
              <a:lnSpc>
                <a:spcPts val="2200"/>
              </a:lnSpc>
              <a:defRPr/>
            </a:pP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System.out.println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intArray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[0]);</a:t>
            </a:r>
          </a:p>
          <a:p>
            <a:pPr eaLnBrk="1" latinLnBrk="1" hangingPunct="1">
              <a:lnSpc>
                <a:spcPts val="2200"/>
              </a:lnSpc>
              <a:defRPr/>
            </a:pP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System.out.println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intArray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[1]);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ts val="2200"/>
              </a:lnSpc>
              <a:defRPr/>
            </a:pP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System.out.println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intArray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[2]);</a:t>
            </a:r>
          </a:p>
        </p:txBody>
      </p:sp>
      <p:sp>
        <p:nvSpPr>
          <p:cNvPr id="39" name="아래쪽 화살표 38"/>
          <p:cNvSpPr/>
          <p:nvPr/>
        </p:nvSpPr>
        <p:spPr>
          <a:xfrm rot="17100000">
            <a:off x="3104865" y="3163090"/>
            <a:ext cx="909638" cy="448698"/>
          </a:xfrm>
          <a:prstGeom prst="downArrow">
            <a:avLst>
              <a:gd name="adj1" fmla="val 50000"/>
              <a:gd name="adj2" fmla="val 6511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3884613" y="3668713"/>
            <a:ext cx="4135437" cy="1103312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anchor="ctr"/>
          <a:lstStyle/>
          <a:p>
            <a:pPr marL="266700" lvl="1" indent="-266700" eaLnBrk="1" latinLnBrk="1" hangingPunct="1">
              <a:spcBef>
                <a:spcPct val="20000"/>
              </a:spcBef>
              <a:defRPr/>
            </a:pP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for(</a:t>
            </a:r>
            <a:r>
              <a:rPr kumimoji="0" lang="en-US" altLang="ko-KR" sz="1600" dirty="0" err="1">
                <a:solidFill>
                  <a:schemeClr val="tx1"/>
                </a:solidFill>
                <a:latin typeface="+mn-ea"/>
                <a:sym typeface="Wingdings" pitchFamily="2" charset="2"/>
              </a:rPr>
              <a:t>int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 </a:t>
            </a:r>
            <a:r>
              <a:rPr kumimoji="0" lang="en-US" altLang="ko-KR" b="1" dirty="0" err="1">
                <a:solidFill>
                  <a:srgbClr val="C00000"/>
                </a:solidFill>
                <a:latin typeface="+mn-ea"/>
                <a:sym typeface="Wingdings" pitchFamily="2" charset="2"/>
              </a:rPr>
              <a:t>i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=0; </a:t>
            </a:r>
            <a:r>
              <a:rPr kumimoji="0" lang="en-US" altLang="ko-KR" b="1" dirty="0" err="1">
                <a:solidFill>
                  <a:srgbClr val="C00000"/>
                </a:solidFill>
                <a:latin typeface="+mn-ea"/>
                <a:sym typeface="Wingdings" pitchFamily="2" charset="2"/>
              </a:rPr>
              <a:t>i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&lt;</a:t>
            </a:r>
            <a:r>
              <a:rPr kumimoji="0" lang="en-US" altLang="ko-KR" sz="2000" b="1" dirty="0" err="1">
                <a:solidFill>
                  <a:schemeClr val="tx2"/>
                </a:solidFill>
                <a:latin typeface="+mn-ea"/>
                <a:sym typeface="Wingdings" pitchFamily="2" charset="2"/>
              </a:rPr>
              <a:t>i</a:t>
            </a:r>
            <a:r>
              <a:rPr lang="en-US" altLang="ko-KR" sz="2000" b="1" dirty="0" err="1">
                <a:solidFill>
                  <a:schemeClr val="tx2"/>
                </a:solidFill>
                <a:latin typeface="+mn-ea"/>
              </a:rPr>
              <a:t>ntArray.length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; </a:t>
            </a:r>
            <a:r>
              <a:rPr kumimoji="0" lang="en-US" altLang="ko-KR" b="1" dirty="0" err="1">
                <a:solidFill>
                  <a:srgbClr val="C00000"/>
                </a:solidFill>
                <a:latin typeface="+mn-ea"/>
                <a:sym typeface="Wingdings" pitchFamily="2" charset="2"/>
              </a:rPr>
              <a:t>i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++){</a:t>
            </a:r>
          </a:p>
          <a:p>
            <a:pPr marL="266700" lvl="1" indent="-266700" eaLnBrk="1" latinLnBrk="1" hangingPunct="1">
              <a:spcBef>
                <a:spcPct val="20000"/>
              </a:spcBef>
              <a:defRPr/>
            </a:pP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	 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System.out.println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intArray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[</a:t>
            </a:r>
            <a:r>
              <a:rPr lang="en-US" altLang="ko-KR" b="1" dirty="0" err="1">
                <a:solidFill>
                  <a:srgbClr val="C00000"/>
                </a:solidFill>
                <a:latin typeface="+mn-ea"/>
              </a:rPr>
              <a:t>i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]);</a:t>
            </a:r>
            <a:endParaRPr kumimoji="0" lang="en-US" altLang="ko-KR" sz="1600" dirty="0">
              <a:solidFill>
                <a:schemeClr val="tx1"/>
              </a:solidFill>
              <a:latin typeface="+mn-ea"/>
              <a:sym typeface="Wingdings" pitchFamily="2" charset="2"/>
            </a:endParaRPr>
          </a:p>
          <a:p>
            <a:pPr marL="266700" lvl="1" indent="-266700" eaLnBrk="1" latinLnBrk="1" hangingPunct="1">
              <a:spcBef>
                <a:spcPct val="20000"/>
              </a:spcBef>
              <a:defRPr/>
            </a:pP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}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3921868" y="546100"/>
            <a:ext cx="1749155" cy="718957"/>
            <a:chOff x="5057775" y="560827"/>
            <a:chExt cx="1749155" cy="718957"/>
          </a:xfrm>
        </p:grpSpPr>
        <p:sp>
          <p:nvSpPr>
            <p:cNvPr id="50" name="Rectangle 12"/>
            <p:cNvSpPr>
              <a:spLocks noChangeArrowheads="1"/>
            </p:cNvSpPr>
            <p:nvPr/>
          </p:nvSpPr>
          <p:spPr bwMode="auto">
            <a:xfrm>
              <a:off x="6156721" y="936832"/>
              <a:ext cx="479425" cy="342952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sz="1200" dirty="0" smtClean="0">
                  <a:solidFill>
                    <a:srgbClr val="000000"/>
                  </a:solidFill>
                  <a:latin typeface="+mn-ea"/>
                  <a:ea typeface="+mn-ea"/>
                </a:rPr>
                <a:t>0X123</a:t>
              </a:r>
              <a:endParaRPr lang="ko-KR" altLang="en-US" sz="12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51" name="Text Box 13"/>
            <p:cNvSpPr txBox="1">
              <a:spLocks noChangeArrowheads="1"/>
            </p:cNvSpPr>
            <p:nvPr/>
          </p:nvSpPr>
          <p:spPr bwMode="auto">
            <a:xfrm>
              <a:off x="5057775" y="560827"/>
              <a:ext cx="1749155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342900" indent="-342900"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  <a:defRPr/>
              </a:pPr>
              <a:r>
                <a:rPr lang="en-US" altLang="ko-KR" sz="2000" b="1" dirty="0" err="1">
                  <a:latin typeface="+mn-ea"/>
                </a:rPr>
                <a:t>int</a:t>
              </a:r>
              <a:r>
                <a:rPr lang="en-US" altLang="ko-KR" sz="2000" b="1" dirty="0">
                  <a:latin typeface="+mn-ea"/>
                </a:rPr>
                <a:t>[]</a:t>
              </a:r>
              <a:r>
                <a:rPr kumimoji="0" lang="en-US" altLang="ko-KR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+mn-ea"/>
                </a:rPr>
                <a:t> </a:t>
              </a:r>
              <a:r>
                <a:rPr lang="en-US" altLang="ko-KR" sz="2000" b="1" dirty="0" err="1">
                  <a:latin typeface="+mn-ea"/>
                </a:rPr>
                <a:t>intArray</a:t>
              </a:r>
              <a:endParaRPr lang="en-US" altLang="ko-KR" sz="2000" b="1" dirty="0">
                <a:latin typeface="+mn-ea"/>
              </a:endParaRPr>
            </a:p>
          </p:txBody>
        </p:sp>
      </p:grpSp>
      <p:cxnSp>
        <p:nvCxnSpPr>
          <p:cNvPr id="41" name="직선 화살표 연결선 15"/>
          <p:cNvCxnSpPr>
            <a:cxnSpLocks noChangeShapeType="1"/>
            <a:stCxn id="50" idx="2"/>
            <a:endCxn id="44" idx="1"/>
          </p:cNvCxnSpPr>
          <p:nvPr/>
        </p:nvCxnSpPr>
        <p:spPr bwMode="auto">
          <a:xfrm>
            <a:off x="5260527" y="1265057"/>
            <a:ext cx="1867198" cy="350139"/>
          </a:xfrm>
          <a:prstGeom prst="straightConnector1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2" name="그룹 41"/>
          <p:cNvGrpSpPr/>
          <p:nvPr/>
        </p:nvGrpSpPr>
        <p:grpSpPr>
          <a:xfrm>
            <a:off x="7127725" y="1461307"/>
            <a:ext cx="1917850" cy="1098385"/>
            <a:chOff x="6123682" y="1418884"/>
            <a:chExt cx="1917850" cy="1098385"/>
          </a:xfrm>
        </p:grpSpPr>
        <p:grpSp>
          <p:nvGrpSpPr>
            <p:cNvPr id="43" name="그룹 42"/>
            <p:cNvGrpSpPr/>
            <p:nvPr/>
          </p:nvGrpSpPr>
          <p:grpSpPr>
            <a:xfrm>
              <a:off x="6478723" y="1675767"/>
              <a:ext cx="1562809" cy="841502"/>
              <a:chOff x="6465753" y="1623887"/>
              <a:chExt cx="1562809" cy="841502"/>
            </a:xfrm>
          </p:grpSpPr>
          <p:sp>
            <p:nvSpPr>
              <p:cNvPr id="45" name="Text Box 10"/>
              <p:cNvSpPr txBox="1">
                <a:spLocks noChangeArrowheads="1"/>
              </p:cNvSpPr>
              <p:nvPr/>
            </p:nvSpPr>
            <p:spPr bwMode="auto">
              <a:xfrm>
                <a:off x="6465753" y="2127251"/>
                <a:ext cx="1562809" cy="33813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342900" indent="-342900" eaLnBrk="1" hangingPunct="1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itchFamily="2" charset="2"/>
                  <a:buNone/>
                  <a:defRPr/>
                </a:pPr>
                <a:r>
                  <a:rPr kumimoji="0" lang="en-US" altLang="ko-KR" sz="16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 </a:t>
                </a:r>
                <a:r>
                  <a:rPr lang="en-US" altLang="ko-KR" sz="1600" b="1" dirty="0">
                    <a:latin typeface="+mn-ea"/>
                  </a:rPr>
                  <a:t>[0]   [1]   [2]     </a:t>
                </a:r>
                <a:endParaRPr lang="en-US" altLang="ko-KR" sz="1400" b="1" dirty="0">
                  <a:latin typeface="+mn-ea"/>
                </a:endParaRPr>
              </a:p>
            </p:txBody>
          </p:sp>
          <p:grpSp>
            <p:nvGrpSpPr>
              <p:cNvPr id="46" name="그룹 26"/>
              <p:cNvGrpSpPr>
                <a:grpSpLocks/>
              </p:cNvGrpSpPr>
              <p:nvPr/>
            </p:nvGrpSpPr>
            <p:grpSpPr bwMode="auto">
              <a:xfrm>
                <a:off x="6551613" y="1623887"/>
                <a:ext cx="1385887" cy="539832"/>
                <a:chOff x="5148064" y="1707654"/>
                <a:chExt cx="1386472" cy="540246"/>
              </a:xfrm>
            </p:grpSpPr>
            <p:sp>
              <p:nvSpPr>
                <p:cNvPr id="47" name="Rectangle 12"/>
                <p:cNvSpPr>
                  <a:spLocks noChangeArrowheads="1"/>
                </p:cNvSpPr>
                <p:nvPr/>
              </p:nvSpPr>
              <p:spPr bwMode="auto">
                <a:xfrm>
                  <a:off x="5148064" y="1707654"/>
                  <a:ext cx="463068" cy="540246"/>
                </a:xfrm>
                <a:prstGeom prst="rect">
                  <a:avLst/>
                </a:prstGeom>
                <a:solidFill>
                  <a:srgbClr val="EBEBFF"/>
                </a:solidFill>
                <a:ln w="9525" algn="ctr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latinLnBrk="1" hangingPunct="1"/>
                  <a:r>
                    <a:rPr lang="en-US" altLang="ko-KR" sz="1600" dirty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3</a:t>
                  </a:r>
                  <a:endParaRPr lang="ko-KR" altLang="en-US" sz="1600" dirty="0">
                    <a:solidFill>
                      <a:srgbClr val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48" name="Rectangle 12"/>
                <p:cNvSpPr>
                  <a:spLocks noChangeArrowheads="1"/>
                </p:cNvSpPr>
                <p:nvPr/>
              </p:nvSpPr>
              <p:spPr bwMode="auto">
                <a:xfrm>
                  <a:off x="5611924" y="1707654"/>
                  <a:ext cx="463068" cy="540246"/>
                </a:xfrm>
                <a:prstGeom prst="rect">
                  <a:avLst/>
                </a:prstGeom>
                <a:solidFill>
                  <a:srgbClr val="EBEBFF"/>
                </a:solidFill>
                <a:ln w="9525" algn="ctr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latinLnBrk="1" hangingPunct="1"/>
                  <a:r>
                    <a:rPr lang="en-US" altLang="ko-KR" sz="1600" dirty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6</a:t>
                  </a:r>
                  <a:endParaRPr lang="ko-KR" altLang="en-US" sz="1600" dirty="0">
                    <a:solidFill>
                      <a:srgbClr val="000000"/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49" name="Rectangle 12"/>
                <p:cNvSpPr>
                  <a:spLocks noChangeArrowheads="1"/>
                </p:cNvSpPr>
                <p:nvPr/>
              </p:nvSpPr>
              <p:spPr bwMode="auto">
                <a:xfrm>
                  <a:off x="6071468" y="1707654"/>
                  <a:ext cx="463068" cy="540246"/>
                </a:xfrm>
                <a:prstGeom prst="rect">
                  <a:avLst/>
                </a:prstGeom>
                <a:solidFill>
                  <a:srgbClr val="EBEBFF"/>
                </a:solidFill>
                <a:ln w="9525" algn="ctr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1pPr>
                  <a:lvl2pPr marL="742950" indent="-28575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2pPr>
                  <a:lvl3pPr marL="11430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3pPr>
                  <a:lvl4pPr marL="16002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4pPr>
                  <a:lvl5pPr marL="2057400" indent="-228600"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맑은 고딕" panose="020B0503020000020004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algn="ctr" eaLnBrk="1" latinLnBrk="1" hangingPunct="1"/>
                  <a:r>
                    <a:rPr lang="en-US" altLang="ko-KR" sz="1600" dirty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9</a:t>
                  </a:r>
                  <a:endParaRPr lang="ko-KR" altLang="en-US" sz="1600" dirty="0">
                    <a:solidFill>
                      <a:srgbClr val="000000"/>
                    </a:solidFill>
                    <a:latin typeface="+mn-ea"/>
                    <a:ea typeface="+mn-ea"/>
                  </a:endParaRPr>
                </a:p>
              </p:txBody>
            </p:sp>
          </p:grpSp>
        </p:grpSp>
        <p:sp>
          <p:nvSpPr>
            <p:cNvPr id="44" name="직사각형 43"/>
            <p:cNvSpPr/>
            <p:nvPr/>
          </p:nvSpPr>
          <p:spPr>
            <a:xfrm>
              <a:off x="6123682" y="1418884"/>
              <a:ext cx="6896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0000"/>
                  </a:solidFill>
                  <a:latin typeface="+mn-ea"/>
                </a:rPr>
                <a:t>0X123</a:t>
              </a:r>
              <a:endParaRPr lang="ko-KR" altLang="en-US" sz="1400" dirty="0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23" name="타원 22"/>
          <p:cNvSpPr/>
          <p:nvPr/>
        </p:nvSpPr>
        <p:spPr>
          <a:xfrm>
            <a:off x="8915400" y="471328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8915400" y="33099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14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11.</a:t>
            </a:r>
            <a:r>
              <a:rPr lang="ko-KR" altLang="en-US" dirty="0" smtClean="0"/>
              <a:t>배열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배열선언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생성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초기화</a:t>
            </a:r>
            <a:endParaRPr lang="en-US" altLang="ko-KR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657225" y="1276350"/>
            <a:ext cx="3194050" cy="358775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anchor="ctr"/>
          <a:lstStyle/>
          <a:p>
            <a:pPr marL="266700" lvl="1" indent="-266700" eaLnBrk="1" latin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ko-KR" sz="1600" dirty="0" err="1">
                <a:solidFill>
                  <a:schemeClr val="tx1"/>
                </a:solidFill>
                <a:latin typeface="+mn-ea"/>
                <a:sym typeface="Wingdings" pitchFamily="2" charset="2"/>
              </a:rPr>
              <a:t>int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[] </a:t>
            </a:r>
            <a:r>
              <a:rPr kumimoji="0" lang="en-US" altLang="ko-KR" sz="1600" dirty="0" err="1">
                <a:solidFill>
                  <a:schemeClr val="tx1"/>
                </a:solidFill>
                <a:latin typeface="+mn-ea"/>
                <a:sym typeface="Wingdings" pitchFamily="2" charset="2"/>
              </a:rPr>
              <a:t>intArray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 = new </a:t>
            </a:r>
            <a:r>
              <a:rPr kumimoji="0" lang="en-US" altLang="ko-KR" sz="1600" dirty="0" err="1">
                <a:solidFill>
                  <a:schemeClr val="tx1"/>
                </a:solidFill>
                <a:latin typeface="+mn-ea"/>
                <a:sym typeface="Wingdings" pitchFamily="2" charset="2"/>
              </a:rPr>
              <a:t>int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[3]</a:t>
            </a:r>
            <a:endParaRPr kumimoji="0"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0388" y="968375"/>
            <a:ext cx="3578225" cy="360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일반적인 </a:t>
            </a:r>
            <a:r>
              <a:rPr lang="ko-KR" altLang="en-US" sz="1600" dirty="0" err="1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인스턴스</a:t>
            </a:r>
            <a:r>
              <a:rPr lang="ko-KR" altLang="en-US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 배열의 선언과 생성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57225" y="2154238"/>
            <a:ext cx="1916293" cy="989012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anchor="ctr"/>
          <a:lstStyle/>
          <a:p>
            <a:pPr marL="266700" lvl="1" indent="-266700" eaLnBrk="1" latinLnBrk="1" hangingPunct="1">
              <a:spcBef>
                <a:spcPct val="20000"/>
              </a:spcBef>
              <a:defRPr/>
            </a:pPr>
            <a:r>
              <a:rPr kumimoji="0" lang="en-US" altLang="ko-KR" sz="1600" dirty="0" err="1">
                <a:solidFill>
                  <a:schemeClr val="tx1"/>
                </a:solidFill>
                <a:latin typeface="+mn-ea"/>
                <a:sym typeface="Wingdings" pitchFamily="2" charset="2"/>
              </a:rPr>
              <a:t>intArray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[0]=3;</a:t>
            </a:r>
          </a:p>
          <a:p>
            <a:pPr marL="266700" lvl="1" indent="-266700" eaLnBrk="1" latinLnBrk="1" hangingPunct="1">
              <a:spcBef>
                <a:spcPct val="20000"/>
              </a:spcBef>
              <a:defRPr/>
            </a:pPr>
            <a:r>
              <a:rPr kumimoji="0" lang="en-US" altLang="ko-KR" sz="1600" dirty="0" err="1">
                <a:solidFill>
                  <a:schemeClr val="tx1"/>
                </a:solidFill>
                <a:latin typeface="+mn-ea"/>
                <a:sym typeface="Wingdings" pitchFamily="2" charset="2"/>
              </a:rPr>
              <a:t>intArray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[1]=6;</a:t>
            </a:r>
          </a:p>
          <a:p>
            <a:pPr marL="266700" lvl="1" indent="-266700" eaLnBrk="1" latinLnBrk="1" hangingPunct="1">
              <a:spcBef>
                <a:spcPct val="20000"/>
              </a:spcBef>
              <a:defRPr/>
            </a:pPr>
            <a:r>
              <a:rPr kumimoji="0" lang="en-US" altLang="ko-KR" sz="1600" dirty="0" err="1">
                <a:solidFill>
                  <a:schemeClr val="tx1"/>
                </a:solidFill>
                <a:latin typeface="+mn-ea"/>
                <a:sym typeface="Wingdings" pitchFamily="2" charset="2"/>
              </a:rPr>
              <a:t>intArray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[2]=9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60388" y="1866900"/>
            <a:ext cx="3111500" cy="360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배열의 초기화</a:t>
            </a:r>
          </a:p>
        </p:txBody>
      </p:sp>
      <p:sp>
        <p:nvSpPr>
          <p:cNvPr id="43" name="아래쪽 화살표 42"/>
          <p:cNvSpPr/>
          <p:nvPr/>
        </p:nvSpPr>
        <p:spPr>
          <a:xfrm>
            <a:off x="1692275" y="1671638"/>
            <a:ext cx="835025" cy="231775"/>
          </a:xfrm>
          <a:prstGeom prst="downArrow">
            <a:avLst>
              <a:gd name="adj1" fmla="val 50000"/>
              <a:gd name="adj2" fmla="val 72692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4895850" y="979488"/>
            <a:ext cx="0" cy="375285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5265738" y="1276350"/>
            <a:ext cx="3590925" cy="358775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anchor="ctr"/>
          <a:lstStyle/>
          <a:p>
            <a:pPr marL="266700" lvl="1" indent="-266700" eaLnBrk="1" latin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kumimoji="0" lang="en-US" altLang="ko-KR" sz="1600" dirty="0" err="1">
                <a:solidFill>
                  <a:schemeClr val="tx1"/>
                </a:solidFill>
                <a:latin typeface="+mn-ea"/>
                <a:sym typeface="Wingdings" pitchFamily="2" charset="2"/>
              </a:rPr>
              <a:t>int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[] </a:t>
            </a:r>
            <a:r>
              <a:rPr kumimoji="0" lang="en-US" altLang="ko-KR" sz="1600" dirty="0" err="1">
                <a:solidFill>
                  <a:schemeClr val="tx1"/>
                </a:solidFill>
                <a:latin typeface="+mn-ea"/>
                <a:sym typeface="Wingdings" pitchFamily="2" charset="2"/>
              </a:rPr>
              <a:t>intArray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 = new </a:t>
            </a:r>
            <a:r>
              <a:rPr kumimoji="0" lang="en-US" altLang="ko-KR" sz="1600" dirty="0" err="1">
                <a:solidFill>
                  <a:schemeClr val="tx1"/>
                </a:solidFill>
                <a:latin typeface="+mn-ea"/>
                <a:sym typeface="Wingdings" pitchFamily="2" charset="2"/>
              </a:rPr>
              <a:t>int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[3]</a:t>
            </a:r>
            <a:endParaRPr kumimoji="0"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265738" y="2193925"/>
            <a:ext cx="3590925" cy="701675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anchor="ctr"/>
          <a:lstStyle/>
          <a:p>
            <a:pPr marL="266700" lvl="1" indent="-266700" eaLnBrk="1" latinLnBrk="1" hangingPunct="1">
              <a:spcBef>
                <a:spcPct val="20000"/>
              </a:spcBef>
              <a:defRPr/>
            </a:pPr>
            <a:r>
              <a:rPr kumimoji="0" lang="en-US" altLang="ko-KR" sz="1600" dirty="0" err="1">
                <a:solidFill>
                  <a:schemeClr val="tx1"/>
                </a:solidFill>
                <a:latin typeface="+mn-ea"/>
                <a:sym typeface="Wingdings" pitchFamily="2" charset="2"/>
              </a:rPr>
              <a:t>int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[] </a:t>
            </a:r>
            <a:r>
              <a:rPr kumimoji="0" lang="en-US" altLang="ko-KR" sz="1600" dirty="0" err="1">
                <a:solidFill>
                  <a:schemeClr val="tx1"/>
                </a:solidFill>
                <a:latin typeface="+mn-ea"/>
                <a:sym typeface="Wingdings" pitchFamily="2" charset="2"/>
              </a:rPr>
              <a:t>intArray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= new </a:t>
            </a:r>
            <a:r>
              <a:rPr kumimoji="0" lang="en-US" altLang="ko-KR" sz="1600" dirty="0" err="1">
                <a:solidFill>
                  <a:schemeClr val="tx1"/>
                </a:solidFill>
                <a:latin typeface="+mn-ea"/>
                <a:sym typeface="Wingdings" pitchFamily="2" charset="2"/>
              </a:rPr>
              <a:t>int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[</a:t>
            </a:r>
            <a:r>
              <a:rPr kumimoji="0" lang="en-US" altLang="ko-KR" b="1" dirty="0">
                <a:solidFill>
                  <a:srgbClr val="C00000"/>
                </a:solidFill>
                <a:latin typeface="+mn-ea"/>
                <a:sym typeface="Wingdings" pitchFamily="2" charset="2"/>
              </a:rPr>
              <a:t>3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] {1,2,3};  </a:t>
            </a:r>
            <a:r>
              <a:rPr kumimoji="0" lang="en-US" altLang="ko-KR" sz="1600" b="1" dirty="0">
                <a:solidFill>
                  <a:srgbClr val="C00000"/>
                </a:solidFill>
                <a:latin typeface="+mn-ea"/>
                <a:sym typeface="Wingdings" pitchFamily="2" charset="2"/>
              </a:rPr>
              <a:t>(X)</a:t>
            </a:r>
          </a:p>
          <a:p>
            <a:pPr marL="266700" lvl="1" indent="-266700" eaLnBrk="1" latinLnBrk="1" hangingPunct="1">
              <a:spcBef>
                <a:spcPct val="20000"/>
              </a:spcBef>
              <a:defRPr/>
            </a:pPr>
            <a:r>
              <a:rPr kumimoji="0" lang="en-US" altLang="ko-KR" sz="1600" dirty="0" err="1">
                <a:solidFill>
                  <a:schemeClr val="tx1"/>
                </a:solidFill>
                <a:latin typeface="+mn-ea"/>
                <a:sym typeface="Wingdings" pitchFamily="2" charset="2"/>
              </a:rPr>
              <a:t>int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[] </a:t>
            </a:r>
            <a:r>
              <a:rPr kumimoji="0" lang="en-US" altLang="ko-KR" sz="1600" dirty="0" err="1">
                <a:solidFill>
                  <a:schemeClr val="tx1"/>
                </a:solidFill>
                <a:latin typeface="+mn-ea"/>
                <a:sym typeface="Wingdings" pitchFamily="2" charset="2"/>
              </a:rPr>
              <a:t>intArray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= new </a:t>
            </a:r>
            <a:r>
              <a:rPr kumimoji="0" lang="en-US" altLang="ko-KR" sz="1600" dirty="0" err="1">
                <a:solidFill>
                  <a:schemeClr val="tx1"/>
                </a:solidFill>
                <a:latin typeface="+mn-ea"/>
                <a:sym typeface="Wingdings" pitchFamily="2" charset="2"/>
              </a:rPr>
              <a:t>int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[] {1,2,3};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168900" y="1906588"/>
            <a:ext cx="3384550" cy="360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생성과 동시에 초기화</a:t>
            </a:r>
            <a:r>
              <a:rPr lang="en-US" altLang="ko-KR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길이정보 생략가능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148263" y="968375"/>
            <a:ext cx="3576637" cy="3603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일반적인 </a:t>
            </a:r>
            <a:r>
              <a:rPr lang="ko-KR" altLang="en-US" sz="1600" dirty="0" err="1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인스턴스</a:t>
            </a:r>
            <a:r>
              <a:rPr lang="ko-KR" altLang="en-US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 배열의 선언과 생성</a:t>
            </a: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265738" y="3567113"/>
            <a:ext cx="3590925" cy="700087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6800" anchor="ctr"/>
          <a:lstStyle/>
          <a:p>
            <a:pPr marL="266700" lvl="1" indent="-266700" eaLnBrk="1" latinLnBrk="1" hangingPunct="1">
              <a:spcBef>
                <a:spcPct val="20000"/>
              </a:spcBef>
              <a:defRPr/>
            </a:pPr>
            <a:r>
              <a:rPr kumimoji="0" lang="en-US" altLang="ko-KR" sz="1600" dirty="0" err="1">
                <a:solidFill>
                  <a:schemeClr val="tx1"/>
                </a:solidFill>
                <a:latin typeface="+mn-ea"/>
                <a:sym typeface="Wingdings" pitchFamily="2" charset="2"/>
              </a:rPr>
              <a:t>int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[] </a:t>
            </a:r>
            <a:r>
              <a:rPr kumimoji="0" lang="en-US" altLang="ko-KR" sz="1600" dirty="0" err="1">
                <a:solidFill>
                  <a:schemeClr val="tx1"/>
                </a:solidFill>
                <a:latin typeface="+mn-ea"/>
                <a:sym typeface="Wingdings" pitchFamily="2" charset="2"/>
              </a:rPr>
              <a:t>intArray</a:t>
            </a:r>
            <a:r>
              <a:rPr kumimoji="0" lang="en-US" altLang="ko-KR" sz="1600" dirty="0">
                <a:solidFill>
                  <a:schemeClr val="tx1"/>
                </a:solidFill>
                <a:latin typeface="+mn-ea"/>
                <a:sym typeface="Wingdings" pitchFamily="2" charset="2"/>
              </a:rPr>
              <a:t>= {1,2,3};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168900" y="3279775"/>
            <a:ext cx="3384550" cy="358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줄여서 표현가능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2476215" y="2271248"/>
            <a:ext cx="1890469" cy="2418532"/>
            <a:chOff x="6257032" y="98737"/>
            <a:chExt cx="1890469" cy="2418532"/>
          </a:xfrm>
        </p:grpSpPr>
        <p:grpSp>
          <p:nvGrpSpPr>
            <p:cNvPr id="32" name="그룹 31"/>
            <p:cNvGrpSpPr/>
            <p:nvPr/>
          </p:nvGrpSpPr>
          <p:grpSpPr>
            <a:xfrm>
              <a:off x="6398346" y="98737"/>
              <a:ext cx="1749155" cy="742962"/>
              <a:chOff x="6398346" y="98737"/>
              <a:chExt cx="1749155" cy="742962"/>
            </a:xfrm>
          </p:grpSpPr>
          <p:sp>
            <p:nvSpPr>
              <p:cNvPr id="65" name="Rectangle 12"/>
              <p:cNvSpPr>
                <a:spLocks noChangeArrowheads="1"/>
              </p:cNvSpPr>
              <p:nvPr/>
            </p:nvSpPr>
            <p:spPr bwMode="auto">
              <a:xfrm>
                <a:off x="7595160" y="498747"/>
                <a:ext cx="479425" cy="342952"/>
              </a:xfrm>
              <a:prstGeom prst="rect">
                <a:avLst/>
              </a:prstGeom>
              <a:solidFill>
                <a:srgbClr val="EBEBFF"/>
              </a:solidFill>
              <a:ln w="9525" algn="ctr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latinLnBrk="1" hangingPunct="1"/>
                <a:r>
                  <a:rPr lang="en-US" altLang="ko-KR" sz="120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0X123</a:t>
                </a:r>
                <a:endParaRPr lang="ko-KR" altLang="en-US" sz="120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66" name="Text Box 13"/>
              <p:cNvSpPr txBox="1">
                <a:spLocks noChangeArrowheads="1"/>
              </p:cNvSpPr>
              <p:nvPr/>
            </p:nvSpPr>
            <p:spPr bwMode="auto">
              <a:xfrm>
                <a:off x="6398346" y="98737"/>
                <a:ext cx="1749155" cy="40011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marL="342900" indent="-342900" eaLnBrk="1" hangingPunct="1">
                  <a:spcBef>
                    <a:spcPct val="50000"/>
                  </a:spcBef>
                  <a:buClr>
                    <a:schemeClr val="hlink"/>
                  </a:buClr>
                  <a:buSzPct val="70000"/>
                  <a:buFont typeface="Wingdings" pitchFamily="2" charset="2"/>
                  <a:buNone/>
                  <a:defRPr/>
                </a:pPr>
                <a:r>
                  <a:rPr lang="en-US" altLang="ko-KR" sz="2000" b="1" dirty="0" err="1">
                    <a:latin typeface="+mn-ea"/>
                  </a:rPr>
                  <a:t>int</a:t>
                </a:r>
                <a:r>
                  <a:rPr lang="en-US" altLang="ko-KR" sz="2000" b="1" dirty="0">
                    <a:latin typeface="+mn-ea"/>
                  </a:rPr>
                  <a:t>[]</a:t>
                </a:r>
                <a:r>
                  <a:rPr kumimoji="0" lang="en-US" altLang="ko-KR" sz="2000" b="1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+mn-ea"/>
                  </a:rPr>
                  <a:t> </a:t>
                </a:r>
                <a:r>
                  <a:rPr lang="en-US" altLang="ko-KR" sz="2000" b="1" dirty="0" err="1">
                    <a:latin typeface="+mn-ea"/>
                  </a:rPr>
                  <a:t>intArray</a:t>
                </a:r>
                <a:endParaRPr lang="en-US" altLang="ko-KR" sz="2000" b="1" dirty="0">
                  <a:latin typeface="+mn-ea"/>
                </a:endParaRPr>
              </a:p>
            </p:txBody>
          </p:sp>
        </p:grpSp>
        <p:cxnSp>
          <p:nvCxnSpPr>
            <p:cNvPr id="33" name="직선 화살표 연결선 15"/>
            <p:cNvCxnSpPr>
              <a:cxnSpLocks noChangeShapeType="1"/>
              <a:stCxn id="65" idx="2"/>
            </p:cNvCxnSpPr>
            <p:nvPr/>
          </p:nvCxnSpPr>
          <p:spPr bwMode="auto">
            <a:xfrm flipH="1">
              <a:off x="6844528" y="841699"/>
              <a:ext cx="990345" cy="633963"/>
            </a:xfrm>
            <a:prstGeom prst="straightConnector1">
              <a:avLst/>
            </a:prstGeom>
            <a:noFill/>
            <a:ln w="952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4" name="그룹 33"/>
            <p:cNvGrpSpPr/>
            <p:nvPr/>
          </p:nvGrpSpPr>
          <p:grpSpPr>
            <a:xfrm>
              <a:off x="6257032" y="1406184"/>
              <a:ext cx="1784500" cy="1111085"/>
              <a:chOff x="6257032" y="1406184"/>
              <a:chExt cx="1784500" cy="1111085"/>
            </a:xfrm>
          </p:grpSpPr>
          <p:grpSp>
            <p:nvGrpSpPr>
              <p:cNvPr id="35" name="그룹 34"/>
              <p:cNvGrpSpPr/>
              <p:nvPr/>
            </p:nvGrpSpPr>
            <p:grpSpPr>
              <a:xfrm>
                <a:off x="6478723" y="1675767"/>
                <a:ext cx="1562809" cy="841502"/>
                <a:chOff x="6465753" y="1623887"/>
                <a:chExt cx="1562809" cy="841502"/>
              </a:xfrm>
            </p:grpSpPr>
            <p:sp>
              <p:nvSpPr>
                <p:cNvPr id="37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6465753" y="2127251"/>
                  <a:ext cx="1562809" cy="338138"/>
                </a:xfrm>
                <a:prstGeom prst="rect">
                  <a:avLst/>
                </a:prstGeom>
                <a:noFill/>
                <a:ln w="9525" algn="ctr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marL="342900" indent="-342900" eaLnBrk="1" hangingPunct="1">
                    <a:spcBef>
                      <a:spcPct val="20000"/>
                    </a:spcBef>
                    <a:buClr>
                      <a:schemeClr val="hlink"/>
                    </a:buClr>
                    <a:buSzPct val="70000"/>
                    <a:buFont typeface="Wingdings" pitchFamily="2" charset="2"/>
                    <a:buNone/>
                    <a:defRPr/>
                  </a:pPr>
                  <a:r>
                    <a:rPr kumimoji="0" lang="en-US" altLang="ko-KR" sz="1600" b="1" dirty="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+mn-ea"/>
                    </a:rPr>
                    <a:t> </a:t>
                  </a:r>
                  <a:r>
                    <a:rPr lang="en-US" altLang="ko-KR" sz="1600" b="1" dirty="0">
                      <a:latin typeface="+mn-ea"/>
                    </a:rPr>
                    <a:t>[0]   [1]   [2]     </a:t>
                  </a:r>
                  <a:endParaRPr lang="en-US" altLang="ko-KR" sz="1400" b="1" dirty="0">
                    <a:latin typeface="+mn-ea"/>
                  </a:endParaRPr>
                </a:p>
              </p:txBody>
            </p:sp>
            <p:grpSp>
              <p:nvGrpSpPr>
                <p:cNvPr id="38" name="그룹 26"/>
                <p:cNvGrpSpPr>
                  <a:grpSpLocks/>
                </p:cNvGrpSpPr>
                <p:nvPr/>
              </p:nvGrpSpPr>
              <p:grpSpPr bwMode="auto">
                <a:xfrm>
                  <a:off x="6551613" y="1623887"/>
                  <a:ext cx="1385887" cy="539832"/>
                  <a:chOff x="5148064" y="1707654"/>
                  <a:chExt cx="1386472" cy="540246"/>
                </a:xfrm>
              </p:grpSpPr>
              <p:sp>
                <p:nvSpPr>
                  <p:cNvPr id="39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5148064" y="1707654"/>
                    <a:ext cx="463068" cy="540246"/>
                  </a:xfrm>
                  <a:prstGeom prst="rect">
                    <a:avLst/>
                  </a:prstGeom>
                  <a:solidFill>
                    <a:srgbClr val="EBEBFF"/>
                  </a:solidFill>
                  <a:ln w="9525" algn="ctr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1pPr>
                    <a:lvl2pPr marL="742950" indent="-28575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2pPr>
                    <a:lvl3pPr marL="11430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3pPr>
                    <a:lvl4pPr marL="16002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4pPr>
                    <a:lvl5pPr marL="20574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 eaLnBrk="1" latinLnBrk="1" hangingPunct="1"/>
                    <a:r>
                      <a:rPr lang="en-US" altLang="ko-KR" sz="1600" dirty="0">
                        <a:solidFill>
                          <a:srgbClr val="000000"/>
                        </a:solidFill>
                        <a:latin typeface="+mn-ea"/>
                        <a:ea typeface="+mn-ea"/>
                      </a:rPr>
                      <a:t>3</a:t>
                    </a:r>
                    <a:endParaRPr lang="ko-KR" altLang="en-US" sz="1600" dirty="0">
                      <a:solidFill>
                        <a:srgbClr val="000000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40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5611924" y="1707654"/>
                    <a:ext cx="463068" cy="540246"/>
                  </a:xfrm>
                  <a:prstGeom prst="rect">
                    <a:avLst/>
                  </a:prstGeom>
                  <a:solidFill>
                    <a:srgbClr val="EBEBFF"/>
                  </a:solidFill>
                  <a:ln w="9525" algn="ctr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1pPr>
                    <a:lvl2pPr marL="742950" indent="-28575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2pPr>
                    <a:lvl3pPr marL="11430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3pPr>
                    <a:lvl4pPr marL="16002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4pPr>
                    <a:lvl5pPr marL="20574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 eaLnBrk="1" latinLnBrk="1" hangingPunct="1"/>
                    <a:r>
                      <a:rPr lang="en-US" altLang="ko-KR" sz="1600" dirty="0">
                        <a:solidFill>
                          <a:srgbClr val="000000"/>
                        </a:solidFill>
                        <a:latin typeface="+mn-ea"/>
                        <a:ea typeface="+mn-ea"/>
                      </a:rPr>
                      <a:t>6</a:t>
                    </a:r>
                    <a:endParaRPr lang="ko-KR" altLang="en-US" sz="1600" dirty="0">
                      <a:solidFill>
                        <a:srgbClr val="000000"/>
                      </a:solidFill>
                      <a:latin typeface="+mn-ea"/>
                      <a:ea typeface="+mn-ea"/>
                    </a:endParaRPr>
                  </a:p>
                </p:txBody>
              </p:sp>
              <p:sp>
                <p:nvSpPr>
                  <p:cNvPr id="64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6071468" y="1707654"/>
                    <a:ext cx="463068" cy="540246"/>
                  </a:xfrm>
                  <a:prstGeom prst="rect">
                    <a:avLst/>
                  </a:prstGeom>
                  <a:solidFill>
                    <a:srgbClr val="EBEBFF"/>
                  </a:solidFill>
                  <a:ln w="9525" algn="ctr">
                    <a:solidFill>
                      <a:srgbClr val="0000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1pPr>
                    <a:lvl2pPr marL="742950" indent="-28575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2pPr>
                    <a:lvl3pPr marL="11430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3pPr>
                    <a:lvl4pPr marL="16002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4pPr>
                    <a:lvl5pPr marL="2057400" indent="-228600"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algn="ctr" eaLnBrk="1" latinLnBrk="1" hangingPunct="1"/>
                    <a:r>
                      <a:rPr lang="en-US" altLang="ko-KR" sz="1600" dirty="0">
                        <a:solidFill>
                          <a:srgbClr val="000000"/>
                        </a:solidFill>
                        <a:latin typeface="+mn-ea"/>
                        <a:ea typeface="+mn-ea"/>
                      </a:rPr>
                      <a:t>9</a:t>
                    </a:r>
                    <a:endParaRPr lang="ko-KR" altLang="en-US" sz="1600" dirty="0">
                      <a:solidFill>
                        <a:srgbClr val="000000"/>
                      </a:solidFill>
                      <a:latin typeface="+mn-ea"/>
                      <a:ea typeface="+mn-ea"/>
                    </a:endParaRPr>
                  </a:p>
                </p:txBody>
              </p:sp>
            </p:grpSp>
          </p:grpSp>
          <p:sp>
            <p:nvSpPr>
              <p:cNvPr id="36" name="직사각형 35"/>
              <p:cNvSpPr/>
              <p:nvPr/>
            </p:nvSpPr>
            <p:spPr>
              <a:xfrm>
                <a:off x="6257032" y="1406184"/>
                <a:ext cx="68961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dirty="0">
                    <a:solidFill>
                      <a:srgbClr val="000000"/>
                    </a:solidFill>
                    <a:latin typeface="+mn-ea"/>
                  </a:rPr>
                  <a:t>0X123</a:t>
                </a:r>
                <a:endParaRPr lang="ko-KR" altLang="en-US" sz="1400" dirty="0">
                  <a:solidFill>
                    <a:srgbClr val="000000"/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704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11.</a:t>
            </a:r>
            <a:r>
              <a:rPr lang="ko-KR" altLang="en-US" dirty="0" smtClean="0"/>
              <a:t>배열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배열의 사용시 자주하는 오류</a:t>
            </a:r>
            <a:endParaRPr lang="en-US" altLang="ko-KR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47700" y="963715"/>
            <a:ext cx="4068763" cy="3949700"/>
          </a:xfrm>
          <a:prstGeom prst="roundRect">
            <a:avLst>
              <a:gd name="adj" fmla="val 72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int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[]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intArray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;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intArray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= new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int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[5]; 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intArray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[0] = 3;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intArray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[1] = 6;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intArray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[2] = 9;</a:t>
            </a:r>
          </a:p>
          <a:p>
            <a:pPr eaLnBrk="1" latinLnBrk="1" hangingPunct="1">
              <a:lnSpc>
                <a:spcPct val="150000"/>
              </a:lnSpc>
              <a:defRPr/>
            </a:pPr>
            <a:endParaRPr lang="ko-KR" altLang="en-US" sz="12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int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result = 0;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nn-NO" altLang="ko-KR" sz="1200" dirty="0">
                <a:solidFill>
                  <a:schemeClr val="tx1"/>
                </a:solidFill>
                <a:latin typeface="+mn-ea"/>
              </a:rPr>
              <a:t>for ( int i =0; i </a:t>
            </a:r>
            <a:r>
              <a:rPr lang="nn-NO" altLang="ko-KR" sz="1800" b="1" dirty="0">
                <a:solidFill>
                  <a:srgbClr val="FF0000"/>
                </a:solidFill>
                <a:latin typeface="+mn-ea"/>
              </a:rPr>
              <a:t>&lt;</a:t>
            </a:r>
            <a:r>
              <a:rPr lang="nn-NO" altLang="ko-KR" sz="2000" b="1" dirty="0">
                <a:solidFill>
                  <a:srgbClr val="FF0000"/>
                </a:solidFill>
                <a:latin typeface="+mn-ea"/>
              </a:rPr>
              <a:t>=</a:t>
            </a:r>
            <a:r>
              <a:rPr lang="nn-NO" altLang="ko-KR" sz="1200" dirty="0">
                <a:solidFill>
                  <a:schemeClr val="tx1"/>
                </a:solidFill>
                <a:latin typeface="+mn-ea"/>
              </a:rPr>
              <a:t> intArray.length; i++ ){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result = result +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intArray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[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];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}</a:t>
            </a:r>
          </a:p>
          <a:p>
            <a:pPr eaLnBrk="1" latinLnBrk="1" hangingPunct="1">
              <a:lnSpc>
                <a:spcPct val="150000"/>
              </a:lnSpc>
              <a:defRPr/>
            </a:pPr>
            <a:endParaRPr lang="ko-KR" altLang="en-US" sz="12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System.out.println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("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intArray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4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번째 값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: "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+ </a:t>
            </a:r>
            <a:r>
              <a:rPr lang="en-US" altLang="ko-KR" sz="1200" dirty="0" err="1">
                <a:solidFill>
                  <a:schemeClr val="tx1"/>
                </a:solidFill>
                <a:latin typeface="+mn-ea"/>
              </a:rPr>
              <a:t>intArray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[3]);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263" y="2752828"/>
            <a:ext cx="4724400" cy="84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162528"/>
            <a:ext cx="3705225" cy="6937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203700" y="2330116"/>
            <a:ext cx="3908426" cy="357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en-US" altLang="ko-KR" sz="2000" dirty="0" smtClean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6</a:t>
            </a:r>
            <a:r>
              <a:rPr lang="ko-KR" altLang="en-US" sz="2000" dirty="0" err="1" smtClean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번째방은</a:t>
            </a:r>
            <a:r>
              <a:rPr lang="ko-KR" altLang="en-US" sz="2000" dirty="0" smtClean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없음</a:t>
            </a:r>
            <a:endParaRPr lang="ko-KR" altLang="en-US" sz="20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8" name="텍스트 개체 틀 2"/>
          <p:cNvSpPr txBox="1">
            <a:spLocks/>
          </p:cNvSpPr>
          <p:nvPr/>
        </p:nvSpPr>
        <p:spPr>
          <a:xfrm>
            <a:off x="4045121" y="2057400"/>
            <a:ext cx="463379" cy="624839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spcBef>
                <a:spcPct val="0"/>
              </a:spcBef>
            </a:pPr>
            <a:r>
              <a:rPr lang="en-US" altLang="ko-KR" sz="3600" dirty="0" smtClean="0">
                <a:solidFill>
                  <a:srgbClr val="C00000"/>
                </a:solidFill>
              </a:rPr>
              <a:t> </a:t>
            </a:r>
            <a:endParaRPr lang="en-US" altLang="ko-KR" sz="3600" dirty="0">
              <a:solidFill>
                <a:srgbClr val="C0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30750" y="3832225"/>
            <a:ext cx="4406900" cy="357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초기화 하지 않은 경우 </a:t>
            </a:r>
            <a:r>
              <a:rPr lang="en-US" altLang="ko-KR" sz="2000" dirty="0" smtClean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0</a:t>
            </a:r>
            <a:r>
              <a:rPr lang="ko-KR" altLang="en-US" sz="2000" dirty="0" smtClean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으로 </a:t>
            </a:r>
            <a:r>
              <a:rPr lang="ko-KR" altLang="en-US" sz="2000" dirty="0" err="1" smtClean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세팅됨</a:t>
            </a:r>
            <a:r>
              <a:rPr lang="en-US" altLang="ko-KR" sz="2000" dirty="0" smtClean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정수형</a:t>
            </a:r>
            <a:r>
              <a:rPr lang="en-US" altLang="ko-KR" sz="2000" dirty="0" smtClean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10" name="텍스트 개체 틀 2"/>
          <p:cNvSpPr txBox="1">
            <a:spLocks/>
          </p:cNvSpPr>
          <p:nvPr/>
        </p:nvSpPr>
        <p:spPr>
          <a:xfrm>
            <a:off x="4572171" y="3559509"/>
            <a:ext cx="463379" cy="624839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spcBef>
                <a:spcPct val="0"/>
              </a:spcBef>
            </a:pPr>
            <a:r>
              <a:rPr lang="en-US" altLang="ko-KR" sz="3600" dirty="0" smtClean="0">
                <a:solidFill>
                  <a:srgbClr val="C00000"/>
                </a:solidFill>
              </a:rPr>
              <a:t> </a:t>
            </a:r>
            <a:endParaRPr lang="en-US" altLang="ko-KR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5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11.</a:t>
            </a:r>
            <a:r>
              <a:rPr lang="ko-KR" altLang="en-US" dirty="0" smtClean="0"/>
              <a:t>배열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err="1"/>
              <a:t>미니로또</a:t>
            </a:r>
            <a:r>
              <a:rPr lang="ko-KR" altLang="en-US" dirty="0"/>
              <a:t> 만들기</a:t>
            </a:r>
            <a:r>
              <a:rPr lang="en-US" altLang="ko-KR" dirty="0"/>
              <a:t> (</a:t>
            </a:r>
            <a:r>
              <a:rPr lang="ko-KR" altLang="en-US" dirty="0"/>
              <a:t>배열사용</a:t>
            </a:r>
            <a:r>
              <a:rPr lang="en-US" altLang="ko-KR" dirty="0"/>
              <a:t>)</a:t>
            </a:r>
          </a:p>
        </p:txBody>
      </p:sp>
      <p:sp>
        <p:nvSpPr>
          <p:cNvPr id="7" name="직사각형 6"/>
          <p:cNvSpPr/>
          <p:nvPr/>
        </p:nvSpPr>
        <p:spPr bwMode="auto">
          <a:xfrm>
            <a:off x="633413" y="1023938"/>
            <a:ext cx="4298950" cy="118745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300" b="1" dirty="0">
                <a:solidFill>
                  <a:schemeClr val="tx1"/>
                </a:solidFill>
              </a:rPr>
              <a:t>[</a:t>
            </a:r>
            <a:r>
              <a:rPr lang="ko-KR" altLang="en-US" sz="1300" b="1" dirty="0">
                <a:solidFill>
                  <a:schemeClr val="tx1"/>
                </a:solidFill>
              </a:rPr>
              <a:t>문제</a:t>
            </a:r>
            <a:r>
              <a:rPr lang="en-US" altLang="ko-KR" sz="1300" b="1" dirty="0">
                <a:solidFill>
                  <a:schemeClr val="tx1"/>
                </a:solidFill>
              </a:rPr>
              <a:t>]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spcBef>
                <a:spcPts val="600"/>
              </a:spcBef>
              <a:defRPr/>
            </a:pP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배열을 사용하여 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1~45 </a:t>
            </a: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까지의 숫자 중 임의의 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6</a:t>
            </a: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개의 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300" dirty="0">
                <a:solidFill>
                  <a:schemeClr val="tx1"/>
                </a:solidFill>
                <a:latin typeface="+mn-ea"/>
              </a:rPr>
            </a:b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숫자를 출력하세요</a:t>
            </a:r>
            <a:endParaRPr lang="en-US" altLang="ko-KR" sz="13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spcBef>
                <a:spcPts val="600"/>
              </a:spcBef>
              <a:defRPr/>
            </a:pP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중복체크는 하지 말 것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023938"/>
            <a:ext cx="3457575" cy="942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633413" y="2571750"/>
            <a:ext cx="7970837" cy="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26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11.</a:t>
            </a:r>
            <a:r>
              <a:rPr lang="ko-KR" altLang="en-US" dirty="0" smtClean="0"/>
              <a:t>배열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337991" y="543381"/>
            <a:ext cx="4234009" cy="311752"/>
          </a:xfrm>
        </p:spPr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/>
              <a:t>배열의 </a:t>
            </a:r>
            <a:r>
              <a:rPr lang="ko-KR" altLang="en-US" dirty="0" smtClean="0"/>
              <a:t>복사</a:t>
            </a:r>
            <a:endParaRPr lang="en-US" altLang="ko-KR" dirty="0"/>
          </a:p>
        </p:txBody>
      </p:sp>
      <p:sp>
        <p:nvSpPr>
          <p:cNvPr id="10" name="텍스트 개체 틀 2"/>
          <p:cNvSpPr txBox="1">
            <a:spLocks/>
          </p:cNvSpPr>
          <p:nvPr/>
        </p:nvSpPr>
        <p:spPr>
          <a:xfrm>
            <a:off x="337991" y="945717"/>
            <a:ext cx="3597700" cy="304800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dirty="0" smtClean="0"/>
              <a:t>배열 복사 비교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실제값</a:t>
            </a:r>
            <a:r>
              <a:rPr lang="ko-KR" altLang="en-US" dirty="0" smtClean="0"/>
              <a:t> 복사</a:t>
            </a:r>
            <a:r>
              <a:rPr lang="en-US" altLang="ko-KR" dirty="0"/>
              <a:t>)</a:t>
            </a:r>
            <a:endParaRPr lang="ko-KR" altLang="en-US" sz="1000" dirty="0"/>
          </a:p>
        </p:txBody>
      </p:sp>
      <p:grpSp>
        <p:nvGrpSpPr>
          <p:cNvPr id="33" name="그룹 24"/>
          <p:cNvGrpSpPr>
            <a:grpSpLocks/>
          </p:cNvGrpSpPr>
          <p:nvPr/>
        </p:nvGrpSpPr>
        <p:grpSpPr bwMode="auto">
          <a:xfrm>
            <a:off x="1162744" y="3021952"/>
            <a:ext cx="1336403" cy="389179"/>
            <a:chOff x="6371605" y="3580755"/>
            <a:chExt cx="1728787" cy="503238"/>
          </a:xfrm>
        </p:grpSpPr>
        <p:sp>
          <p:nvSpPr>
            <p:cNvPr id="34" name="Rectangle 22"/>
            <p:cNvSpPr>
              <a:spLocks noChangeArrowheads="1"/>
            </p:cNvSpPr>
            <p:nvPr/>
          </p:nvSpPr>
          <p:spPr bwMode="auto">
            <a:xfrm>
              <a:off x="6371605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</a:p>
          </p:txBody>
        </p:sp>
        <p:sp>
          <p:nvSpPr>
            <p:cNvPr id="35" name="Rectangle 23"/>
            <p:cNvSpPr>
              <a:spLocks noChangeArrowheads="1"/>
            </p:cNvSpPr>
            <p:nvPr/>
          </p:nvSpPr>
          <p:spPr bwMode="auto">
            <a:xfrm>
              <a:off x="6947867" y="3580755"/>
              <a:ext cx="576263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dirty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6</a:t>
              </a:r>
            </a:p>
          </p:txBody>
        </p:sp>
        <p:sp>
          <p:nvSpPr>
            <p:cNvPr id="36" name="Rectangle 24"/>
            <p:cNvSpPr>
              <a:spLocks noChangeArrowheads="1"/>
            </p:cNvSpPr>
            <p:nvPr/>
          </p:nvSpPr>
          <p:spPr bwMode="auto">
            <a:xfrm>
              <a:off x="7524130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9</a:t>
              </a:r>
            </a:p>
          </p:txBody>
        </p:sp>
      </p:grpSp>
      <p:sp>
        <p:nvSpPr>
          <p:cNvPr id="37" name="Text Box 26"/>
          <p:cNvSpPr txBox="1">
            <a:spLocks noChangeArrowheads="1"/>
          </p:cNvSpPr>
          <p:nvPr/>
        </p:nvSpPr>
        <p:spPr bwMode="auto">
          <a:xfrm>
            <a:off x="1206923" y="3400465"/>
            <a:ext cx="333794" cy="23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[0]</a:t>
            </a:r>
          </a:p>
        </p:txBody>
      </p:sp>
      <p:sp>
        <p:nvSpPr>
          <p:cNvPr id="38" name="Text Box 27"/>
          <p:cNvSpPr txBox="1">
            <a:spLocks noChangeArrowheads="1"/>
          </p:cNvSpPr>
          <p:nvPr/>
        </p:nvSpPr>
        <p:spPr bwMode="auto">
          <a:xfrm>
            <a:off x="1664662" y="3405882"/>
            <a:ext cx="333794" cy="24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[1]</a:t>
            </a:r>
          </a:p>
        </p:txBody>
      </p:sp>
      <p:sp>
        <p:nvSpPr>
          <p:cNvPr id="39" name="Text Box 28"/>
          <p:cNvSpPr txBox="1">
            <a:spLocks noChangeArrowheads="1"/>
          </p:cNvSpPr>
          <p:nvPr/>
        </p:nvSpPr>
        <p:spPr bwMode="auto">
          <a:xfrm>
            <a:off x="2113811" y="3401201"/>
            <a:ext cx="333794" cy="23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[2]</a:t>
            </a:r>
          </a:p>
        </p:txBody>
      </p:sp>
      <p:sp>
        <p:nvSpPr>
          <p:cNvPr id="40" name="Rectangle 124"/>
          <p:cNvSpPr>
            <a:spLocks noChangeArrowheads="1"/>
          </p:cNvSpPr>
          <p:nvPr/>
        </p:nvSpPr>
        <p:spPr bwMode="auto">
          <a:xfrm>
            <a:off x="1029656" y="1584929"/>
            <a:ext cx="417360" cy="278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rgbClr val="000099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 smtClean="0">
                <a:solidFill>
                  <a:srgbClr val="000000"/>
                </a:solidFill>
                <a:latin typeface="+mn-ea"/>
                <a:ea typeface="+mn-ea"/>
              </a:rPr>
              <a:t>0X32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1024568" y="2801898"/>
            <a:ext cx="411768" cy="214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 smtClean="0">
                <a:latin typeface="+mn-ea"/>
                <a:ea typeface="+mn-ea"/>
              </a:rPr>
              <a:t>0X32</a:t>
            </a:r>
            <a:endParaRPr lang="en-US" altLang="ko-KR" sz="1200" dirty="0">
              <a:latin typeface="+mn-ea"/>
              <a:ea typeface="+mn-ea"/>
            </a:endParaRPr>
          </a:p>
        </p:txBody>
      </p:sp>
      <p:cxnSp>
        <p:nvCxnSpPr>
          <p:cNvPr id="42" name="직선 화살표 연결선 41"/>
          <p:cNvCxnSpPr>
            <a:stCxn id="40" idx="2"/>
            <a:endCxn id="41" idx="0"/>
          </p:cNvCxnSpPr>
          <p:nvPr/>
        </p:nvCxnSpPr>
        <p:spPr>
          <a:xfrm flipH="1">
            <a:off x="1230452" y="1863578"/>
            <a:ext cx="7884" cy="938320"/>
          </a:xfrm>
          <a:prstGeom prst="straightConnector1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직사각형 42"/>
          <p:cNvSpPr/>
          <p:nvPr/>
        </p:nvSpPr>
        <p:spPr bwMode="auto">
          <a:xfrm>
            <a:off x="735170" y="1358409"/>
            <a:ext cx="621246" cy="214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 err="1" smtClean="0">
                <a:latin typeface="+mn-ea"/>
                <a:ea typeface="+mn-ea"/>
              </a:rPr>
              <a:t>int</a:t>
            </a:r>
            <a:r>
              <a:rPr lang="en-US" altLang="ko-KR" sz="1200" dirty="0" smtClean="0">
                <a:latin typeface="+mn-ea"/>
                <a:ea typeface="+mn-ea"/>
              </a:rPr>
              <a:t>[] </a:t>
            </a:r>
            <a:r>
              <a:rPr lang="en-US" altLang="ko-KR" sz="1200" dirty="0" err="1" smtClean="0">
                <a:latin typeface="+mn-ea"/>
                <a:ea typeface="+mn-ea"/>
              </a:rPr>
              <a:t>arrA</a:t>
            </a:r>
            <a:endParaRPr lang="en-US" altLang="ko-KR" sz="1200" dirty="0">
              <a:latin typeface="+mn-ea"/>
              <a:ea typeface="+mn-ea"/>
            </a:endParaRPr>
          </a:p>
        </p:txBody>
      </p:sp>
      <p:grpSp>
        <p:nvGrpSpPr>
          <p:cNvPr id="44" name="그룹 24"/>
          <p:cNvGrpSpPr>
            <a:grpSpLocks/>
          </p:cNvGrpSpPr>
          <p:nvPr/>
        </p:nvGrpSpPr>
        <p:grpSpPr bwMode="auto">
          <a:xfrm>
            <a:off x="3054091" y="3021953"/>
            <a:ext cx="1336403" cy="389179"/>
            <a:chOff x="6371605" y="3580755"/>
            <a:chExt cx="1728787" cy="503238"/>
          </a:xfrm>
        </p:grpSpPr>
        <p:sp>
          <p:nvSpPr>
            <p:cNvPr id="45" name="Rectangle 22"/>
            <p:cNvSpPr>
              <a:spLocks noChangeArrowheads="1"/>
            </p:cNvSpPr>
            <p:nvPr/>
          </p:nvSpPr>
          <p:spPr bwMode="auto">
            <a:xfrm>
              <a:off x="6371605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</a:p>
          </p:txBody>
        </p:sp>
        <p:sp>
          <p:nvSpPr>
            <p:cNvPr id="46" name="Rectangle 23"/>
            <p:cNvSpPr>
              <a:spLocks noChangeArrowheads="1"/>
            </p:cNvSpPr>
            <p:nvPr/>
          </p:nvSpPr>
          <p:spPr bwMode="auto">
            <a:xfrm>
              <a:off x="6947867" y="3580755"/>
              <a:ext cx="576263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dirty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6</a:t>
              </a:r>
            </a:p>
          </p:txBody>
        </p:sp>
        <p:sp>
          <p:nvSpPr>
            <p:cNvPr id="47" name="Rectangle 24"/>
            <p:cNvSpPr>
              <a:spLocks noChangeArrowheads="1"/>
            </p:cNvSpPr>
            <p:nvPr/>
          </p:nvSpPr>
          <p:spPr bwMode="auto">
            <a:xfrm>
              <a:off x="7524130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9</a:t>
              </a:r>
            </a:p>
          </p:txBody>
        </p:sp>
      </p:grpSp>
      <p:sp>
        <p:nvSpPr>
          <p:cNvPr id="48" name="Text Box 26"/>
          <p:cNvSpPr txBox="1">
            <a:spLocks noChangeArrowheads="1"/>
          </p:cNvSpPr>
          <p:nvPr/>
        </p:nvSpPr>
        <p:spPr bwMode="auto">
          <a:xfrm>
            <a:off x="3098270" y="3400466"/>
            <a:ext cx="333794" cy="23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[0]</a:t>
            </a:r>
          </a:p>
        </p:txBody>
      </p:sp>
      <p:sp>
        <p:nvSpPr>
          <p:cNvPr id="49" name="Text Box 27"/>
          <p:cNvSpPr txBox="1">
            <a:spLocks noChangeArrowheads="1"/>
          </p:cNvSpPr>
          <p:nvPr/>
        </p:nvSpPr>
        <p:spPr bwMode="auto">
          <a:xfrm>
            <a:off x="3556009" y="3405883"/>
            <a:ext cx="333794" cy="24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[1]</a:t>
            </a:r>
          </a:p>
        </p:txBody>
      </p:sp>
      <p:sp>
        <p:nvSpPr>
          <p:cNvPr id="50" name="Text Box 28"/>
          <p:cNvSpPr txBox="1">
            <a:spLocks noChangeArrowheads="1"/>
          </p:cNvSpPr>
          <p:nvPr/>
        </p:nvSpPr>
        <p:spPr bwMode="auto">
          <a:xfrm>
            <a:off x="4005158" y="3401202"/>
            <a:ext cx="333794" cy="23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[2]</a:t>
            </a:r>
          </a:p>
        </p:txBody>
      </p:sp>
      <p:sp>
        <p:nvSpPr>
          <p:cNvPr id="51" name="Rectangle 124"/>
          <p:cNvSpPr>
            <a:spLocks noChangeArrowheads="1"/>
          </p:cNvSpPr>
          <p:nvPr/>
        </p:nvSpPr>
        <p:spPr bwMode="auto">
          <a:xfrm>
            <a:off x="2921003" y="1584929"/>
            <a:ext cx="417360" cy="278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rgbClr val="000099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 smtClean="0">
                <a:solidFill>
                  <a:srgbClr val="000000"/>
                </a:solidFill>
                <a:latin typeface="+mn-ea"/>
                <a:ea typeface="+mn-ea"/>
              </a:rPr>
              <a:t>0X45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2915915" y="2801899"/>
            <a:ext cx="411768" cy="214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 smtClean="0">
                <a:latin typeface="+mn-ea"/>
                <a:ea typeface="+mn-ea"/>
              </a:rPr>
              <a:t>0X45</a:t>
            </a:r>
            <a:endParaRPr lang="en-US" altLang="ko-KR" sz="1200" dirty="0">
              <a:latin typeface="+mn-ea"/>
              <a:ea typeface="+mn-ea"/>
            </a:endParaRPr>
          </a:p>
        </p:txBody>
      </p:sp>
      <p:cxnSp>
        <p:nvCxnSpPr>
          <p:cNvPr id="53" name="직선 화살표 연결선 52"/>
          <p:cNvCxnSpPr>
            <a:stCxn id="51" idx="2"/>
            <a:endCxn id="52" idx="0"/>
          </p:cNvCxnSpPr>
          <p:nvPr/>
        </p:nvCxnSpPr>
        <p:spPr>
          <a:xfrm flipH="1">
            <a:off x="3121799" y="1863578"/>
            <a:ext cx="7884" cy="938321"/>
          </a:xfrm>
          <a:prstGeom prst="straightConnector1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 bwMode="auto">
          <a:xfrm>
            <a:off x="2630855" y="1358409"/>
            <a:ext cx="612570" cy="214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 err="1" smtClean="0">
                <a:latin typeface="+mn-ea"/>
                <a:ea typeface="+mn-ea"/>
              </a:rPr>
              <a:t>int</a:t>
            </a:r>
            <a:r>
              <a:rPr lang="en-US" altLang="ko-KR" sz="1200" dirty="0" smtClean="0">
                <a:latin typeface="+mn-ea"/>
                <a:ea typeface="+mn-ea"/>
              </a:rPr>
              <a:t>[] </a:t>
            </a:r>
            <a:r>
              <a:rPr lang="en-US" altLang="ko-KR" sz="1200" dirty="0" err="1" smtClean="0">
                <a:latin typeface="+mn-ea"/>
                <a:ea typeface="+mn-ea"/>
              </a:rPr>
              <a:t>arrB</a:t>
            </a:r>
            <a:endParaRPr lang="en-US" altLang="ko-KR" sz="1200" dirty="0">
              <a:latin typeface="+mn-ea"/>
              <a:ea typeface="+mn-ea"/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 flipV="1">
            <a:off x="4816900" y="513762"/>
            <a:ext cx="0" cy="4590853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AutoShape 35"/>
          <p:cNvCxnSpPr>
            <a:cxnSpLocks noChangeShapeType="1"/>
            <a:stCxn id="45" idx="0"/>
            <a:endCxn id="34" idx="0"/>
          </p:cNvCxnSpPr>
          <p:nvPr/>
        </p:nvCxnSpPr>
        <p:spPr bwMode="auto">
          <a:xfrm rot="16200000" flipV="1">
            <a:off x="2331152" y="2076279"/>
            <a:ext cx="1" cy="1891347"/>
          </a:xfrm>
          <a:prstGeom prst="curvedConnector3">
            <a:avLst>
              <a:gd name="adj1" fmla="val 22860100000"/>
            </a:avLst>
          </a:prstGeom>
          <a:noFill/>
          <a:ln w="19050">
            <a:solidFill>
              <a:schemeClr val="accent3">
                <a:lumMod val="50000"/>
              </a:schemeClr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AutoShape 35"/>
          <p:cNvCxnSpPr>
            <a:cxnSpLocks noChangeShapeType="1"/>
            <a:stCxn id="46" idx="0"/>
            <a:endCxn id="35" idx="0"/>
          </p:cNvCxnSpPr>
          <p:nvPr/>
        </p:nvCxnSpPr>
        <p:spPr bwMode="auto">
          <a:xfrm rot="16200000" flipV="1">
            <a:off x="2776619" y="2076279"/>
            <a:ext cx="1" cy="1891347"/>
          </a:xfrm>
          <a:prstGeom prst="curvedConnector3">
            <a:avLst>
              <a:gd name="adj1" fmla="val 22860100000"/>
            </a:avLst>
          </a:prstGeom>
          <a:noFill/>
          <a:ln w="19050">
            <a:solidFill>
              <a:srgbClr val="0070C0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8" name="AutoShape 35"/>
          <p:cNvCxnSpPr>
            <a:cxnSpLocks noChangeShapeType="1"/>
            <a:stCxn id="47" idx="0"/>
            <a:endCxn id="36" idx="0"/>
          </p:cNvCxnSpPr>
          <p:nvPr/>
        </p:nvCxnSpPr>
        <p:spPr bwMode="auto">
          <a:xfrm rot="16200000" flipV="1">
            <a:off x="3222088" y="2076279"/>
            <a:ext cx="1" cy="1891347"/>
          </a:xfrm>
          <a:prstGeom prst="curvedConnector3">
            <a:avLst>
              <a:gd name="adj1" fmla="val 22860100000"/>
            </a:avLst>
          </a:prstGeom>
          <a:noFill/>
          <a:ln w="19050">
            <a:solidFill>
              <a:schemeClr val="accent6">
                <a:lumMod val="75000"/>
              </a:schemeClr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1" name="타원 120"/>
          <p:cNvSpPr/>
          <p:nvPr/>
        </p:nvSpPr>
        <p:spPr>
          <a:xfrm>
            <a:off x="746538" y="1600166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1</a:t>
            </a:r>
            <a:endParaRPr lang="ko-KR" altLang="en-US" sz="1600" dirty="0"/>
          </a:p>
        </p:txBody>
      </p:sp>
      <p:sp>
        <p:nvSpPr>
          <p:cNvPr id="122" name="타원 121"/>
          <p:cNvSpPr/>
          <p:nvPr/>
        </p:nvSpPr>
        <p:spPr>
          <a:xfrm>
            <a:off x="3363117" y="1592229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 smtClean="0"/>
              <a:t>5</a:t>
            </a:r>
            <a:endParaRPr lang="ko-KR" altLang="en-US" sz="1600" dirty="0"/>
          </a:p>
        </p:txBody>
      </p:sp>
      <p:sp>
        <p:nvSpPr>
          <p:cNvPr id="123" name="타원 122"/>
          <p:cNvSpPr/>
          <p:nvPr/>
        </p:nvSpPr>
        <p:spPr>
          <a:xfrm>
            <a:off x="731250" y="2838946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 smtClean="0"/>
              <a:t>2</a:t>
            </a:r>
            <a:endParaRPr lang="ko-KR" altLang="en-US" sz="1600" dirty="0"/>
          </a:p>
        </p:txBody>
      </p:sp>
      <p:sp>
        <p:nvSpPr>
          <p:cNvPr id="128" name="타원 127"/>
          <p:cNvSpPr/>
          <p:nvPr/>
        </p:nvSpPr>
        <p:spPr>
          <a:xfrm>
            <a:off x="1273967" y="2170079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 smtClean="0"/>
              <a:t>3</a:t>
            </a:r>
            <a:endParaRPr lang="ko-KR" altLang="en-US" sz="1600" dirty="0"/>
          </a:p>
        </p:txBody>
      </p:sp>
      <p:sp>
        <p:nvSpPr>
          <p:cNvPr id="129" name="타원 128"/>
          <p:cNvSpPr/>
          <p:nvPr/>
        </p:nvSpPr>
        <p:spPr>
          <a:xfrm>
            <a:off x="1623217" y="3706225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 smtClean="0"/>
              <a:t>4</a:t>
            </a:r>
            <a:endParaRPr lang="ko-KR" altLang="en-US" sz="1600" dirty="0"/>
          </a:p>
        </p:txBody>
      </p:sp>
      <p:sp>
        <p:nvSpPr>
          <p:cNvPr id="130" name="타원 129"/>
          <p:cNvSpPr/>
          <p:nvPr/>
        </p:nvSpPr>
        <p:spPr>
          <a:xfrm>
            <a:off x="4436267" y="3084479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 smtClean="0"/>
              <a:t>6</a:t>
            </a:r>
            <a:endParaRPr lang="ko-KR" altLang="en-US" sz="1600" dirty="0"/>
          </a:p>
        </p:txBody>
      </p:sp>
      <p:sp>
        <p:nvSpPr>
          <p:cNvPr id="131" name="타원 130"/>
          <p:cNvSpPr/>
          <p:nvPr/>
        </p:nvSpPr>
        <p:spPr>
          <a:xfrm>
            <a:off x="3159917" y="2182779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 smtClean="0"/>
              <a:t>7</a:t>
            </a:r>
            <a:endParaRPr lang="ko-KR" altLang="en-US" sz="1600" dirty="0"/>
          </a:p>
        </p:txBody>
      </p:sp>
      <p:sp>
        <p:nvSpPr>
          <p:cNvPr id="132" name="타원 131"/>
          <p:cNvSpPr/>
          <p:nvPr/>
        </p:nvSpPr>
        <p:spPr>
          <a:xfrm>
            <a:off x="3559967" y="3706225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 smtClean="0"/>
              <a:t>8</a:t>
            </a:r>
            <a:endParaRPr lang="ko-KR" altLang="en-US" sz="1600" dirty="0"/>
          </a:p>
        </p:txBody>
      </p:sp>
      <p:sp>
        <p:nvSpPr>
          <p:cNvPr id="133" name="타원 132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5021279" y="480685"/>
            <a:ext cx="28575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smtClean="0">
                <a:solidFill>
                  <a:srgbClr val="3F7F5F"/>
                </a:solidFill>
                <a:latin typeface="+mn-ea"/>
              </a:rPr>
              <a:t>// </a:t>
            </a:r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A </a:t>
            </a:r>
            <a:r>
              <a:rPr lang="ko-KR" altLang="en-US" sz="1100" dirty="0">
                <a:solidFill>
                  <a:srgbClr val="3F7F5F"/>
                </a:solidFill>
                <a:latin typeface="+mn-ea"/>
              </a:rPr>
              <a:t>배열선언 </a:t>
            </a:r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1,2,3</a:t>
            </a:r>
          </a:p>
          <a:p>
            <a:r>
              <a:rPr lang="en-US" altLang="ko-KR" sz="1100" b="1" dirty="0" err="1">
                <a:solidFill>
                  <a:srgbClr val="7F0055"/>
                </a:solidFill>
                <a:latin typeface="+mn-ea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[] </a:t>
            </a:r>
            <a:r>
              <a:rPr lang="en-US" altLang="ko-KR" sz="1100" b="1" dirty="0" err="1">
                <a:solidFill>
                  <a:srgbClr val="6A3E3E"/>
                </a:solidFill>
                <a:latin typeface="+mn-ea"/>
              </a:rPr>
              <a:t>arrA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+mn-ea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b="1" dirty="0" err="1">
                <a:solidFill>
                  <a:srgbClr val="7F0055"/>
                </a:solidFill>
                <a:latin typeface="+mn-ea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[3];</a:t>
            </a:r>
          </a:p>
          <a:p>
            <a:endParaRPr lang="ko-KR" altLang="en-US" sz="1100" dirty="0">
              <a:latin typeface="+mn-ea"/>
            </a:endParaRPr>
          </a:p>
          <a:p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// </a:t>
            </a:r>
            <a:r>
              <a:rPr lang="ko-KR" altLang="en-US" sz="1100" dirty="0" err="1">
                <a:solidFill>
                  <a:srgbClr val="3F7F5F"/>
                </a:solidFill>
                <a:latin typeface="+mn-ea"/>
              </a:rPr>
              <a:t>값대입</a:t>
            </a:r>
            <a:r>
              <a:rPr lang="ko-KR" altLang="en-US" sz="1100" dirty="0">
                <a:solidFill>
                  <a:srgbClr val="3F7F5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4</a:t>
            </a:r>
          </a:p>
          <a:p>
            <a:r>
              <a:rPr lang="en-US" altLang="ko-KR" sz="1100" dirty="0" err="1">
                <a:solidFill>
                  <a:srgbClr val="6A3E3E"/>
                </a:solidFill>
                <a:latin typeface="+mn-ea"/>
              </a:rPr>
              <a:t>arrA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[0] = 3;</a:t>
            </a:r>
          </a:p>
          <a:p>
            <a:r>
              <a:rPr lang="en-US" altLang="ko-KR" sz="1100" dirty="0" err="1">
                <a:solidFill>
                  <a:srgbClr val="6A3E3E"/>
                </a:solidFill>
                <a:latin typeface="+mn-ea"/>
              </a:rPr>
              <a:t>arrA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[1] = 6;</a:t>
            </a:r>
          </a:p>
          <a:p>
            <a:r>
              <a:rPr lang="en-US" altLang="ko-KR" sz="1100" dirty="0" err="1">
                <a:solidFill>
                  <a:srgbClr val="6A3E3E"/>
                </a:solidFill>
                <a:latin typeface="+mn-ea"/>
              </a:rPr>
              <a:t>arrA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[2] = 9;</a:t>
            </a:r>
          </a:p>
          <a:p>
            <a:endParaRPr lang="ko-KR" altLang="en-US" sz="1100" dirty="0">
              <a:latin typeface="+mn-ea"/>
            </a:endParaRPr>
          </a:p>
          <a:p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// B </a:t>
            </a:r>
            <a:r>
              <a:rPr lang="ko-KR" altLang="en-US" sz="1100" dirty="0">
                <a:solidFill>
                  <a:srgbClr val="3F7F5F"/>
                </a:solidFill>
                <a:latin typeface="+mn-ea"/>
              </a:rPr>
              <a:t>배열선언 </a:t>
            </a:r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5,6,7</a:t>
            </a:r>
          </a:p>
          <a:p>
            <a:r>
              <a:rPr lang="en-US" altLang="ko-KR" sz="1100" b="1" dirty="0" err="1">
                <a:solidFill>
                  <a:srgbClr val="7F0055"/>
                </a:solidFill>
                <a:latin typeface="+mn-ea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[] </a:t>
            </a:r>
            <a:r>
              <a:rPr lang="en-US" altLang="ko-KR" sz="1100" b="1" dirty="0" err="1">
                <a:solidFill>
                  <a:srgbClr val="6A3E3E"/>
                </a:solidFill>
                <a:latin typeface="+mn-ea"/>
              </a:rPr>
              <a:t>arrB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+mn-ea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b="1" dirty="0" err="1">
                <a:solidFill>
                  <a:srgbClr val="7F0055"/>
                </a:solidFill>
                <a:latin typeface="+mn-ea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[3];</a:t>
            </a:r>
          </a:p>
          <a:p>
            <a:endParaRPr lang="ko-KR" altLang="en-US" sz="1100" dirty="0">
              <a:latin typeface="+mn-ea"/>
            </a:endParaRPr>
          </a:p>
          <a:p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// </a:t>
            </a:r>
            <a:r>
              <a:rPr lang="ko-KR" altLang="en-US" sz="1100" dirty="0" err="1">
                <a:solidFill>
                  <a:srgbClr val="3F7F5F"/>
                </a:solidFill>
                <a:latin typeface="+mn-ea"/>
              </a:rPr>
              <a:t>값복사</a:t>
            </a:r>
            <a:r>
              <a:rPr lang="ko-KR" altLang="en-US" sz="1100" dirty="0">
                <a:solidFill>
                  <a:srgbClr val="3F7F5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8</a:t>
            </a:r>
          </a:p>
          <a:p>
            <a:r>
              <a:rPr lang="nn-NO" altLang="ko-KR" sz="1100" b="1" dirty="0">
                <a:solidFill>
                  <a:srgbClr val="7F0055"/>
                </a:solidFill>
                <a:latin typeface="+mn-ea"/>
              </a:rPr>
              <a:t>for</a:t>
            </a:r>
            <a:r>
              <a:rPr lang="nn-NO" altLang="ko-KR" sz="1100" b="1" dirty="0">
                <a:solidFill>
                  <a:srgbClr val="000000"/>
                </a:solidFill>
                <a:latin typeface="+mn-ea"/>
              </a:rPr>
              <a:t> (</a:t>
            </a:r>
            <a:r>
              <a:rPr lang="nn-NO" altLang="ko-KR" sz="1100" b="1" dirty="0">
                <a:solidFill>
                  <a:srgbClr val="7F0055"/>
                </a:solidFill>
                <a:latin typeface="+mn-ea"/>
              </a:rPr>
              <a:t>int</a:t>
            </a:r>
            <a:r>
              <a:rPr lang="nn-NO" altLang="ko-KR" sz="11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nn-NO" altLang="ko-KR" sz="1100" b="1" dirty="0">
                <a:solidFill>
                  <a:srgbClr val="6A3E3E"/>
                </a:solidFill>
                <a:latin typeface="+mn-ea"/>
              </a:rPr>
              <a:t>i</a:t>
            </a:r>
            <a:r>
              <a:rPr lang="nn-NO" altLang="ko-KR" sz="1100" b="1" dirty="0">
                <a:solidFill>
                  <a:srgbClr val="000000"/>
                </a:solidFill>
                <a:latin typeface="+mn-ea"/>
              </a:rPr>
              <a:t> = 0; </a:t>
            </a:r>
            <a:r>
              <a:rPr lang="nn-NO" altLang="ko-KR" sz="1100" b="1" dirty="0">
                <a:solidFill>
                  <a:srgbClr val="6A3E3E"/>
                </a:solidFill>
                <a:latin typeface="+mn-ea"/>
              </a:rPr>
              <a:t>i</a:t>
            </a:r>
            <a:r>
              <a:rPr lang="nn-NO" altLang="ko-KR" sz="1100" b="1" dirty="0">
                <a:solidFill>
                  <a:srgbClr val="000000"/>
                </a:solidFill>
                <a:latin typeface="+mn-ea"/>
              </a:rPr>
              <a:t> &lt; </a:t>
            </a:r>
            <a:r>
              <a:rPr lang="nn-NO" altLang="ko-KR" sz="1100" b="1" dirty="0">
                <a:solidFill>
                  <a:srgbClr val="6A3E3E"/>
                </a:solidFill>
                <a:latin typeface="+mn-ea"/>
              </a:rPr>
              <a:t>arrA</a:t>
            </a:r>
            <a:r>
              <a:rPr lang="nn-NO" altLang="ko-KR" sz="1100" b="1" dirty="0">
                <a:solidFill>
                  <a:srgbClr val="000000"/>
                </a:solidFill>
                <a:latin typeface="+mn-ea"/>
              </a:rPr>
              <a:t>.</a:t>
            </a:r>
            <a:r>
              <a:rPr lang="nn-NO" altLang="ko-KR" sz="1100" b="1" dirty="0">
                <a:solidFill>
                  <a:srgbClr val="0000C0"/>
                </a:solidFill>
                <a:latin typeface="+mn-ea"/>
              </a:rPr>
              <a:t>length</a:t>
            </a:r>
            <a:r>
              <a:rPr lang="nn-NO" altLang="ko-KR" sz="1100" b="1" dirty="0">
                <a:solidFill>
                  <a:srgbClr val="000000"/>
                </a:solidFill>
                <a:latin typeface="+mn-ea"/>
              </a:rPr>
              <a:t>; </a:t>
            </a:r>
            <a:r>
              <a:rPr lang="nn-NO" altLang="ko-KR" sz="1100" b="1" dirty="0">
                <a:solidFill>
                  <a:srgbClr val="6A3E3E"/>
                </a:solidFill>
                <a:latin typeface="+mn-ea"/>
              </a:rPr>
              <a:t>i</a:t>
            </a:r>
            <a:r>
              <a:rPr lang="nn-NO" altLang="ko-KR" sz="1100" b="1" dirty="0">
                <a:solidFill>
                  <a:srgbClr val="000000"/>
                </a:solidFill>
                <a:latin typeface="+mn-ea"/>
              </a:rPr>
              <a:t>++) {</a:t>
            </a:r>
          </a:p>
          <a:p>
            <a:r>
              <a:rPr lang="en-US" altLang="ko-KR" sz="1100" dirty="0">
                <a:solidFill>
                  <a:srgbClr val="6A3E3E"/>
                </a:solidFill>
                <a:latin typeface="+mn-ea"/>
              </a:rPr>
              <a:t> </a:t>
            </a:r>
            <a:r>
              <a:rPr lang="en-US" altLang="ko-KR" sz="1100" dirty="0" smtClean="0">
                <a:solidFill>
                  <a:srgbClr val="6A3E3E"/>
                </a:solidFill>
                <a:latin typeface="+mn-ea"/>
              </a:rPr>
              <a:t>   </a:t>
            </a:r>
            <a:r>
              <a:rPr lang="en-US" altLang="ko-KR" sz="1100" dirty="0" err="1" smtClean="0">
                <a:solidFill>
                  <a:srgbClr val="6A3E3E"/>
                </a:solidFill>
                <a:latin typeface="+mn-ea"/>
              </a:rPr>
              <a:t>arrB</a:t>
            </a:r>
            <a:r>
              <a:rPr lang="en-US" altLang="ko-KR" sz="1100" dirty="0" smtClean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100" dirty="0" err="1" smtClean="0">
                <a:solidFill>
                  <a:srgbClr val="6A3E3E"/>
                </a:solidFill>
                <a:latin typeface="+mn-ea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] = </a:t>
            </a:r>
            <a:r>
              <a:rPr lang="en-US" altLang="ko-KR" sz="1100" dirty="0" err="1">
                <a:solidFill>
                  <a:srgbClr val="6A3E3E"/>
                </a:solidFill>
                <a:latin typeface="+mn-ea"/>
              </a:rPr>
              <a:t>arrA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100" dirty="0" err="1">
                <a:solidFill>
                  <a:srgbClr val="6A3E3E"/>
                </a:solidFill>
                <a:latin typeface="+mn-ea"/>
              </a:rPr>
              <a:t>i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];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100" dirty="0">
              <a:latin typeface="+mn-ea"/>
            </a:endParaRPr>
          </a:p>
          <a:p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// </a:t>
            </a:r>
            <a:r>
              <a:rPr lang="ko-KR" altLang="en-US" sz="1100" dirty="0">
                <a:solidFill>
                  <a:srgbClr val="3F7F5F"/>
                </a:solidFill>
                <a:latin typeface="+mn-ea"/>
              </a:rPr>
              <a:t>배열</a:t>
            </a:r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A </a:t>
            </a:r>
            <a:r>
              <a:rPr lang="ko-KR" altLang="en-US" sz="1100" dirty="0">
                <a:solidFill>
                  <a:srgbClr val="3F7F5F"/>
                </a:solidFill>
                <a:latin typeface="+mn-ea"/>
              </a:rPr>
              <a:t>출력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</a:t>
            </a:r>
            <a:r>
              <a:rPr lang="en-US" altLang="ko-KR" sz="1100" b="1" dirty="0" err="1">
                <a:solidFill>
                  <a:srgbClr val="0000C0"/>
                </a:solidFill>
                <a:latin typeface="+mn-ea"/>
              </a:rPr>
              <a:t>out</a:t>
            </a:r>
            <a:r>
              <a:rPr lang="en-US" altLang="ko-KR" sz="1100" b="1" dirty="0" err="1">
                <a:solidFill>
                  <a:srgbClr val="000000"/>
                </a:solidFill>
                <a:latin typeface="+mn-ea"/>
              </a:rPr>
              <a:t>.println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+mn-ea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+mn-ea"/>
              </a:rPr>
              <a:t>arrA</a:t>
            </a:r>
            <a:r>
              <a:rPr lang="en-US" altLang="ko-KR" sz="1100" b="1" dirty="0">
                <a:solidFill>
                  <a:srgbClr val="2A00FF"/>
                </a:solidFill>
                <a:latin typeface="+mn-ea"/>
              </a:rPr>
              <a:t>[]"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nn-NO" altLang="ko-KR" sz="1100" b="1" dirty="0">
                <a:solidFill>
                  <a:srgbClr val="7F0055"/>
                </a:solidFill>
                <a:latin typeface="+mn-ea"/>
              </a:rPr>
              <a:t>for</a:t>
            </a:r>
            <a:r>
              <a:rPr lang="nn-NO" altLang="ko-KR" sz="1100" b="1" dirty="0">
                <a:solidFill>
                  <a:srgbClr val="000000"/>
                </a:solidFill>
                <a:latin typeface="+mn-ea"/>
              </a:rPr>
              <a:t> (</a:t>
            </a:r>
            <a:r>
              <a:rPr lang="nn-NO" altLang="ko-KR" sz="1100" b="1" dirty="0">
                <a:solidFill>
                  <a:srgbClr val="7F0055"/>
                </a:solidFill>
                <a:latin typeface="+mn-ea"/>
              </a:rPr>
              <a:t>int</a:t>
            </a:r>
            <a:r>
              <a:rPr lang="nn-NO" altLang="ko-KR" sz="11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nn-NO" altLang="ko-KR" sz="1100" b="1" dirty="0">
                <a:solidFill>
                  <a:srgbClr val="6A3E3E"/>
                </a:solidFill>
                <a:latin typeface="+mn-ea"/>
              </a:rPr>
              <a:t>i</a:t>
            </a:r>
            <a:r>
              <a:rPr lang="nn-NO" altLang="ko-KR" sz="1100" b="1" dirty="0">
                <a:solidFill>
                  <a:srgbClr val="000000"/>
                </a:solidFill>
                <a:latin typeface="+mn-ea"/>
              </a:rPr>
              <a:t> = 0; </a:t>
            </a:r>
            <a:r>
              <a:rPr lang="nn-NO" altLang="ko-KR" sz="1100" b="1" dirty="0">
                <a:solidFill>
                  <a:srgbClr val="6A3E3E"/>
                </a:solidFill>
                <a:latin typeface="+mn-ea"/>
              </a:rPr>
              <a:t>i</a:t>
            </a:r>
            <a:r>
              <a:rPr lang="nn-NO" altLang="ko-KR" sz="1100" b="1" dirty="0">
                <a:solidFill>
                  <a:srgbClr val="000000"/>
                </a:solidFill>
                <a:latin typeface="+mn-ea"/>
              </a:rPr>
              <a:t> &lt; </a:t>
            </a:r>
            <a:r>
              <a:rPr lang="nn-NO" altLang="ko-KR" sz="1100" b="1" dirty="0">
                <a:solidFill>
                  <a:srgbClr val="6A3E3E"/>
                </a:solidFill>
                <a:latin typeface="+mn-ea"/>
              </a:rPr>
              <a:t>arrA</a:t>
            </a:r>
            <a:r>
              <a:rPr lang="nn-NO" altLang="ko-KR" sz="1100" b="1" dirty="0">
                <a:solidFill>
                  <a:srgbClr val="000000"/>
                </a:solidFill>
                <a:latin typeface="+mn-ea"/>
              </a:rPr>
              <a:t>.</a:t>
            </a:r>
            <a:r>
              <a:rPr lang="nn-NO" altLang="ko-KR" sz="1100" b="1" dirty="0">
                <a:solidFill>
                  <a:srgbClr val="0000C0"/>
                </a:solidFill>
                <a:latin typeface="+mn-ea"/>
              </a:rPr>
              <a:t>length</a:t>
            </a:r>
            <a:r>
              <a:rPr lang="nn-NO" altLang="ko-KR" sz="1100" b="1" dirty="0">
                <a:solidFill>
                  <a:srgbClr val="000000"/>
                </a:solidFill>
                <a:latin typeface="+mn-ea"/>
              </a:rPr>
              <a:t>; </a:t>
            </a:r>
            <a:r>
              <a:rPr lang="nn-NO" altLang="ko-KR" sz="1100" b="1" dirty="0">
                <a:solidFill>
                  <a:srgbClr val="6A3E3E"/>
                </a:solidFill>
                <a:latin typeface="+mn-ea"/>
              </a:rPr>
              <a:t>i</a:t>
            </a:r>
            <a:r>
              <a:rPr lang="nn-NO" altLang="ko-KR" sz="1100" b="1" dirty="0">
                <a:solidFill>
                  <a:srgbClr val="000000"/>
                </a:solidFill>
                <a:latin typeface="+mn-ea"/>
              </a:rPr>
              <a:t>++) {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+mn-ea"/>
              </a:rPr>
              <a:t>System.</a:t>
            </a:r>
            <a:r>
              <a:rPr lang="en-US" altLang="ko-KR" sz="1100" b="1" dirty="0" err="1" smtClean="0">
                <a:solidFill>
                  <a:srgbClr val="0000C0"/>
                </a:solidFill>
                <a:latin typeface="+mn-ea"/>
              </a:rPr>
              <a:t>out</a:t>
            </a:r>
            <a:r>
              <a:rPr lang="en-US" altLang="ko-KR" sz="1100" b="1" dirty="0" err="1" smtClean="0">
                <a:solidFill>
                  <a:srgbClr val="000000"/>
                </a:solidFill>
                <a:latin typeface="+mn-ea"/>
              </a:rPr>
              <a:t>.println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+mn-ea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+mn-ea"/>
              </a:rPr>
              <a:t>i</a:t>
            </a:r>
            <a:r>
              <a:rPr lang="en-US" altLang="ko-KR" sz="1100" b="1" dirty="0">
                <a:solidFill>
                  <a:srgbClr val="2A00FF"/>
                </a:solidFill>
                <a:latin typeface="+mn-ea"/>
              </a:rPr>
              <a:t>="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 + </a:t>
            </a:r>
            <a:r>
              <a:rPr lang="en-US" altLang="ko-KR" sz="1100" b="1" dirty="0" err="1">
                <a:solidFill>
                  <a:srgbClr val="6A3E3E"/>
                </a:solidFill>
                <a:latin typeface="+mn-ea"/>
              </a:rPr>
              <a:t>arrA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100" b="1" dirty="0" err="1">
                <a:solidFill>
                  <a:srgbClr val="6A3E3E"/>
                </a:solidFill>
                <a:latin typeface="+mn-ea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]);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100" dirty="0">
              <a:latin typeface="+mn-ea"/>
            </a:endParaRPr>
          </a:p>
          <a:p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// </a:t>
            </a:r>
            <a:r>
              <a:rPr lang="ko-KR" altLang="en-US" sz="1100" dirty="0">
                <a:solidFill>
                  <a:srgbClr val="3F7F5F"/>
                </a:solidFill>
                <a:latin typeface="+mn-ea"/>
              </a:rPr>
              <a:t>배열</a:t>
            </a:r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B </a:t>
            </a:r>
            <a:r>
              <a:rPr lang="ko-KR" altLang="en-US" sz="1100" dirty="0">
                <a:solidFill>
                  <a:srgbClr val="3F7F5F"/>
                </a:solidFill>
                <a:latin typeface="+mn-ea"/>
              </a:rPr>
              <a:t>출력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</a:t>
            </a:r>
            <a:r>
              <a:rPr lang="en-US" altLang="ko-KR" sz="1100" b="1" dirty="0" err="1">
                <a:solidFill>
                  <a:srgbClr val="0000C0"/>
                </a:solidFill>
                <a:latin typeface="+mn-ea"/>
              </a:rPr>
              <a:t>out</a:t>
            </a:r>
            <a:r>
              <a:rPr lang="en-US" altLang="ko-KR" sz="1100" b="1" dirty="0" err="1">
                <a:solidFill>
                  <a:srgbClr val="000000"/>
                </a:solidFill>
                <a:latin typeface="+mn-ea"/>
              </a:rPr>
              <a:t>.println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+mn-ea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+mn-ea"/>
              </a:rPr>
              <a:t>arrB</a:t>
            </a:r>
            <a:r>
              <a:rPr lang="en-US" altLang="ko-KR" sz="1100" b="1" dirty="0">
                <a:solidFill>
                  <a:srgbClr val="2A00FF"/>
                </a:solidFill>
                <a:latin typeface="+mn-ea"/>
              </a:rPr>
              <a:t>[]"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nn-NO" altLang="ko-KR" sz="1100" b="1" dirty="0">
                <a:solidFill>
                  <a:srgbClr val="7F0055"/>
                </a:solidFill>
                <a:latin typeface="+mn-ea"/>
              </a:rPr>
              <a:t>for</a:t>
            </a:r>
            <a:r>
              <a:rPr lang="nn-NO" altLang="ko-KR" sz="1100" b="1" dirty="0">
                <a:solidFill>
                  <a:srgbClr val="000000"/>
                </a:solidFill>
                <a:latin typeface="+mn-ea"/>
              </a:rPr>
              <a:t> (</a:t>
            </a:r>
            <a:r>
              <a:rPr lang="nn-NO" altLang="ko-KR" sz="1100" b="1" dirty="0">
                <a:solidFill>
                  <a:srgbClr val="7F0055"/>
                </a:solidFill>
                <a:latin typeface="+mn-ea"/>
              </a:rPr>
              <a:t>int</a:t>
            </a:r>
            <a:r>
              <a:rPr lang="nn-NO" altLang="ko-KR" sz="11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nn-NO" altLang="ko-KR" sz="1100" b="1" dirty="0">
                <a:solidFill>
                  <a:srgbClr val="6A3E3E"/>
                </a:solidFill>
                <a:latin typeface="+mn-ea"/>
              </a:rPr>
              <a:t>i</a:t>
            </a:r>
            <a:r>
              <a:rPr lang="nn-NO" altLang="ko-KR" sz="1100" b="1" dirty="0">
                <a:solidFill>
                  <a:srgbClr val="000000"/>
                </a:solidFill>
                <a:latin typeface="+mn-ea"/>
              </a:rPr>
              <a:t> = 0; </a:t>
            </a:r>
            <a:r>
              <a:rPr lang="nn-NO" altLang="ko-KR" sz="1100" b="1" dirty="0">
                <a:solidFill>
                  <a:srgbClr val="6A3E3E"/>
                </a:solidFill>
                <a:latin typeface="+mn-ea"/>
              </a:rPr>
              <a:t>i</a:t>
            </a:r>
            <a:r>
              <a:rPr lang="nn-NO" altLang="ko-KR" sz="1100" b="1" dirty="0">
                <a:solidFill>
                  <a:srgbClr val="000000"/>
                </a:solidFill>
                <a:latin typeface="+mn-ea"/>
              </a:rPr>
              <a:t> &lt; </a:t>
            </a:r>
            <a:r>
              <a:rPr lang="nn-NO" altLang="ko-KR" sz="1100" b="1" dirty="0">
                <a:solidFill>
                  <a:srgbClr val="6A3E3E"/>
                </a:solidFill>
                <a:latin typeface="+mn-ea"/>
              </a:rPr>
              <a:t>arrB</a:t>
            </a:r>
            <a:r>
              <a:rPr lang="nn-NO" altLang="ko-KR" sz="1100" b="1" dirty="0">
                <a:solidFill>
                  <a:srgbClr val="000000"/>
                </a:solidFill>
                <a:latin typeface="+mn-ea"/>
              </a:rPr>
              <a:t>.</a:t>
            </a:r>
            <a:r>
              <a:rPr lang="nn-NO" altLang="ko-KR" sz="1100" b="1" dirty="0">
                <a:solidFill>
                  <a:srgbClr val="0000C0"/>
                </a:solidFill>
                <a:latin typeface="+mn-ea"/>
              </a:rPr>
              <a:t>length</a:t>
            </a:r>
            <a:r>
              <a:rPr lang="nn-NO" altLang="ko-KR" sz="1100" b="1" dirty="0">
                <a:solidFill>
                  <a:srgbClr val="000000"/>
                </a:solidFill>
                <a:latin typeface="+mn-ea"/>
              </a:rPr>
              <a:t>; </a:t>
            </a:r>
            <a:r>
              <a:rPr lang="nn-NO" altLang="ko-KR" sz="1100" b="1" dirty="0">
                <a:solidFill>
                  <a:srgbClr val="6A3E3E"/>
                </a:solidFill>
                <a:latin typeface="+mn-ea"/>
              </a:rPr>
              <a:t>i</a:t>
            </a:r>
            <a:r>
              <a:rPr lang="nn-NO" altLang="ko-KR" sz="1100" b="1" dirty="0">
                <a:solidFill>
                  <a:srgbClr val="000000"/>
                </a:solidFill>
                <a:latin typeface="+mn-ea"/>
              </a:rPr>
              <a:t>++) {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+mn-ea"/>
              </a:rPr>
              <a:t>System.</a:t>
            </a:r>
            <a:r>
              <a:rPr lang="en-US" altLang="ko-KR" sz="1100" b="1" dirty="0" err="1" smtClean="0">
                <a:solidFill>
                  <a:srgbClr val="0000C0"/>
                </a:solidFill>
                <a:latin typeface="+mn-ea"/>
              </a:rPr>
              <a:t>out</a:t>
            </a:r>
            <a:r>
              <a:rPr lang="en-US" altLang="ko-KR" sz="1100" b="1" dirty="0" err="1" smtClean="0">
                <a:solidFill>
                  <a:srgbClr val="000000"/>
                </a:solidFill>
                <a:latin typeface="+mn-ea"/>
              </a:rPr>
              <a:t>.println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+mn-ea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+mn-ea"/>
              </a:rPr>
              <a:t>i</a:t>
            </a:r>
            <a:r>
              <a:rPr lang="en-US" altLang="ko-KR" sz="1100" b="1" dirty="0">
                <a:solidFill>
                  <a:srgbClr val="2A00FF"/>
                </a:solidFill>
                <a:latin typeface="+mn-ea"/>
              </a:rPr>
              <a:t>="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 + </a:t>
            </a:r>
            <a:r>
              <a:rPr lang="en-US" altLang="ko-KR" sz="1100" b="1" dirty="0" err="1">
                <a:solidFill>
                  <a:srgbClr val="6A3E3E"/>
                </a:solidFill>
                <a:latin typeface="+mn-ea"/>
              </a:rPr>
              <a:t>arrB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100" b="1" dirty="0" err="1">
                <a:solidFill>
                  <a:srgbClr val="6A3E3E"/>
                </a:solidFill>
                <a:latin typeface="+mn-ea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]);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590550" y="4277053"/>
            <a:ext cx="31369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// test </a:t>
            </a:r>
            <a:r>
              <a:rPr lang="ko-KR" altLang="en-US" sz="1100" dirty="0">
                <a:solidFill>
                  <a:srgbClr val="3F7F5F"/>
                </a:solidFill>
                <a:latin typeface="+mn-ea"/>
              </a:rPr>
              <a:t>배열의 </a:t>
            </a:r>
            <a:r>
              <a:rPr lang="en-US" altLang="ko-KR" sz="1100" dirty="0" err="1">
                <a:solidFill>
                  <a:srgbClr val="3F7F5F"/>
                </a:solidFill>
                <a:latin typeface="+mn-ea"/>
              </a:rPr>
              <a:t>arrA</a:t>
            </a:r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[1] </a:t>
            </a:r>
            <a:r>
              <a:rPr lang="ko-KR" altLang="en-US" sz="1100" dirty="0">
                <a:solidFill>
                  <a:srgbClr val="3F7F5F"/>
                </a:solidFill>
                <a:latin typeface="+mn-ea"/>
              </a:rPr>
              <a:t>값 변경</a:t>
            </a:r>
          </a:p>
          <a:p>
            <a:r>
              <a:rPr lang="en-US" altLang="ko-KR" sz="1100" dirty="0" err="1">
                <a:solidFill>
                  <a:srgbClr val="6A3E3E"/>
                </a:solidFill>
                <a:latin typeface="+mn-ea"/>
              </a:rPr>
              <a:t>arrA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[1] = 100;</a:t>
            </a:r>
            <a:endParaRPr lang="ko-KR" altLang="en-US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711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11.</a:t>
            </a:r>
            <a:r>
              <a:rPr lang="ko-KR" altLang="en-US" dirty="0" smtClean="0"/>
              <a:t>배열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/>
              <a:t>배열의 </a:t>
            </a:r>
            <a:r>
              <a:rPr lang="ko-KR" altLang="en-US" dirty="0" smtClean="0"/>
              <a:t>복사</a:t>
            </a:r>
            <a:endParaRPr lang="en-US" altLang="ko-KR" dirty="0"/>
          </a:p>
        </p:txBody>
      </p:sp>
      <p:sp>
        <p:nvSpPr>
          <p:cNvPr id="10" name="텍스트 개체 틀 2"/>
          <p:cNvSpPr txBox="1">
            <a:spLocks/>
          </p:cNvSpPr>
          <p:nvPr/>
        </p:nvSpPr>
        <p:spPr>
          <a:xfrm>
            <a:off x="337991" y="945717"/>
            <a:ext cx="3597700" cy="304800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dirty="0" smtClean="0"/>
              <a:t>배열 복사 비교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주소값</a:t>
            </a:r>
            <a:r>
              <a:rPr lang="ko-KR" altLang="en-US" dirty="0" smtClean="0"/>
              <a:t> 복사</a:t>
            </a:r>
            <a:r>
              <a:rPr lang="en-US" altLang="ko-KR" dirty="0" smtClean="0"/>
              <a:t>)</a:t>
            </a:r>
            <a:endParaRPr lang="ko-KR" altLang="en-US" sz="1000" dirty="0"/>
          </a:p>
        </p:txBody>
      </p:sp>
      <p:grpSp>
        <p:nvGrpSpPr>
          <p:cNvPr id="33" name="그룹 24"/>
          <p:cNvGrpSpPr>
            <a:grpSpLocks/>
          </p:cNvGrpSpPr>
          <p:nvPr/>
        </p:nvGrpSpPr>
        <p:grpSpPr bwMode="auto">
          <a:xfrm>
            <a:off x="1143694" y="3021952"/>
            <a:ext cx="1336403" cy="389179"/>
            <a:chOff x="6371605" y="3580755"/>
            <a:chExt cx="1728787" cy="503238"/>
          </a:xfrm>
        </p:grpSpPr>
        <p:sp>
          <p:nvSpPr>
            <p:cNvPr id="34" name="Rectangle 22"/>
            <p:cNvSpPr>
              <a:spLocks noChangeArrowheads="1"/>
            </p:cNvSpPr>
            <p:nvPr/>
          </p:nvSpPr>
          <p:spPr bwMode="auto">
            <a:xfrm>
              <a:off x="6371605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</a:p>
          </p:txBody>
        </p:sp>
        <p:sp>
          <p:nvSpPr>
            <p:cNvPr id="35" name="Rectangle 23"/>
            <p:cNvSpPr>
              <a:spLocks noChangeArrowheads="1"/>
            </p:cNvSpPr>
            <p:nvPr/>
          </p:nvSpPr>
          <p:spPr bwMode="auto">
            <a:xfrm>
              <a:off x="6947867" y="3580755"/>
              <a:ext cx="576263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6</a:t>
              </a:r>
            </a:p>
          </p:txBody>
        </p:sp>
        <p:sp>
          <p:nvSpPr>
            <p:cNvPr id="36" name="Rectangle 24"/>
            <p:cNvSpPr>
              <a:spLocks noChangeArrowheads="1"/>
            </p:cNvSpPr>
            <p:nvPr/>
          </p:nvSpPr>
          <p:spPr bwMode="auto">
            <a:xfrm>
              <a:off x="7524130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9</a:t>
              </a:r>
            </a:p>
          </p:txBody>
        </p:sp>
      </p:grpSp>
      <p:sp>
        <p:nvSpPr>
          <p:cNvPr id="37" name="Text Box 26"/>
          <p:cNvSpPr txBox="1">
            <a:spLocks noChangeArrowheads="1"/>
          </p:cNvSpPr>
          <p:nvPr/>
        </p:nvSpPr>
        <p:spPr bwMode="auto">
          <a:xfrm>
            <a:off x="1187873" y="3400465"/>
            <a:ext cx="333794" cy="23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[0]</a:t>
            </a:r>
          </a:p>
        </p:txBody>
      </p:sp>
      <p:sp>
        <p:nvSpPr>
          <p:cNvPr id="38" name="Text Box 27"/>
          <p:cNvSpPr txBox="1">
            <a:spLocks noChangeArrowheads="1"/>
          </p:cNvSpPr>
          <p:nvPr/>
        </p:nvSpPr>
        <p:spPr bwMode="auto">
          <a:xfrm>
            <a:off x="1645612" y="3405882"/>
            <a:ext cx="333794" cy="24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[1]</a:t>
            </a:r>
          </a:p>
        </p:txBody>
      </p:sp>
      <p:sp>
        <p:nvSpPr>
          <p:cNvPr id="39" name="Text Box 28"/>
          <p:cNvSpPr txBox="1">
            <a:spLocks noChangeArrowheads="1"/>
          </p:cNvSpPr>
          <p:nvPr/>
        </p:nvSpPr>
        <p:spPr bwMode="auto">
          <a:xfrm>
            <a:off x="2094761" y="3401201"/>
            <a:ext cx="333794" cy="23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[2]</a:t>
            </a:r>
          </a:p>
        </p:txBody>
      </p:sp>
      <p:sp>
        <p:nvSpPr>
          <p:cNvPr id="40" name="Rectangle 124"/>
          <p:cNvSpPr>
            <a:spLocks noChangeArrowheads="1"/>
          </p:cNvSpPr>
          <p:nvPr/>
        </p:nvSpPr>
        <p:spPr bwMode="auto">
          <a:xfrm>
            <a:off x="1010606" y="1584929"/>
            <a:ext cx="417360" cy="278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rgbClr val="000099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 smtClean="0">
                <a:solidFill>
                  <a:srgbClr val="000000"/>
                </a:solidFill>
                <a:latin typeface="+mn-ea"/>
                <a:ea typeface="+mn-ea"/>
              </a:rPr>
              <a:t>0X32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1005518" y="2801898"/>
            <a:ext cx="411768" cy="214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 smtClean="0">
                <a:latin typeface="+mn-ea"/>
                <a:ea typeface="+mn-ea"/>
              </a:rPr>
              <a:t>0X32</a:t>
            </a:r>
            <a:endParaRPr lang="en-US" altLang="ko-KR" sz="1200" dirty="0">
              <a:latin typeface="+mn-ea"/>
              <a:ea typeface="+mn-ea"/>
            </a:endParaRPr>
          </a:p>
        </p:txBody>
      </p:sp>
      <p:cxnSp>
        <p:nvCxnSpPr>
          <p:cNvPr id="42" name="직선 화살표 연결선 41"/>
          <p:cNvCxnSpPr>
            <a:stCxn id="40" idx="2"/>
            <a:endCxn id="41" idx="0"/>
          </p:cNvCxnSpPr>
          <p:nvPr/>
        </p:nvCxnSpPr>
        <p:spPr>
          <a:xfrm flipH="1">
            <a:off x="1211402" y="1863578"/>
            <a:ext cx="7884" cy="938320"/>
          </a:xfrm>
          <a:prstGeom prst="straightConnector1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직사각형 42"/>
          <p:cNvSpPr/>
          <p:nvPr/>
        </p:nvSpPr>
        <p:spPr bwMode="auto">
          <a:xfrm>
            <a:off x="716120" y="1358409"/>
            <a:ext cx="621246" cy="214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 err="1" smtClean="0">
                <a:latin typeface="+mn-ea"/>
                <a:ea typeface="+mn-ea"/>
              </a:rPr>
              <a:t>int</a:t>
            </a:r>
            <a:r>
              <a:rPr lang="en-US" altLang="ko-KR" sz="1200" dirty="0" smtClean="0">
                <a:latin typeface="+mn-ea"/>
                <a:ea typeface="+mn-ea"/>
              </a:rPr>
              <a:t>[] </a:t>
            </a:r>
            <a:r>
              <a:rPr lang="en-US" altLang="ko-KR" sz="1200" dirty="0" err="1" smtClean="0">
                <a:latin typeface="+mn-ea"/>
                <a:ea typeface="+mn-ea"/>
              </a:rPr>
              <a:t>arrA</a:t>
            </a: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51" name="Rectangle 124"/>
          <p:cNvSpPr>
            <a:spLocks noChangeArrowheads="1"/>
          </p:cNvSpPr>
          <p:nvPr/>
        </p:nvSpPr>
        <p:spPr bwMode="auto">
          <a:xfrm>
            <a:off x="2901953" y="1584929"/>
            <a:ext cx="417360" cy="278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rgbClr val="000099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 smtClean="0">
                <a:solidFill>
                  <a:srgbClr val="000000"/>
                </a:solidFill>
                <a:latin typeface="+mn-ea"/>
                <a:ea typeface="+mn-ea"/>
              </a:rPr>
              <a:t>0X32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53" name="직선 화살표 연결선 52"/>
          <p:cNvCxnSpPr>
            <a:stCxn id="51" idx="2"/>
            <a:endCxn id="41" idx="3"/>
          </p:cNvCxnSpPr>
          <p:nvPr/>
        </p:nvCxnSpPr>
        <p:spPr>
          <a:xfrm flipH="1">
            <a:off x="1417286" y="1863578"/>
            <a:ext cx="1693347" cy="1045415"/>
          </a:xfrm>
          <a:prstGeom prst="straightConnector1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4" name="직사각형 53"/>
          <p:cNvSpPr/>
          <p:nvPr/>
        </p:nvSpPr>
        <p:spPr bwMode="auto">
          <a:xfrm>
            <a:off x="2611805" y="1358409"/>
            <a:ext cx="612570" cy="214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 err="1" smtClean="0">
                <a:latin typeface="+mn-ea"/>
                <a:ea typeface="+mn-ea"/>
              </a:rPr>
              <a:t>int</a:t>
            </a:r>
            <a:r>
              <a:rPr lang="en-US" altLang="ko-KR" sz="1200" dirty="0" smtClean="0">
                <a:latin typeface="+mn-ea"/>
                <a:ea typeface="+mn-ea"/>
              </a:rPr>
              <a:t>[] </a:t>
            </a:r>
            <a:r>
              <a:rPr lang="en-US" altLang="ko-KR" sz="1200" dirty="0" err="1" smtClean="0">
                <a:latin typeface="+mn-ea"/>
                <a:ea typeface="+mn-ea"/>
              </a:rPr>
              <a:t>arrB</a:t>
            </a: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720138" y="1587466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1</a:t>
            </a:r>
            <a:endParaRPr lang="ko-KR" altLang="en-US" sz="1600" dirty="0"/>
          </a:p>
        </p:txBody>
      </p:sp>
      <p:sp>
        <p:nvSpPr>
          <p:cNvPr id="122" name="타원 121"/>
          <p:cNvSpPr/>
          <p:nvPr/>
        </p:nvSpPr>
        <p:spPr>
          <a:xfrm>
            <a:off x="715167" y="2805079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2</a:t>
            </a:r>
            <a:endParaRPr lang="ko-KR" altLang="en-US" sz="1600" dirty="0"/>
          </a:p>
        </p:txBody>
      </p:sp>
      <p:sp>
        <p:nvSpPr>
          <p:cNvPr id="123" name="타원 122"/>
          <p:cNvSpPr/>
          <p:nvPr/>
        </p:nvSpPr>
        <p:spPr>
          <a:xfrm>
            <a:off x="1270000" y="2159496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3</a:t>
            </a:r>
            <a:endParaRPr lang="ko-KR" altLang="en-US" sz="1600" dirty="0"/>
          </a:p>
        </p:txBody>
      </p:sp>
      <p:sp>
        <p:nvSpPr>
          <p:cNvPr id="55" name="타원 54"/>
          <p:cNvSpPr/>
          <p:nvPr/>
        </p:nvSpPr>
        <p:spPr>
          <a:xfrm>
            <a:off x="1670050" y="3731625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 smtClean="0"/>
              <a:t>4</a:t>
            </a:r>
            <a:endParaRPr lang="ko-KR" altLang="en-US" sz="1600" dirty="0"/>
          </a:p>
        </p:txBody>
      </p:sp>
      <p:sp>
        <p:nvSpPr>
          <p:cNvPr id="56" name="타원 55"/>
          <p:cNvSpPr/>
          <p:nvPr/>
        </p:nvSpPr>
        <p:spPr>
          <a:xfrm>
            <a:off x="3350417" y="1604929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 smtClean="0"/>
              <a:t>5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5015059" y="466541"/>
            <a:ext cx="3874941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//A </a:t>
            </a:r>
            <a:r>
              <a:rPr lang="ko-KR" altLang="en-US" sz="1100" dirty="0">
                <a:solidFill>
                  <a:srgbClr val="3F7F5F"/>
                </a:solidFill>
                <a:latin typeface="+mn-ea"/>
              </a:rPr>
              <a:t>배열선언 </a:t>
            </a:r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1,2,3</a:t>
            </a:r>
          </a:p>
          <a:p>
            <a:r>
              <a:rPr lang="en-US" altLang="ko-KR" sz="1100" b="1" dirty="0" err="1">
                <a:solidFill>
                  <a:srgbClr val="7F0055"/>
                </a:solidFill>
                <a:latin typeface="+mn-ea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[] </a:t>
            </a:r>
            <a:r>
              <a:rPr lang="en-US" altLang="ko-KR" sz="1100" b="1" dirty="0" err="1">
                <a:solidFill>
                  <a:srgbClr val="6A3E3E"/>
                </a:solidFill>
                <a:latin typeface="+mn-ea"/>
              </a:rPr>
              <a:t>arrA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b="1" dirty="0">
                <a:solidFill>
                  <a:srgbClr val="7F0055"/>
                </a:solidFill>
                <a:latin typeface="+mn-ea"/>
              </a:rPr>
              <a:t>new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b="1" dirty="0" err="1">
                <a:solidFill>
                  <a:srgbClr val="7F0055"/>
                </a:solidFill>
                <a:latin typeface="+mn-ea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[3]; </a:t>
            </a:r>
          </a:p>
          <a:p>
            <a:endParaRPr lang="ko-KR" altLang="en-US" sz="1100" dirty="0">
              <a:latin typeface="+mn-ea"/>
            </a:endParaRPr>
          </a:p>
          <a:p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//</a:t>
            </a:r>
            <a:r>
              <a:rPr lang="ko-KR" altLang="en-US" sz="1100" dirty="0" err="1">
                <a:solidFill>
                  <a:srgbClr val="3F7F5F"/>
                </a:solidFill>
                <a:latin typeface="+mn-ea"/>
              </a:rPr>
              <a:t>값대입</a:t>
            </a:r>
            <a:r>
              <a:rPr lang="ko-KR" altLang="en-US" sz="1100" dirty="0">
                <a:solidFill>
                  <a:srgbClr val="3F7F5F"/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4</a:t>
            </a:r>
          </a:p>
          <a:p>
            <a:r>
              <a:rPr lang="en-US" altLang="ko-KR" sz="1100" dirty="0" err="1">
                <a:solidFill>
                  <a:srgbClr val="6A3E3E"/>
                </a:solidFill>
                <a:latin typeface="+mn-ea"/>
              </a:rPr>
              <a:t>arrA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[0] = 3;   </a:t>
            </a:r>
          </a:p>
          <a:p>
            <a:r>
              <a:rPr lang="en-US" altLang="ko-KR" sz="1100" dirty="0" err="1">
                <a:solidFill>
                  <a:srgbClr val="6A3E3E"/>
                </a:solidFill>
                <a:latin typeface="+mn-ea"/>
              </a:rPr>
              <a:t>arrA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[1] = 6;</a:t>
            </a:r>
          </a:p>
          <a:p>
            <a:r>
              <a:rPr lang="en-US" altLang="ko-KR" sz="1100" dirty="0" err="1">
                <a:solidFill>
                  <a:srgbClr val="6A3E3E"/>
                </a:solidFill>
                <a:latin typeface="+mn-ea"/>
              </a:rPr>
              <a:t>arrA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[2] = 9;</a:t>
            </a:r>
          </a:p>
          <a:p>
            <a:endParaRPr lang="ko-KR" altLang="en-US" sz="1100" dirty="0">
              <a:latin typeface="+mn-ea"/>
            </a:endParaRPr>
          </a:p>
          <a:p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//B </a:t>
            </a:r>
            <a:r>
              <a:rPr lang="ko-KR" altLang="en-US" sz="1100" dirty="0">
                <a:solidFill>
                  <a:srgbClr val="3F7F5F"/>
                </a:solidFill>
                <a:latin typeface="+mn-ea"/>
              </a:rPr>
              <a:t>배열선언 </a:t>
            </a:r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5,6,7</a:t>
            </a:r>
          </a:p>
          <a:p>
            <a:r>
              <a:rPr lang="en-US" altLang="ko-KR" sz="1100" b="1" dirty="0" err="1">
                <a:solidFill>
                  <a:srgbClr val="7F0055"/>
                </a:solidFill>
                <a:latin typeface="+mn-ea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[] </a:t>
            </a:r>
            <a:r>
              <a:rPr lang="en-US" altLang="ko-KR" sz="1100" b="1" dirty="0" err="1">
                <a:solidFill>
                  <a:srgbClr val="6A3E3E"/>
                </a:solidFill>
                <a:latin typeface="+mn-ea"/>
              </a:rPr>
              <a:t>arrB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 ;</a:t>
            </a:r>
          </a:p>
          <a:p>
            <a:endParaRPr lang="ko-KR" altLang="en-US" sz="1100" dirty="0">
              <a:latin typeface="+mn-ea"/>
            </a:endParaRPr>
          </a:p>
          <a:p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//A</a:t>
            </a:r>
            <a:r>
              <a:rPr lang="ko-KR" altLang="en-US" sz="1100" dirty="0">
                <a:solidFill>
                  <a:srgbClr val="3F7F5F"/>
                </a:solidFill>
                <a:latin typeface="+mn-ea"/>
              </a:rPr>
              <a:t>주소 </a:t>
            </a:r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B</a:t>
            </a:r>
            <a:r>
              <a:rPr lang="ko-KR" altLang="en-US" sz="1100" dirty="0">
                <a:solidFill>
                  <a:srgbClr val="3F7F5F"/>
                </a:solidFill>
                <a:latin typeface="+mn-ea"/>
              </a:rPr>
              <a:t>에 대입</a:t>
            </a:r>
          </a:p>
          <a:p>
            <a:r>
              <a:rPr lang="en-US" altLang="ko-KR" sz="1100" dirty="0" err="1">
                <a:solidFill>
                  <a:srgbClr val="6A3E3E"/>
                </a:solidFill>
                <a:latin typeface="+mn-ea"/>
              </a:rPr>
              <a:t>arrB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 = </a:t>
            </a:r>
            <a:r>
              <a:rPr lang="en-US" altLang="ko-KR" sz="1100" dirty="0" err="1">
                <a:solidFill>
                  <a:srgbClr val="6A3E3E"/>
                </a:solidFill>
                <a:latin typeface="+mn-ea"/>
              </a:rPr>
              <a:t>arrA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;</a:t>
            </a:r>
          </a:p>
          <a:p>
            <a:endParaRPr lang="ko-KR" altLang="en-US" sz="1100" dirty="0">
              <a:latin typeface="+mn-ea"/>
            </a:endParaRPr>
          </a:p>
          <a:p>
            <a:endParaRPr lang="ko-KR" altLang="en-US" sz="1100" dirty="0">
              <a:latin typeface="+mn-ea"/>
            </a:endParaRPr>
          </a:p>
          <a:p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+mn-ea"/>
              </a:rPr>
              <a:t>배열</a:t>
            </a:r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A </a:t>
            </a:r>
            <a:r>
              <a:rPr lang="ko-KR" altLang="en-US" sz="1100" dirty="0">
                <a:solidFill>
                  <a:srgbClr val="3F7F5F"/>
                </a:solidFill>
                <a:latin typeface="+mn-ea"/>
              </a:rPr>
              <a:t>출력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</a:t>
            </a:r>
            <a:r>
              <a:rPr lang="en-US" altLang="ko-KR" sz="1100" b="1" dirty="0" err="1">
                <a:solidFill>
                  <a:srgbClr val="0000C0"/>
                </a:solidFill>
                <a:latin typeface="+mn-ea"/>
              </a:rPr>
              <a:t>out</a:t>
            </a:r>
            <a:r>
              <a:rPr lang="en-US" altLang="ko-KR" sz="1100" b="1" dirty="0" err="1">
                <a:solidFill>
                  <a:srgbClr val="000000"/>
                </a:solidFill>
                <a:latin typeface="+mn-ea"/>
              </a:rPr>
              <a:t>.println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+mn-ea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+mn-ea"/>
              </a:rPr>
              <a:t>arrA</a:t>
            </a:r>
            <a:r>
              <a:rPr lang="en-US" altLang="ko-KR" sz="1100" b="1" dirty="0">
                <a:solidFill>
                  <a:srgbClr val="2A00FF"/>
                </a:solidFill>
                <a:latin typeface="+mn-ea"/>
              </a:rPr>
              <a:t>[]"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1100" b="1" dirty="0">
                <a:solidFill>
                  <a:srgbClr val="7F0055"/>
                </a:solidFill>
                <a:latin typeface="+mn-ea"/>
              </a:rPr>
              <a:t>for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b="1" dirty="0" err="1">
                <a:solidFill>
                  <a:srgbClr val="7F0055"/>
                </a:solidFill>
                <a:latin typeface="+mn-ea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+mn-ea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=0; </a:t>
            </a:r>
            <a:r>
              <a:rPr lang="en-US" altLang="ko-KR" sz="1100" b="1" dirty="0" err="1">
                <a:solidFill>
                  <a:srgbClr val="6A3E3E"/>
                </a:solidFill>
                <a:latin typeface="+mn-ea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&lt;</a:t>
            </a:r>
            <a:r>
              <a:rPr lang="en-US" altLang="ko-KR" sz="1100" b="1" dirty="0" err="1">
                <a:solidFill>
                  <a:srgbClr val="6A3E3E"/>
                </a:solidFill>
                <a:latin typeface="+mn-ea"/>
              </a:rPr>
              <a:t>arrA</a:t>
            </a:r>
            <a:r>
              <a:rPr lang="en-US" altLang="ko-KR" sz="1100" b="1" dirty="0" err="1">
                <a:solidFill>
                  <a:srgbClr val="000000"/>
                </a:solidFill>
                <a:latin typeface="+mn-ea"/>
              </a:rPr>
              <a:t>.</a:t>
            </a:r>
            <a:r>
              <a:rPr lang="en-US" altLang="ko-KR" sz="1100" b="1" dirty="0" err="1">
                <a:solidFill>
                  <a:srgbClr val="0000C0"/>
                </a:solidFill>
                <a:latin typeface="+mn-ea"/>
              </a:rPr>
              <a:t>length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100" b="1" dirty="0" err="1">
                <a:solidFill>
                  <a:srgbClr val="6A3E3E"/>
                </a:solidFill>
                <a:latin typeface="+mn-ea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++) {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+mn-ea"/>
              </a:rPr>
              <a:t>System.</a:t>
            </a:r>
            <a:r>
              <a:rPr lang="en-US" altLang="ko-KR" sz="1100" b="1" dirty="0" err="1" smtClean="0">
                <a:solidFill>
                  <a:srgbClr val="0000C0"/>
                </a:solidFill>
                <a:latin typeface="+mn-ea"/>
              </a:rPr>
              <a:t>out</a:t>
            </a:r>
            <a:r>
              <a:rPr lang="en-US" altLang="ko-KR" sz="1100" b="1" dirty="0" err="1" smtClean="0">
                <a:solidFill>
                  <a:srgbClr val="000000"/>
                </a:solidFill>
                <a:latin typeface="+mn-ea"/>
              </a:rPr>
              <a:t>.println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+mn-ea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+mn-ea"/>
              </a:rPr>
              <a:t>i</a:t>
            </a:r>
            <a:r>
              <a:rPr lang="en-US" altLang="ko-KR" sz="1100" b="1" dirty="0">
                <a:solidFill>
                  <a:srgbClr val="2A00FF"/>
                </a:solidFill>
                <a:latin typeface="+mn-ea"/>
              </a:rPr>
              <a:t>="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 + </a:t>
            </a:r>
            <a:r>
              <a:rPr lang="en-US" altLang="ko-KR" sz="1100" b="1" dirty="0" err="1">
                <a:solidFill>
                  <a:srgbClr val="6A3E3E"/>
                </a:solidFill>
                <a:latin typeface="+mn-ea"/>
              </a:rPr>
              <a:t>arrA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100" b="1" dirty="0" err="1">
                <a:solidFill>
                  <a:srgbClr val="6A3E3E"/>
                </a:solidFill>
                <a:latin typeface="+mn-ea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]);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</a:p>
          <a:p>
            <a:endParaRPr lang="ko-KR" altLang="en-US" sz="1100" dirty="0">
              <a:latin typeface="+mn-ea"/>
            </a:endParaRPr>
          </a:p>
          <a:p>
            <a:endParaRPr lang="ko-KR" altLang="en-US" sz="1100" dirty="0">
              <a:latin typeface="+mn-ea"/>
            </a:endParaRPr>
          </a:p>
          <a:p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//</a:t>
            </a:r>
            <a:r>
              <a:rPr lang="ko-KR" altLang="en-US" sz="1100" dirty="0">
                <a:solidFill>
                  <a:srgbClr val="3F7F5F"/>
                </a:solidFill>
                <a:latin typeface="+mn-ea"/>
              </a:rPr>
              <a:t>배열</a:t>
            </a:r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B </a:t>
            </a:r>
            <a:r>
              <a:rPr lang="ko-KR" altLang="en-US" sz="1100" dirty="0">
                <a:solidFill>
                  <a:srgbClr val="3F7F5F"/>
                </a:solidFill>
                <a:latin typeface="+mn-ea"/>
              </a:rPr>
              <a:t>출력</a:t>
            </a:r>
          </a:p>
          <a:p>
            <a:r>
              <a:rPr lang="en-US" altLang="ko-KR" sz="1100" dirty="0" err="1">
                <a:solidFill>
                  <a:srgbClr val="000000"/>
                </a:solidFill>
                <a:latin typeface="+mn-ea"/>
              </a:rPr>
              <a:t>System.</a:t>
            </a:r>
            <a:r>
              <a:rPr lang="en-US" altLang="ko-KR" sz="1100" b="1" dirty="0" err="1">
                <a:solidFill>
                  <a:srgbClr val="0000C0"/>
                </a:solidFill>
                <a:latin typeface="+mn-ea"/>
              </a:rPr>
              <a:t>out</a:t>
            </a:r>
            <a:r>
              <a:rPr lang="en-US" altLang="ko-KR" sz="1100" b="1" dirty="0" err="1">
                <a:solidFill>
                  <a:srgbClr val="000000"/>
                </a:solidFill>
                <a:latin typeface="+mn-ea"/>
              </a:rPr>
              <a:t>.println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+mn-ea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+mn-ea"/>
              </a:rPr>
              <a:t>arrB</a:t>
            </a:r>
            <a:r>
              <a:rPr lang="en-US" altLang="ko-KR" sz="1100" b="1" dirty="0">
                <a:solidFill>
                  <a:srgbClr val="2A00FF"/>
                </a:solidFill>
                <a:latin typeface="+mn-ea"/>
              </a:rPr>
              <a:t>[]"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);</a:t>
            </a:r>
          </a:p>
          <a:p>
            <a:r>
              <a:rPr lang="en-US" altLang="ko-KR" sz="1100" b="1" dirty="0">
                <a:solidFill>
                  <a:srgbClr val="7F0055"/>
                </a:solidFill>
                <a:latin typeface="+mn-ea"/>
              </a:rPr>
              <a:t>for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b="1" dirty="0" err="1">
                <a:solidFill>
                  <a:srgbClr val="7F0055"/>
                </a:solidFill>
                <a:latin typeface="+mn-ea"/>
              </a:rPr>
              <a:t>int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100" b="1" dirty="0" err="1">
                <a:solidFill>
                  <a:srgbClr val="6A3E3E"/>
                </a:solidFill>
                <a:latin typeface="+mn-ea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=0; </a:t>
            </a:r>
            <a:r>
              <a:rPr lang="en-US" altLang="ko-KR" sz="1100" b="1" dirty="0" err="1">
                <a:solidFill>
                  <a:srgbClr val="6A3E3E"/>
                </a:solidFill>
                <a:latin typeface="+mn-ea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&lt;</a:t>
            </a:r>
            <a:r>
              <a:rPr lang="en-US" altLang="ko-KR" sz="1100" b="1" dirty="0" err="1">
                <a:solidFill>
                  <a:srgbClr val="6A3E3E"/>
                </a:solidFill>
                <a:latin typeface="+mn-ea"/>
              </a:rPr>
              <a:t>arrB</a:t>
            </a:r>
            <a:r>
              <a:rPr lang="en-US" altLang="ko-KR" sz="1100" b="1" dirty="0" err="1">
                <a:solidFill>
                  <a:srgbClr val="000000"/>
                </a:solidFill>
                <a:latin typeface="+mn-ea"/>
              </a:rPr>
              <a:t>.</a:t>
            </a:r>
            <a:r>
              <a:rPr lang="en-US" altLang="ko-KR" sz="1100" b="1" dirty="0" err="1">
                <a:solidFill>
                  <a:srgbClr val="0000C0"/>
                </a:solidFill>
                <a:latin typeface="+mn-ea"/>
              </a:rPr>
              <a:t>length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; </a:t>
            </a:r>
            <a:r>
              <a:rPr lang="en-US" altLang="ko-KR" sz="1100" b="1" dirty="0" err="1">
                <a:solidFill>
                  <a:srgbClr val="6A3E3E"/>
                </a:solidFill>
                <a:latin typeface="+mn-ea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++) {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+mn-ea"/>
              </a:rPr>
              <a:t>    </a:t>
            </a:r>
            <a:r>
              <a:rPr lang="en-US" altLang="ko-KR" sz="1100" dirty="0" err="1" smtClean="0">
                <a:solidFill>
                  <a:srgbClr val="000000"/>
                </a:solidFill>
                <a:latin typeface="+mn-ea"/>
              </a:rPr>
              <a:t>System.</a:t>
            </a:r>
            <a:r>
              <a:rPr lang="en-US" altLang="ko-KR" sz="1100" b="1" dirty="0" err="1" smtClean="0">
                <a:solidFill>
                  <a:srgbClr val="0000C0"/>
                </a:solidFill>
                <a:latin typeface="+mn-ea"/>
              </a:rPr>
              <a:t>out</a:t>
            </a:r>
            <a:r>
              <a:rPr lang="en-US" altLang="ko-KR" sz="1100" b="1" dirty="0" err="1" smtClean="0">
                <a:solidFill>
                  <a:srgbClr val="000000"/>
                </a:solidFill>
                <a:latin typeface="+mn-ea"/>
              </a:rPr>
              <a:t>.println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(</a:t>
            </a:r>
            <a:r>
              <a:rPr lang="en-US" altLang="ko-KR" sz="1100" b="1" dirty="0">
                <a:solidFill>
                  <a:srgbClr val="2A00FF"/>
                </a:solidFill>
                <a:latin typeface="+mn-ea"/>
              </a:rPr>
              <a:t>"</a:t>
            </a:r>
            <a:r>
              <a:rPr lang="en-US" altLang="ko-KR" sz="1100" b="1" dirty="0" err="1">
                <a:solidFill>
                  <a:srgbClr val="2A00FF"/>
                </a:solidFill>
                <a:latin typeface="+mn-ea"/>
              </a:rPr>
              <a:t>i</a:t>
            </a:r>
            <a:r>
              <a:rPr lang="en-US" altLang="ko-KR" sz="1100" b="1" dirty="0">
                <a:solidFill>
                  <a:srgbClr val="2A00FF"/>
                </a:solidFill>
                <a:latin typeface="+mn-ea"/>
              </a:rPr>
              <a:t>="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 + </a:t>
            </a:r>
            <a:r>
              <a:rPr lang="en-US" altLang="ko-KR" sz="1100" b="1" dirty="0" err="1">
                <a:solidFill>
                  <a:srgbClr val="6A3E3E"/>
                </a:solidFill>
                <a:latin typeface="+mn-ea"/>
              </a:rPr>
              <a:t>arrB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[</a:t>
            </a:r>
            <a:r>
              <a:rPr lang="en-US" altLang="ko-KR" sz="1100" b="1" dirty="0" err="1">
                <a:solidFill>
                  <a:srgbClr val="6A3E3E"/>
                </a:solidFill>
                <a:latin typeface="+mn-ea"/>
              </a:rPr>
              <a:t>i</a:t>
            </a:r>
            <a:r>
              <a:rPr lang="en-US" altLang="ko-KR" sz="1100" b="1" dirty="0">
                <a:solidFill>
                  <a:srgbClr val="000000"/>
                </a:solidFill>
                <a:latin typeface="+mn-ea"/>
              </a:rPr>
              <a:t>]);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}</a:t>
            </a:r>
            <a:endParaRPr lang="ko-KR" altLang="en-US" sz="1100" dirty="0"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4816900" y="513762"/>
            <a:ext cx="0" cy="4590853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590550" y="4277053"/>
            <a:ext cx="31369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// test </a:t>
            </a:r>
            <a:r>
              <a:rPr lang="ko-KR" altLang="en-US" sz="1100" dirty="0">
                <a:solidFill>
                  <a:srgbClr val="3F7F5F"/>
                </a:solidFill>
                <a:latin typeface="+mn-ea"/>
              </a:rPr>
              <a:t>배열의 </a:t>
            </a:r>
            <a:r>
              <a:rPr lang="en-US" altLang="ko-KR" sz="1100" dirty="0" err="1">
                <a:solidFill>
                  <a:srgbClr val="3F7F5F"/>
                </a:solidFill>
                <a:latin typeface="+mn-ea"/>
              </a:rPr>
              <a:t>arrA</a:t>
            </a:r>
            <a:r>
              <a:rPr lang="en-US" altLang="ko-KR" sz="1100" dirty="0">
                <a:solidFill>
                  <a:srgbClr val="3F7F5F"/>
                </a:solidFill>
                <a:latin typeface="+mn-ea"/>
              </a:rPr>
              <a:t>[1] </a:t>
            </a:r>
            <a:r>
              <a:rPr lang="ko-KR" altLang="en-US" sz="1100" dirty="0">
                <a:solidFill>
                  <a:srgbClr val="3F7F5F"/>
                </a:solidFill>
                <a:latin typeface="+mn-ea"/>
              </a:rPr>
              <a:t>값 변경</a:t>
            </a:r>
          </a:p>
          <a:p>
            <a:r>
              <a:rPr lang="en-US" altLang="ko-KR" sz="1100" dirty="0" err="1">
                <a:solidFill>
                  <a:srgbClr val="6A3E3E"/>
                </a:solidFill>
                <a:latin typeface="+mn-ea"/>
              </a:rPr>
              <a:t>arrA</a:t>
            </a:r>
            <a:r>
              <a:rPr lang="en-US" altLang="ko-KR" sz="1100" dirty="0">
                <a:solidFill>
                  <a:srgbClr val="000000"/>
                </a:solidFill>
                <a:latin typeface="+mn-ea"/>
              </a:rPr>
              <a:t>[1] = 100;</a:t>
            </a:r>
            <a:endParaRPr lang="ko-KR" altLang="en-US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257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11.</a:t>
            </a:r>
            <a:r>
              <a:rPr lang="ko-KR" altLang="en-US" dirty="0" smtClean="0"/>
              <a:t>배열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/>
              <a:t>배열의 </a:t>
            </a:r>
            <a:r>
              <a:rPr lang="ko-KR" altLang="en-US" dirty="0" smtClean="0"/>
              <a:t>복사</a:t>
            </a:r>
            <a:endParaRPr lang="en-US" altLang="ko-KR" dirty="0"/>
          </a:p>
        </p:txBody>
      </p:sp>
      <p:sp>
        <p:nvSpPr>
          <p:cNvPr id="10" name="텍스트 개체 틀 2"/>
          <p:cNvSpPr txBox="1">
            <a:spLocks/>
          </p:cNvSpPr>
          <p:nvPr/>
        </p:nvSpPr>
        <p:spPr>
          <a:xfrm>
            <a:off x="337990" y="945716"/>
            <a:ext cx="8513909" cy="425883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dirty="0"/>
              <a:t>두 배열이 </a:t>
            </a:r>
            <a:r>
              <a:rPr lang="ko-KR" altLang="en-US" dirty="0" err="1"/>
              <a:t>같을려면</a:t>
            </a:r>
            <a:r>
              <a:rPr lang="en-US" altLang="ko-KR" dirty="0"/>
              <a:t> </a:t>
            </a:r>
            <a:r>
              <a:rPr lang="ko-KR" altLang="en-US" dirty="0"/>
              <a:t>배열의 </a:t>
            </a:r>
            <a:r>
              <a:rPr lang="ko-KR" altLang="en-US" sz="2000" b="1" dirty="0"/>
              <a:t>개수</a:t>
            </a:r>
            <a:r>
              <a:rPr lang="ko-KR" altLang="en-US" dirty="0"/>
              <a:t>가 같아야 하며 </a:t>
            </a:r>
            <a:r>
              <a:rPr lang="ko-KR" altLang="en-US" sz="2000" b="1" dirty="0"/>
              <a:t>순서</a:t>
            </a:r>
            <a:r>
              <a:rPr lang="ko-KR" altLang="en-US" dirty="0"/>
              <a:t>에 따른 </a:t>
            </a:r>
            <a:r>
              <a:rPr lang="ko-KR" altLang="en-US" sz="2000" b="1" dirty="0"/>
              <a:t>값</a:t>
            </a:r>
            <a:r>
              <a:rPr lang="ko-KR" altLang="en-US" dirty="0"/>
              <a:t>이 같이야 한다</a:t>
            </a:r>
            <a:r>
              <a:rPr lang="en-US" altLang="ko-KR" dirty="0"/>
              <a:t>.</a:t>
            </a:r>
            <a:endParaRPr lang="ko-KR" altLang="en-US" sz="1050" dirty="0"/>
          </a:p>
        </p:txBody>
      </p:sp>
      <p:cxnSp>
        <p:nvCxnSpPr>
          <p:cNvPr id="101" name="직선 연결선 100"/>
          <p:cNvCxnSpPr/>
          <p:nvPr/>
        </p:nvCxnSpPr>
        <p:spPr>
          <a:xfrm flipV="1">
            <a:off x="4572000" y="853126"/>
            <a:ext cx="0" cy="3590288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>
            <a:grpSpLocks/>
          </p:cNvGrpSpPr>
          <p:nvPr/>
        </p:nvGrpSpPr>
        <p:grpSpPr bwMode="auto">
          <a:xfrm>
            <a:off x="1156394" y="3110852"/>
            <a:ext cx="1336403" cy="389179"/>
            <a:chOff x="6371605" y="3580755"/>
            <a:chExt cx="1728787" cy="503238"/>
          </a:xfrm>
        </p:grpSpPr>
        <p:sp>
          <p:nvSpPr>
            <p:cNvPr id="26" name="Rectangle 22"/>
            <p:cNvSpPr>
              <a:spLocks noChangeArrowheads="1"/>
            </p:cNvSpPr>
            <p:nvPr/>
          </p:nvSpPr>
          <p:spPr bwMode="auto">
            <a:xfrm>
              <a:off x="6371605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</a:p>
          </p:txBody>
        </p:sp>
        <p:sp>
          <p:nvSpPr>
            <p:cNvPr id="27" name="Rectangle 23"/>
            <p:cNvSpPr>
              <a:spLocks noChangeArrowheads="1"/>
            </p:cNvSpPr>
            <p:nvPr/>
          </p:nvSpPr>
          <p:spPr bwMode="auto">
            <a:xfrm>
              <a:off x="6947867" y="3580755"/>
              <a:ext cx="576263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6</a:t>
              </a:r>
            </a:p>
          </p:txBody>
        </p:sp>
        <p:sp>
          <p:nvSpPr>
            <p:cNvPr id="28" name="Rectangle 24"/>
            <p:cNvSpPr>
              <a:spLocks noChangeArrowheads="1"/>
            </p:cNvSpPr>
            <p:nvPr/>
          </p:nvSpPr>
          <p:spPr bwMode="auto">
            <a:xfrm>
              <a:off x="7524130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9</a:t>
              </a:r>
            </a:p>
          </p:txBody>
        </p:sp>
      </p:grp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1200573" y="3489365"/>
            <a:ext cx="333794" cy="23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[0]</a:t>
            </a:r>
          </a:p>
        </p:txBody>
      </p:sp>
      <p:sp>
        <p:nvSpPr>
          <p:cNvPr id="30" name="Text Box 27"/>
          <p:cNvSpPr txBox="1">
            <a:spLocks noChangeArrowheads="1"/>
          </p:cNvSpPr>
          <p:nvPr/>
        </p:nvSpPr>
        <p:spPr bwMode="auto">
          <a:xfrm>
            <a:off x="1658312" y="3494782"/>
            <a:ext cx="333794" cy="24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[1]</a:t>
            </a: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2107461" y="3490101"/>
            <a:ext cx="333794" cy="23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[2]</a:t>
            </a:r>
          </a:p>
        </p:txBody>
      </p:sp>
      <p:sp>
        <p:nvSpPr>
          <p:cNvPr id="32" name="Rectangle 124"/>
          <p:cNvSpPr>
            <a:spLocks noChangeArrowheads="1"/>
          </p:cNvSpPr>
          <p:nvPr/>
        </p:nvSpPr>
        <p:spPr bwMode="auto">
          <a:xfrm>
            <a:off x="1023306" y="1673829"/>
            <a:ext cx="417360" cy="278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rgbClr val="000099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 smtClean="0">
                <a:solidFill>
                  <a:srgbClr val="000000"/>
                </a:solidFill>
                <a:latin typeface="+mn-ea"/>
                <a:ea typeface="+mn-ea"/>
              </a:rPr>
              <a:t>0X32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1018218" y="2890798"/>
            <a:ext cx="411768" cy="214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 smtClean="0">
                <a:latin typeface="+mn-ea"/>
                <a:ea typeface="+mn-ea"/>
              </a:rPr>
              <a:t>0X32</a:t>
            </a:r>
            <a:endParaRPr lang="en-US" altLang="ko-KR" sz="1200" dirty="0">
              <a:latin typeface="+mn-ea"/>
              <a:ea typeface="+mn-ea"/>
            </a:endParaRPr>
          </a:p>
        </p:txBody>
      </p:sp>
      <p:cxnSp>
        <p:nvCxnSpPr>
          <p:cNvPr id="45" name="직선 화살표 연결선 44"/>
          <p:cNvCxnSpPr>
            <a:stCxn id="32" idx="2"/>
            <a:endCxn id="44" idx="0"/>
          </p:cNvCxnSpPr>
          <p:nvPr/>
        </p:nvCxnSpPr>
        <p:spPr>
          <a:xfrm flipH="1">
            <a:off x="1224102" y="1952478"/>
            <a:ext cx="7884" cy="938320"/>
          </a:xfrm>
          <a:prstGeom prst="straightConnector1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직사각형 45"/>
          <p:cNvSpPr/>
          <p:nvPr/>
        </p:nvSpPr>
        <p:spPr bwMode="auto">
          <a:xfrm>
            <a:off x="728820" y="1447309"/>
            <a:ext cx="621246" cy="214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 err="1" smtClean="0">
                <a:latin typeface="+mn-ea"/>
                <a:ea typeface="+mn-ea"/>
              </a:rPr>
              <a:t>int</a:t>
            </a:r>
            <a:r>
              <a:rPr lang="en-US" altLang="ko-KR" sz="1200" dirty="0" smtClean="0">
                <a:latin typeface="+mn-ea"/>
                <a:ea typeface="+mn-ea"/>
              </a:rPr>
              <a:t>[] </a:t>
            </a:r>
            <a:r>
              <a:rPr lang="en-US" altLang="ko-KR" sz="1200" dirty="0" err="1" smtClean="0">
                <a:latin typeface="+mn-ea"/>
                <a:ea typeface="+mn-ea"/>
              </a:rPr>
              <a:t>arrA</a:t>
            </a:r>
            <a:endParaRPr lang="en-US" altLang="ko-KR" sz="1200" dirty="0">
              <a:latin typeface="+mn-ea"/>
              <a:ea typeface="+mn-ea"/>
            </a:endParaRPr>
          </a:p>
        </p:txBody>
      </p:sp>
      <p:grpSp>
        <p:nvGrpSpPr>
          <p:cNvPr id="47" name="그룹 24"/>
          <p:cNvGrpSpPr>
            <a:grpSpLocks/>
          </p:cNvGrpSpPr>
          <p:nvPr/>
        </p:nvGrpSpPr>
        <p:grpSpPr bwMode="auto">
          <a:xfrm>
            <a:off x="3047741" y="3110853"/>
            <a:ext cx="1336403" cy="389179"/>
            <a:chOff x="6371605" y="3580755"/>
            <a:chExt cx="1728787" cy="503238"/>
          </a:xfrm>
        </p:grpSpPr>
        <p:sp>
          <p:nvSpPr>
            <p:cNvPr id="48" name="Rectangle 22"/>
            <p:cNvSpPr>
              <a:spLocks noChangeArrowheads="1"/>
            </p:cNvSpPr>
            <p:nvPr/>
          </p:nvSpPr>
          <p:spPr bwMode="auto">
            <a:xfrm>
              <a:off x="6371605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dirty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</a:p>
          </p:txBody>
        </p:sp>
        <p:sp>
          <p:nvSpPr>
            <p:cNvPr id="49" name="Rectangle 23"/>
            <p:cNvSpPr>
              <a:spLocks noChangeArrowheads="1"/>
            </p:cNvSpPr>
            <p:nvPr/>
          </p:nvSpPr>
          <p:spPr bwMode="auto">
            <a:xfrm>
              <a:off x="6947867" y="3580755"/>
              <a:ext cx="576263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dirty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6</a:t>
              </a:r>
            </a:p>
          </p:txBody>
        </p:sp>
        <p:sp>
          <p:nvSpPr>
            <p:cNvPr id="50" name="Rectangle 24"/>
            <p:cNvSpPr>
              <a:spLocks noChangeArrowheads="1"/>
            </p:cNvSpPr>
            <p:nvPr/>
          </p:nvSpPr>
          <p:spPr bwMode="auto">
            <a:xfrm>
              <a:off x="7524130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9</a:t>
              </a:r>
            </a:p>
          </p:txBody>
        </p:sp>
      </p:grpSp>
      <p:sp>
        <p:nvSpPr>
          <p:cNvPr id="52" name="Text Box 26"/>
          <p:cNvSpPr txBox="1">
            <a:spLocks noChangeArrowheads="1"/>
          </p:cNvSpPr>
          <p:nvPr/>
        </p:nvSpPr>
        <p:spPr bwMode="auto">
          <a:xfrm>
            <a:off x="3091920" y="3489366"/>
            <a:ext cx="333794" cy="23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[0]</a:t>
            </a:r>
          </a:p>
        </p:txBody>
      </p:sp>
      <p:sp>
        <p:nvSpPr>
          <p:cNvPr id="57" name="Text Box 27"/>
          <p:cNvSpPr txBox="1">
            <a:spLocks noChangeArrowheads="1"/>
          </p:cNvSpPr>
          <p:nvPr/>
        </p:nvSpPr>
        <p:spPr bwMode="auto">
          <a:xfrm>
            <a:off x="3549659" y="3494783"/>
            <a:ext cx="333794" cy="24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[1]</a:t>
            </a:r>
          </a:p>
        </p:txBody>
      </p:sp>
      <p:sp>
        <p:nvSpPr>
          <p:cNvPr id="58" name="Text Box 28"/>
          <p:cNvSpPr txBox="1">
            <a:spLocks noChangeArrowheads="1"/>
          </p:cNvSpPr>
          <p:nvPr/>
        </p:nvSpPr>
        <p:spPr bwMode="auto">
          <a:xfrm>
            <a:off x="3998808" y="3490102"/>
            <a:ext cx="333794" cy="23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[2]</a:t>
            </a:r>
          </a:p>
        </p:txBody>
      </p:sp>
      <p:sp>
        <p:nvSpPr>
          <p:cNvPr id="59" name="Rectangle 124"/>
          <p:cNvSpPr>
            <a:spLocks noChangeArrowheads="1"/>
          </p:cNvSpPr>
          <p:nvPr/>
        </p:nvSpPr>
        <p:spPr bwMode="auto">
          <a:xfrm>
            <a:off x="2914653" y="1673829"/>
            <a:ext cx="417360" cy="278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rgbClr val="000099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 smtClean="0">
                <a:solidFill>
                  <a:srgbClr val="000000"/>
                </a:solidFill>
                <a:latin typeface="+mn-ea"/>
                <a:ea typeface="+mn-ea"/>
              </a:rPr>
              <a:t>0X45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2909565" y="2890799"/>
            <a:ext cx="411768" cy="214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 smtClean="0">
                <a:latin typeface="+mn-ea"/>
                <a:ea typeface="+mn-ea"/>
              </a:rPr>
              <a:t>0X45</a:t>
            </a:r>
            <a:endParaRPr lang="en-US" altLang="ko-KR" sz="1200" dirty="0">
              <a:latin typeface="+mn-ea"/>
              <a:ea typeface="+mn-ea"/>
            </a:endParaRPr>
          </a:p>
        </p:txBody>
      </p:sp>
      <p:cxnSp>
        <p:nvCxnSpPr>
          <p:cNvPr id="61" name="직선 화살표 연결선 60"/>
          <p:cNvCxnSpPr>
            <a:stCxn id="59" idx="2"/>
            <a:endCxn id="60" idx="0"/>
          </p:cNvCxnSpPr>
          <p:nvPr/>
        </p:nvCxnSpPr>
        <p:spPr>
          <a:xfrm flipH="1">
            <a:off x="3115449" y="1952478"/>
            <a:ext cx="7884" cy="938321"/>
          </a:xfrm>
          <a:prstGeom prst="straightConnector1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" name="직사각형 61"/>
          <p:cNvSpPr/>
          <p:nvPr/>
        </p:nvSpPr>
        <p:spPr bwMode="auto">
          <a:xfrm>
            <a:off x="2624505" y="1447309"/>
            <a:ext cx="612570" cy="214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 err="1" smtClean="0">
                <a:latin typeface="+mn-ea"/>
                <a:ea typeface="+mn-ea"/>
              </a:rPr>
              <a:t>int</a:t>
            </a:r>
            <a:r>
              <a:rPr lang="en-US" altLang="ko-KR" sz="1200" dirty="0" smtClean="0">
                <a:latin typeface="+mn-ea"/>
                <a:ea typeface="+mn-ea"/>
              </a:rPr>
              <a:t>[] </a:t>
            </a:r>
            <a:r>
              <a:rPr lang="en-US" altLang="ko-KR" sz="1200" dirty="0" err="1" smtClean="0">
                <a:latin typeface="+mn-ea"/>
                <a:ea typeface="+mn-ea"/>
              </a:rPr>
              <a:t>arrB</a:t>
            </a:r>
            <a:endParaRPr lang="en-US" altLang="ko-KR" sz="1200" dirty="0">
              <a:latin typeface="+mn-ea"/>
              <a:ea typeface="+mn-ea"/>
            </a:endParaRPr>
          </a:p>
        </p:txBody>
      </p:sp>
      <p:grpSp>
        <p:nvGrpSpPr>
          <p:cNvPr id="74" name="그룹 73"/>
          <p:cNvGrpSpPr>
            <a:grpSpLocks/>
          </p:cNvGrpSpPr>
          <p:nvPr/>
        </p:nvGrpSpPr>
        <p:grpSpPr bwMode="auto">
          <a:xfrm>
            <a:off x="5112444" y="3110852"/>
            <a:ext cx="1336403" cy="389179"/>
            <a:chOff x="6371605" y="3580755"/>
            <a:chExt cx="1728787" cy="503238"/>
          </a:xfrm>
        </p:grpSpPr>
        <p:sp>
          <p:nvSpPr>
            <p:cNvPr id="75" name="Rectangle 22"/>
            <p:cNvSpPr>
              <a:spLocks noChangeArrowheads="1"/>
            </p:cNvSpPr>
            <p:nvPr/>
          </p:nvSpPr>
          <p:spPr bwMode="auto">
            <a:xfrm>
              <a:off x="6371605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6</a:t>
              </a:r>
            </a:p>
          </p:txBody>
        </p:sp>
        <p:sp>
          <p:nvSpPr>
            <p:cNvPr id="76" name="Rectangle 23"/>
            <p:cNvSpPr>
              <a:spLocks noChangeArrowheads="1"/>
            </p:cNvSpPr>
            <p:nvPr/>
          </p:nvSpPr>
          <p:spPr bwMode="auto">
            <a:xfrm>
              <a:off x="6947867" y="3580755"/>
              <a:ext cx="576263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sz="2000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  <a:endParaRPr lang="en-US" altLang="ko-KR" sz="2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7" name="Rectangle 24"/>
            <p:cNvSpPr>
              <a:spLocks noChangeArrowheads="1"/>
            </p:cNvSpPr>
            <p:nvPr/>
          </p:nvSpPr>
          <p:spPr bwMode="auto">
            <a:xfrm>
              <a:off x="7524130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9</a:t>
              </a:r>
            </a:p>
          </p:txBody>
        </p:sp>
      </p:grpSp>
      <p:sp>
        <p:nvSpPr>
          <p:cNvPr id="78" name="Text Box 26"/>
          <p:cNvSpPr txBox="1">
            <a:spLocks noChangeArrowheads="1"/>
          </p:cNvSpPr>
          <p:nvPr/>
        </p:nvSpPr>
        <p:spPr bwMode="auto">
          <a:xfrm>
            <a:off x="5156623" y="3489365"/>
            <a:ext cx="333794" cy="23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[0]</a:t>
            </a:r>
          </a:p>
        </p:txBody>
      </p:sp>
      <p:sp>
        <p:nvSpPr>
          <p:cNvPr id="79" name="Text Box 27"/>
          <p:cNvSpPr txBox="1">
            <a:spLocks noChangeArrowheads="1"/>
          </p:cNvSpPr>
          <p:nvPr/>
        </p:nvSpPr>
        <p:spPr bwMode="auto">
          <a:xfrm>
            <a:off x="5614362" y="3494782"/>
            <a:ext cx="333794" cy="24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[1]</a:t>
            </a:r>
          </a:p>
        </p:txBody>
      </p:sp>
      <p:sp>
        <p:nvSpPr>
          <p:cNvPr id="80" name="Text Box 28"/>
          <p:cNvSpPr txBox="1">
            <a:spLocks noChangeArrowheads="1"/>
          </p:cNvSpPr>
          <p:nvPr/>
        </p:nvSpPr>
        <p:spPr bwMode="auto">
          <a:xfrm>
            <a:off x="6063511" y="3490101"/>
            <a:ext cx="333794" cy="23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[2]</a:t>
            </a:r>
          </a:p>
        </p:txBody>
      </p:sp>
      <p:sp>
        <p:nvSpPr>
          <p:cNvPr id="81" name="Rectangle 124"/>
          <p:cNvSpPr>
            <a:spLocks noChangeArrowheads="1"/>
          </p:cNvSpPr>
          <p:nvPr/>
        </p:nvSpPr>
        <p:spPr bwMode="auto">
          <a:xfrm>
            <a:off x="4979356" y="1673829"/>
            <a:ext cx="417360" cy="278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rgbClr val="000099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 smtClean="0">
                <a:solidFill>
                  <a:srgbClr val="000000"/>
                </a:solidFill>
                <a:latin typeface="+mn-ea"/>
                <a:ea typeface="+mn-ea"/>
              </a:rPr>
              <a:t>0X32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82" name="직사각형 81"/>
          <p:cNvSpPr/>
          <p:nvPr/>
        </p:nvSpPr>
        <p:spPr bwMode="auto">
          <a:xfrm>
            <a:off x="4998852" y="2890798"/>
            <a:ext cx="3625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 smtClean="0">
                <a:latin typeface="+mn-ea"/>
                <a:ea typeface="+mn-ea"/>
              </a:rPr>
              <a:t>0X</a:t>
            </a:r>
            <a:endParaRPr lang="en-US" altLang="ko-KR" sz="1200" dirty="0">
              <a:latin typeface="+mn-ea"/>
              <a:ea typeface="+mn-ea"/>
            </a:endParaRPr>
          </a:p>
        </p:txBody>
      </p:sp>
      <p:cxnSp>
        <p:nvCxnSpPr>
          <p:cNvPr id="83" name="직선 화살표 연결선 82"/>
          <p:cNvCxnSpPr>
            <a:stCxn id="81" idx="2"/>
            <a:endCxn id="82" idx="0"/>
          </p:cNvCxnSpPr>
          <p:nvPr/>
        </p:nvCxnSpPr>
        <p:spPr>
          <a:xfrm flipH="1">
            <a:off x="5180152" y="1952478"/>
            <a:ext cx="7884" cy="938320"/>
          </a:xfrm>
          <a:prstGeom prst="straightConnector1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직사각형 83"/>
          <p:cNvSpPr/>
          <p:nvPr/>
        </p:nvSpPr>
        <p:spPr bwMode="auto">
          <a:xfrm>
            <a:off x="4595384" y="1447309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 err="1" smtClean="0">
                <a:latin typeface="+mn-ea"/>
                <a:ea typeface="+mn-ea"/>
              </a:rPr>
              <a:t>int</a:t>
            </a:r>
            <a:r>
              <a:rPr lang="en-US" altLang="ko-KR" sz="1200" dirty="0" smtClean="0">
                <a:latin typeface="+mn-ea"/>
                <a:ea typeface="+mn-ea"/>
              </a:rPr>
              <a:t>[] </a:t>
            </a:r>
            <a:r>
              <a:rPr lang="en-US" altLang="ko-KR" sz="1200" dirty="0" err="1" smtClean="0">
                <a:latin typeface="+mn-ea"/>
                <a:ea typeface="+mn-ea"/>
              </a:rPr>
              <a:t>arrC</a:t>
            </a:r>
            <a:endParaRPr lang="en-US" altLang="ko-KR" sz="1200" dirty="0">
              <a:latin typeface="+mn-ea"/>
              <a:ea typeface="+mn-ea"/>
            </a:endParaRPr>
          </a:p>
        </p:txBody>
      </p:sp>
      <p:grpSp>
        <p:nvGrpSpPr>
          <p:cNvPr id="85" name="그룹 24"/>
          <p:cNvGrpSpPr>
            <a:grpSpLocks/>
          </p:cNvGrpSpPr>
          <p:nvPr/>
        </p:nvGrpSpPr>
        <p:grpSpPr bwMode="auto">
          <a:xfrm>
            <a:off x="7003794" y="3110853"/>
            <a:ext cx="1780903" cy="389179"/>
            <a:chOff x="6371605" y="3580755"/>
            <a:chExt cx="2303796" cy="503238"/>
          </a:xfrm>
        </p:grpSpPr>
        <p:sp>
          <p:nvSpPr>
            <p:cNvPr id="86" name="Rectangle 22"/>
            <p:cNvSpPr>
              <a:spLocks noChangeArrowheads="1"/>
            </p:cNvSpPr>
            <p:nvPr/>
          </p:nvSpPr>
          <p:spPr bwMode="auto">
            <a:xfrm>
              <a:off x="6371605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</a:p>
          </p:txBody>
        </p:sp>
        <p:sp>
          <p:nvSpPr>
            <p:cNvPr id="87" name="Rectangle 23"/>
            <p:cNvSpPr>
              <a:spLocks noChangeArrowheads="1"/>
            </p:cNvSpPr>
            <p:nvPr/>
          </p:nvSpPr>
          <p:spPr bwMode="auto">
            <a:xfrm>
              <a:off x="6947867" y="3580755"/>
              <a:ext cx="576263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dirty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6</a:t>
              </a:r>
            </a:p>
          </p:txBody>
        </p:sp>
        <p:sp>
          <p:nvSpPr>
            <p:cNvPr id="88" name="Rectangle 24"/>
            <p:cNvSpPr>
              <a:spLocks noChangeArrowheads="1"/>
            </p:cNvSpPr>
            <p:nvPr/>
          </p:nvSpPr>
          <p:spPr bwMode="auto">
            <a:xfrm>
              <a:off x="7524130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9</a:t>
              </a:r>
            </a:p>
          </p:txBody>
        </p:sp>
        <p:sp>
          <p:nvSpPr>
            <p:cNvPr id="96" name="Rectangle 24"/>
            <p:cNvSpPr>
              <a:spLocks noChangeArrowheads="1"/>
            </p:cNvSpPr>
            <p:nvPr/>
          </p:nvSpPr>
          <p:spPr bwMode="auto">
            <a:xfrm>
              <a:off x="8099140" y="3580755"/>
              <a:ext cx="576261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sz="2000" dirty="0" smtClean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9</a:t>
              </a:r>
              <a:endParaRPr lang="en-US" altLang="ko-KR" sz="2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89" name="Text Box 26"/>
          <p:cNvSpPr txBox="1">
            <a:spLocks noChangeArrowheads="1"/>
          </p:cNvSpPr>
          <p:nvPr/>
        </p:nvSpPr>
        <p:spPr bwMode="auto">
          <a:xfrm>
            <a:off x="7047970" y="3489366"/>
            <a:ext cx="333794" cy="23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[0]</a:t>
            </a:r>
          </a:p>
        </p:txBody>
      </p:sp>
      <p:sp>
        <p:nvSpPr>
          <p:cNvPr id="90" name="Text Box 27"/>
          <p:cNvSpPr txBox="1">
            <a:spLocks noChangeArrowheads="1"/>
          </p:cNvSpPr>
          <p:nvPr/>
        </p:nvSpPr>
        <p:spPr bwMode="auto">
          <a:xfrm>
            <a:off x="7505709" y="3494783"/>
            <a:ext cx="333794" cy="24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[1]</a:t>
            </a:r>
          </a:p>
        </p:txBody>
      </p:sp>
      <p:sp>
        <p:nvSpPr>
          <p:cNvPr id="91" name="Text Box 28"/>
          <p:cNvSpPr txBox="1">
            <a:spLocks noChangeArrowheads="1"/>
          </p:cNvSpPr>
          <p:nvPr/>
        </p:nvSpPr>
        <p:spPr bwMode="auto">
          <a:xfrm>
            <a:off x="7954858" y="3490102"/>
            <a:ext cx="333794" cy="23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[2]</a:t>
            </a:r>
          </a:p>
        </p:txBody>
      </p:sp>
      <p:sp>
        <p:nvSpPr>
          <p:cNvPr id="92" name="Rectangle 124"/>
          <p:cNvSpPr>
            <a:spLocks noChangeArrowheads="1"/>
          </p:cNvSpPr>
          <p:nvPr/>
        </p:nvSpPr>
        <p:spPr bwMode="auto">
          <a:xfrm>
            <a:off x="6870703" y="1673829"/>
            <a:ext cx="417360" cy="2786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rgbClr val="000099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 smtClean="0">
                <a:solidFill>
                  <a:srgbClr val="000000"/>
                </a:solidFill>
                <a:latin typeface="+mn-ea"/>
                <a:ea typeface="+mn-ea"/>
              </a:rPr>
              <a:t>0X45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93" name="직사각형 92"/>
          <p:cNvSpPr/>
          <p:nvPr/>
        </p:nvSpPr>
        <p:spPr bwMode="auto">
          <a:xfrm>
            <a:off x="6865615" y="2890799"/>
            <a:ext cx="411768" cy="214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 smtClean="0">
                <a:latin typeface="+mn-ea"/>
                <a:ea typeface="+mn-ea"/>
              </a:rPr>
              <a:t>0X45</a:t>
            </a:r>
            <a:endParaRPr lang="en-US" altLang="ko-KR" sz="1200" dirty="0">
              <a:latin typeface="+mn-ea"/>
              <a:ea typeface="+mn-ea"/>
            </a:endParaRPr>
          </a:p>
        </p:txBody>
      </p:sp>
      <p:cxnSp>
        <p:nvCxnSpPr>
          <p:cNvPr id="94" name="직선 화살표 연결선 93"/>
          <p:cNvCxnSpPr>
            <a:stCxn id="92" idx="2"/>
            <a:endCxn id="93" idx="0"/>
          </p:cNvCxnSpPr>
          <p:nvPr/>
        </p:nvCxnSpPr>
        <p:spPr>
          <a:xfrm flipH="1">
            <a:off x="7071499" y="1952478"/>
            <a:ext cx="7884" cy="938321"/>
          </a:xfrm>
          <a:prstGeom prst="straightConnector1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5" name="직사각형 94"/>
          <p:cNvSpPr/>
          <p:nvPr/>
        </p:nvSpPr>
        <p:spPr bwMode="auto">
          <a:xfrm>
            <a:off x="6480319" y="1447309"/>
            <a:ext cx="8130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 err="1" smtClean="0">
                <a:latin typeface="+mn-ea"/>
                <a:ea typeface="+mn-ea"/>
              </a:rPr>
              <a:t>int</a:t>
            </a:r>
            <a:r>
              <a:rPr lang="en-US" altLang="ko-KR" sz="1200" dirty="0" smtClean="0">
                <a:latin typeface="+mn-ea"/>
                <a:ea typeface="+mn-ea"/>
              </a:rPr>
              <a:t>[] </a:t>
            </a:r>
            <a:r>
              <a:rPr lang="en-US" altLang="ko-KR" sz="1200" dirty="0" err="1" smtClean="0">
                <a:latin typeface="+mn-ea"/>
                <a:ea typeface="+mn-ea"/>
              </a:rPr>
              <a:t>arrD</a:t>
            </a:r>
            <a:endParaRPr lang="en-US" altLang="ko-KR" sz="1200" dirty="0">
              <a:latin typeface="+mn-ea"/>
              <a:ea typeface="+mn-ea"/>
            </a:endParaRPr>
          </a:p>
        </p:txBody>
      </p:sp>
      <p:sp>
        <p:nvSpPr>
          <p:cNvPr id="97" name="Text Box 28"/>
          <p:cNvSpPr txBox="1">
            <a:spLocks noChangeArrowheads="1"/>
          </p:cNvSpPr>
          <p:nvPr/>
        </p:nvSpPr>
        <p:spPr bwMode="auto">
          <a:xfrm>
            <a:off x="8386658" y="3490102"/>
            <a:ext cx="3337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[3]</a:t>
            </a:r>
            <a:endParaRPr lang="en-US" altLang="ko-KR" sz="200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33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r>
              <a:rPr lang="ko-KR" altLang="en-US" dirty="0"/>
              <a:t>자바 개발환경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JDK</a:t>
            </a:r>
            <a:r>
              <a:rPr lang="ko-KR" altLang="en-US" dirty="0"/>
              <a:t>설치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614307" y="1028701"/>
            <a:ext cx="7390782" cy="3775297"/>
            <a:chOff x="558427" y="1257300"/>
            <a:chExt cx="8244470" cy="4211381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698" y="1257300"/>
              <a:ext cx="2662615" cy="2018269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1612" y="1257300"/>
              <a:ext cx="2662615" cy="2018269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5865" y="1257300"/>
              <a:ext cx="2662615" cy="2018269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8427" y="3449655"/>
              <a:ext cx="2668378" cy="2019026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45835" y="3449655"/>
              <a:ext cx="2668379" cy="2019026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40282" y="3449655"/>
              <a:ext cx="2662615" cy="2018269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grpSp>
        <p:nvGrpSpPr>
          <p:cNvPr id="58" name="그룹 57"/>
          <p:cNvGrpSpPr/>
          <p:nvPr/>
        </p:nvGrpSpPr>
        <p:grpSpPr>
          <a:xfrm>
            <a:off x="2094502" y="2052504"/>
            <a:ext cx="846818" cy="252188"/>
            <a:chOff x="7407907" y="3180538"/>
            <a:chExt cx="846818" cy="252188"/>
          </a:xfrm>
        </p:grpSpPr>
        <p:sp>
          <p:nvSpPr>
            <p:cNvPr id="59" name="TextBox 58"/>
            <p:cNvSpPr txBox="1"/>
            <p:nvPr/>
          </p:nvSpPr>
          <p:spPr bwMode="auto">
            <a:xfrm>
              <a:off x="7602514" y="3180538"/>
              <a:ext cx="65221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 b="1" dirty="0" smtClean="0">
                  <a:latin typeface="+mn-ea"/>
                </a:rPr>
                <a:t>클릭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60" name="타원형 설명선 59"/>
            <p:cNvSpPr/>
            <p:nvPr/>
          </p:nvSpPr>
          <p:spPr>
            <a:xfrm>
              <a:off x="7407907" y="3180726"/>
              <a:ext cx="252000" cy="252000"/>
            </a:xfrm>
            <a:prstGeom prst="wedgeEllipseCallout">
              <a:avLst>
                <a:gd name="adj1" fmla="val 19811"/>
                <a:gd name="adj2" fmla="val 228073"/>
              </a:avLst>
            </a:pr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en-US" altLang="ko-KR" sz="1050" b="1" dirty="0" smtClean="0">
                  <a:latin typeface="+mn-ea"/>
                </a:rPr>
                <a:t>1</a:t>
              </a:r>
              <a:endParaRPr lang="ko-KR" altLang="en-US" sz="1050" b="1" dirty="0">
                <a:latin typeface="+mn-ea"/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2065017" y="2644296"/>
            <a:ext cx="490224" cy="2055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533897" y="2644296"/>
            <a:ext cx="490224" cy="2055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410456" y="4605176"/>
            <a:ext cx="576583" cy="2055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997696" y="4605176"/>
            <a:ext cx="576583" cy="20558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4639582" y="2052504"/>
            <a:ext cx="846818" cy="252188"/>
            <a:chOff x="7407907" y="3180538"/>
            <a:chExt cx="846818" cy="252188"/>
          </a:xfrm>
        </p:grpSpPr>
        <p:sp>
          <p:nvSpPr>
            <p:cNvPr id="80" name="TextBox 79"/>
            <p:cNvSpPr txBox="1"/>
            <p:nvPr/>
          </p:nvSpPr>
          <p:spPr bwMode="auto">
            <a:xfrm>
              <a:off x="7602514" y="3180538"/>
              <a:ext cx="65221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 b="1" dirty="0" smtClean="0">
                  <a:latin typeface="+mn-ea"/>
                </a:rPr>
                <a:t>클릭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81" name="타원형 설명선 80"/>
            <p:cNvSpPr/>
            <p:nvPr/>
          </p:nvSpPr>
          <p:spPr>
            <a:xfrm>
              <a:off x="7407907" y="3180726"/>
              <a:ext cx="252000" cy="252000"/>
            </a:xfrm>
            <a:prstGeom prst="wedgeEllipseCallout">
              <a:avLst>
                <a:gd name="adj1" fmla="val 19811"/>
                <a:gd name="adj2" fmla="val 228073"/>
              </a:avLst>
            </a:pr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en-US" altLang="ko-KR" sz="1050" b="1" dirty="0" smtClean="0">
                  <a:latin typeface="+mn-ea"/>
                </a:rPr>
                <a:t>2</a:t>
              </a:r>
              <a:endParaRPr lang="ko-KR" altLang="en-US" sz="1050" b="1" dirty="0">
                <a:latin typeface="+mn-ea"/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6483622" y="2052504"/>
            <a:ext cx="846818" cy="252188"/>
            <a:chOff x="7407907" y="3180538"/>
            <a:chExt cx="846818" cy="252188"/>
          </a:xfrm>
        </p:grpSpPr>
        <p:sp>
          <p:nvSpPr>
            <p:cNvPr id="84" name="TextBox 83"/>
            <p:cNvSpPr txBox="1"/>
            <p:nvPr/>
          </p:nvSpPr>
          <p:spPr bwMode="auto">
            <a:xfrm>
              <a:off x="7602514" y="3180538"/>
              <a:ext cx="65221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 b="1" dirty="0" smtClean="0">
                  <a:latin typeface="+mn-ea"/>
                </a:rPr>
                <a:t>확인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85" name="타원형 설명선 84"/>
            <p:cNvSpPr/>
            <p:nvPr/>
          </p:nvSpPr>
          <p:spPr>
            <a:xfrm>
              <a:off x="7407907" y="3180726"/>
              <a:ext cx="252000" cy="252000"/>
            </a:xfrm>
            <a:prstGeom prst="wedgeEllipseCallout">
              <a:avLst>
                <a:gd name="adj1" fmla="val 120605"/>
                <a:gd name="adj2" fmla="val -213403"/>
              </a:avLst>
            </a:pr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en-US" altLang="ko-KR" sz="1050" b="1" dirty="0" smtClean="0">
                  <a:latin typeface="+mn-ea"/>
                </a:rPr>
                <a:t>3</a:t>
              </a:r>
              <a:endParaRPr lang="ko-KR" altLang="en-US" sz="1050" b="1" dirty="0">
                <a:latin typeface="+mn-ea"/>
              </a:endParaRPr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2094502" y="4125144"/>
            <a:ext cx="846818" cy="252188"/>
            <a:chOff x="7407907" y="3180538"/>
            <a:chExt cx="846818" cy="252188"/>
          </a:xfrm>
        </p:grpSpPr>
        <p:sp>
          <p:nvSpPr>
            <p:cNvPr id="87" name="TextBox 86"/>
            <p:cNvSpPr txBox="1"/>
            <p:nvPr/>
          </p:nvSpPr>
          <p:spPr bwMode="auto">
            <a:xfrm>
              <a:off x="7602514" y="3180538"/>
              <a:ext cx="65221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 b="1" dirty="0" smtClean="0">
                  <a:latin typeface="+mn-ea"/>
                </a:rPr>
                <a:t>클릭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88" name="타원형 설명선 87"/>
            <p:cNvSpPr/>
            <p:nvPr/>
          </p:nvSpPr>
          <p:spPr>
            <a:xfrm>
              <a:off x="7407907" y="3180726"/>
              <a:ext cx="252000" cy="252000"/>
            </a:xfrm>
            <a:prstGeom prst="wedgeEllipseCallout">
              <a:avLst>
                <a:gd name="adj1" fmla="val 124637"/>
                <a:gd name="adj2" fmla="val 177676"/>
              </a:avLst>
            </a:pr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en-US" altLang="ko-KR" sz="1050" b="1" dirty="0" smtClean="0">
                  <a:latin typeface="+mn-ea"/>
                </a:rPr>
                <a:t>4</a:t>
              </a:r>
              <a:endParaRPr lang="ko-KR" altLang="en-US" sz="1050" b="1" dirty="0">
                <a:latin typeface="+mn-ea"/>
              </a:endParaRPr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4572000" y="3236144"/>
            <a:ext cx="846818" cy="252188"/>
            <a:chOff x="7407907" y="3180538"/>
            <a:chExt cx="846818" cy="252188"/>
          </a:xfrm>
        </p:grpSpPr>
        <p:sp>
          <p:nvSpPr>
            <p:cNvPr id="90" name="TextBox 89"/>
            <p:cNvSpPr txBox="1"/>
            <p:nvPr/>
          </p:nvSpPr>
          <p:spPr bwMode="auto">
            <a:xfrm>
              <a:off x="7602514" y="3180538"/>
              <a:ext cx="65221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 b="1" dirty="0" smtClean="0">
                  <a:latin typeface="+mn-ea"/>
                </a:rPr>
                <a:t>확인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91" name="타원형 설명선 90"/>
            <p:cNvSpPr/>
            <p:nvPr/>
          </p:nvSpPr>
          <p:spPr>
            <a:xfrm>
              <a:off x="7407907" y="3180726"/>
              <a:ext cx="252000" cy="252000"/>
            </a:xfrm>
            <a:prstGeom prst="wedgeEllipseCallout">
              <a:avLst>
                <a:gd name="adj1" fmla="val -175728"/>
                <a:gd name="adj2" fmla="val 76883"/>
              </a:avLst>
            </a:pr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en-US" altLang="ko-KR" sz="1050" b="1" dirty="0" smtClean="0">
                  <a:latin typeface="+mn-ea"/>
                </a:rPr>
                <a:t>5</a:t>
              </a:r>
              <a:endParaRPr lang="ko-KR" altLang="en-US" sz="1050" b="1" dirty="0">
                <a:latin typeface="+mn-ea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6971302" y="4064184"/>
            <a:ext cx="846818" cy="252188"/>
            <a:chOff x="7407907" y="3180538"/>
            <a:chExt cx="846818" cy="252188"/>
          </a:xfrm>
        </p:grpSpPr>
        <p:sp>
          <p:nvSpPr>
            <p:cNvPr id="93" name="TextBox 92"/>
            <p:cNvSpPr txBox="1"/>
            <p:nvPr/>
          </p:nvSpPr>
          <p:spPr bwMode="auto">
            <a:xfrm>
              <a:off x="7602514" y="3180538"/>
              <a:ext cx="65221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 b="1" dirty="0" smtClean="0">
                  <a:latin typeface="+mn-ea"/>
                </a:rPr>
                <a:t>클릭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94" name="타원형 설명선 93"/>
            <p:cNvSpPr/>
            <p:nvPr/>
          </p:nvSpPr>
          <p:spPr>
            <a:xfrm>
              <a:off x="7407907" y="3180726"/>
              <a:ext cx="252000" cy="252000"/>
            </a:xfrm>
            <a:prstGeom prst="wedgeEllipseCallout">
              <a:avLst>
                <a:gd name="adj1" fmla="val 19811"/>
                <a:gd name="adj2" fmla="val 228073"/>
              </a:avLst>
            </a:pr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en-US" altLang="ko-KR" sz="1050" b="1" dirty="0" smtClean="0">
                  <a:latin typeface="+mn-ea"/>
                </a:rPr>
                <a:t>6</a:t>
              </a:r>
              <a:endParaRPr lang="ko-KR" altLang="en-US" sz="105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318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11.</a:t>
            </a:r>
            <a:r>
              <a:rPr lang="ko-KR" altLang="en-US" dirty="0" smtClean="0"/>
              <a:t>배열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/>
              <a:t>배열의 비교</a:t>
            </a:r>
            <a:endParaRPr lang="en-US" altLang="ko-KR" dirty="0"/>
          </a:p>
        </p:txBody>
      </p:sp>
      <p:sp>
        <p:nvSpPr>
          <p:cNvPr id="10" name="텍스트 개체 틀 2"/>
          <p:cNvSpPr txBox="1">
            <a:spLocks/>
          </p:cNvSpPr>
          <p:nvPr/>
        </p:nvSpPr>
        <p:spPr>
          <a:xfrm>
            <a:off x="337991" y="945717"/>
            <a:ext cx="8727088" cy="304800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dirty="0"/>
              <a:t>두 배열이 </a:t>
            </a:r>
            <a:r>
              <a:rPr lang="ko-KR" altLang="en-US" dirty="0" err="1"/>
              <a:t>같을려면</a:t>
            </a:r>
            <a:r>
              <a:rPr lang="en-US" altLang="ko-KR" dirty="0"/>
              <a:t> </a:t>
            </a:r>
            <a:r>
              <a:rPr lang="ko-KR" altLang="en-US" dirty="0"/>
              <a:t>배열의 </a:t>
            </a:r>
            <a:r>
              <a:rPr lang="ko-KR" altLang="en-US" sz="1800" b="1" dirty="0"/>
              <a:t>개수</a:t>
            </a:r>
            <a:r>
              <a:rPr lang="ko-KR" altLang="en-US" dirty="0"/>
              <a:t>가 같아야 하며 </a:t>
            </a:r>
            <a:r>
              <a:rPr lang="ko-KR" altLang="en-US" sz="1800" b="1" dirty="0"/>
              <a:t>순서</a:t>
            </a:r>
            <a:r>
              <a:rPr lang="ko-KR" altLang="en-US" dirty="0"/>
              <a:t>에 따른 </a:t>
            </a:r>
            <a:r>
              <a:rPr lang="ko-KR" altLang="en-US" sz="1800" b="1" dirty="0"/>
              <a:t>값</a:t>
            </a:r>
            <a:r>
              <a:rPr lang="ko-KR" altLang="en-US" dirty="0"/>
              <a:t>이 같이야 한다</a:t>
            </a:r>
            <a:r>
              <a:rPr lang="en-US" altLang="ko-KR" dirty="0"/>
              <a:t>.</a:t>
            </a:r>
            <a:endParaRPr lang="ko-KR" altLang="en-US" sz="1000" dirty="0"/>
          </a:p>
        </p:txBody>
      </p:sp>
      <p:grpSp>
        <p:nvGrpSpPr>
          <p:cNvPr id="12" name="그룹 24"/>
          <p:cNvGrpSpPr>
            <a:grpSpLocks/>
          </p:cNvGrpSpPr>
          <p:nvPr/>
        </p:nvGrpSpPr>
        <p:grpSpPr bwMode="auto">
          <a:xfrm>
            <a:off x="964279" y="2946792"/>
            <a:ext cx="1728300" cy="503305"/>
            <a:chOff x="6371605" y="3580755"/>
            <a:chExt cx="1728787" cy="503238"/>
          </a:xfrm>
        </p:grpSpPr>
        <p:sp>
          <p:nvSpPr>
            <p:cNvPr id="19" name="Rectangle 22"/>
            <p:cNvSpPr>
              <a:spLocks noChangeArrowheads="1"/>
            </p:cNvSpPr>
            <p:nvPr/>
          </p:nvSpPr>
          <p:spPr bwMode="auto">
            <a:xfrm>
              <a:off x="6371605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</a:p>
          </p:txBody>
        </p:sp>
        <p:sp>
          <p:nvSpPr>
            <p:cNvPr id="20" name="Rectangle 23"/>
            <p:cNvSpPr>
              <a:spLocks noChangeArrowheads="1"/>
            </p:cNvSpPr>
            <p:nvPr/>
          </p:nvSpPr>
          <p:spPr bwMode="auto">
            <a:xfrm>
              <a:off x="6947867" y="3580755"/>
              <a:ext cx="576263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6</a:t>
              </a:r>
            </a:p>
          </p:txBody>
        </p:sp>
        <p:sp>
          <p:nvSpPr>
            <p:cNvPr id="21" name="Rectangle 24"/>
            <p:cNvSpPr>
              <a:spLocks noChangeArrowheads="1"/>
            </p:cNvSpPr>
            <p:nvPr/>
          </p:nvSpPr>
          <p:spPr bwMode="auto">
            <a:xfrm>
              <a:off x="7524130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9</a:t>
              </a:r>
            </a:p>
          </p:txBody>
        </p:sp>
      </p:grpSp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1021413" y="3436303"/>
            <a:ext cx="431678" cy="30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[0]</a:t>
            </a:r>
          </a:p>
        </p:txBody>
      </p:sp>
      <p:sp>
        <p:nvSpPr>
          <p:cNvPr id="14" name="Text Box 27"/>
          <p:cNvSpPr txBox="1">
            <a:spLocks noChangeArrowheads="1"/>
          </p:cNvSpPr>
          <p:nvPr/>
        </p:nvSpPr>
        <p:spPr bwMode="auto">
          <a:xfrm>
            <a:off x="1613383" y="3443308"/>
            <a:ext cx="431678" cy="314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[1]</a:t>
            </a:r>
          </a:p>
        </p:txBody>
      </p:sp>
      <p:sp>
        <p:nvSpPr>
          <p:cNvPr id="15" name="Text Box 28"/>
          <p:cNvSpPr txBox="1">
            <a:spLocks noChangeArrowheads="1"/>
          </p:cNvSpPr>
          <p:nvPr/>
        </p:nvSpPr>
        <p:spPr bwMode="auto">
          <a:xfrm>
            <a:off x="2194244" y="3437254"/>
            <a:ext cx="431678" cy="30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[2]</a:t>
            </a:r>
          </a:p>
        </p:txBody>
      </p:sp>
      <p:sp>
        <p:nvSpPr>
          <p:cNvPr id="17" name="Rectangle 124"/>
          <p:cNvSpPr>
            <a:spLocks noChangeArrowheads="1"/>
          </p:cNvSpPr>
          <p:nvPr/>
        </p:nvSpPr>
        <p:spPr bwMode="auto">
          <a:xfrm>
            <a:off x="792163" y="1643063"/>
            <a:ext cx="539750" cy="3603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rgbClr val="000099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 smtClean="0">
                <a:solidFill>
                  <a:srgbClr val="000000"/>
                </a:solidFill>
                <a:latin typeface="+mn-ea"/>
                <a:ea typeface="+mn-ea"/>
              </a:rPr>
              <a:t>0X32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785583" y="2704872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 smtClean="0">
                <a:latin typeface="+mn-ea"/>
                <a:ea typeface="+mn-ea"/>
              </a:rPr>
              <a:t>0X32</a:t>
            </a:r>
            <a:endParaRPr lang="en-US" altLang="ko-KR" sz="1200" dirty="0">
              <a:latin typeface="+mn-ea"/>
              <a:ea typeface="+mn-ea"/>
            </a:endParaRPr>
          </a:p>
        </p:txBody>
      </p:sp>
      <p:cxnSp>
        <p:nvCxnSpPr>
          <p:cNvPr id="5" name="직선 화살표 연결선 4"/>
          <p:cNvCxnSpPr>
            <a:stCxn id="17" idx="2"/>
            <a:endCxn id="18" idx="0"/>
          </p:cNvCxnSpPr>
          <p:nvPr/>
        </p:nvCxnSpPr>
        <p:spPr>
          <a:xfrm flipH="1">
            <a:off x="1051842" y="2003425"/>
            <a:ext cx="10196" cy="701447"/>
          </a:xfrm>
          <a:prstGeom prst="straightConnector1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직사각형 32"/>
          <p:cNvSpPr/>
          <p:nvPr/>
        </p:nvSpPr>
        <p:spPr bwMode="auto">
          <a:xfrm>
            <a:off x="411320" y="1386687"/>
            <a:ext cx="8034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 err="1" smtClean="0">
                <a:latin typeface="+mn-ea"/>
                <a:ea typeface="+mn-ea"/>
              </a:rPr>
              <a:t>int</a:t>
            </a:r>
            <a:r>
              <a:rPr lang="en-US" altLang="ko-KR" sz="1200" dirty="0" smtClean="0">
                <a:latin typeface="+mn-ea"/>
                <a:ea typeface="+mn-ea"/>
              </a:rPr>
              <a:t>[] </a:t>
            </a:r>
            <a:r>
              <a:rPr lang="en-US" altLang="ko-KR" sz="1200" dirty="0" err="1" smtClean="0">
                <a:latin typeface="+mn-ea"/>
                <a:ea typeface="+mn-ea"/>
              </a:rPr>
              <a:t>arrA</a:t>
            </a:r>
            <a:endParaRPr lang="en-US" altLang="ko-KR" sz="1200" dirty="0">
              <a:latin typeface="+mn-ea"/>
              <a:ea typeface="+mn-ea"/>
            </a:endParaRPr>
          </a:p>
        </p:txBody>
      </p:sp>
      <p:grpSp>
        <p:nvGrpSpPr>
          <p:cNvPr id="35" name="그룹 24"/>
          <p:cNvGrpSpPr>
            <a:grpSpLocks/>
          </p:cNvGrpSpPr>
          <p:nvPr/>
        </p:nvGrpSpPr>
        <p:grpSpPr bwMode="auto">
          <a:xfrm>
            <a:off x="3622637" y="2946792"/>
            <a:ext cx="1728300" cy="503305"/>
            <a:chOff x="6371605" y="3580755"/>
            <a:chExt cx="1728787" cy="503238"/>
          </a:xfrm>
        </p:grpSpPr>
        <p:sp>
          <p:nvSpPr>
            <p:cNvPr id="36" name="Rectangle 22"/>
            <p:cNvSpPr>
              <a:spLocks noChangeArrowheads="1"/>
            </p:cNvSpPr>
            <p:nvPr/>
          </p:nvSpPr>
          <p:spPr bwMode="auto">
            <a:xfrm>
              <a:off x="6371605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</a:p>
          </p:txBody>
        </p:sp>
        <p:sp>
          <p:nvSpPr>
            <p:cNvPr id="37" name="Rectangle 23"/>
            <p:cNvSpPr>
              <a:spLocks noChangeArrowheads="1"/>
            </p:cNvSpPr>
            <p:nvPr/>
          </p:nvSpPr>
          <p:spPr bwMode="auto">
            <a:xfrm>
              <a:off x="6947867" y="3580755"/>
              <a:ext cx="576263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dirty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6</a:t>
              </a:r>
            </a:p>
          </p:txBody>
        </p:sp>
        <p:sp>
          <p:nvSpPr>
            <p:cNvPr id="38" name="Rectangle 24"/>
            <p:cNvSpPr>
              <a:spLocks noChangeArrowheads="1"/>
            </p:cNvSpPr>
            <p:nvPr/>
          </p:nvSpPr>
          <p:spPr bwMode="auto">
            <a:xfrm>
              <a:off x="7524130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9</a:t>
              </a:r>
            </a:p>
          </p:txBody>
        </p:sp>
      </p:grpSp>
      <p:sp>
        <p:nvSpPr>
          <p:cNvPr id="39" name="Text Box 26"/>
          <p:cNvSpPr txBox="1">
            <a:spLocks noChangeArrowheads="1"/>
          </p:cNvSpPr>
          <p:nvPr/>
        </p:nvSpPr>
        <p:spPr bwMode="auto">
          <a:xfrm>
            <a:off x="3679771" y="3436303"/>
            <a:ext cx="431678" cy="30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[0]</a:t>
            </a:r>
          </a:p>
        </p:txBody>
      </p:sp>
      <p:sp>
        <p:nvSpPr>
          <p:cNvPr id="40" name="Text Box 27"/>
          <p:cNvSpPr txBox="1">
            <a:spLocks noChangeArrowheads="1"/>
          </p:cNvSpPr>
          <p:nvPr/>
        </p:nvSpPr>
        <p:spPr bwMode="auto">
          <a:xfrm>
            <a:off x="4271741" y="3443308"/>
            <a:ext cx="431678" cy="314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[1]</a:t>
            </a:r>
          </a:p>
        </p:txBody>
      </p:sp>
      <p:sp>
        <p:nvSpPr>
          <p:cNvPr id="41" name="Text Box 28"/>
          <p:cNvSpPr txBox="1">
            <a:spLocks noChangeArrowheads="1"/>
          </p:cNvSpPr>
          <p:nvPr/>
        </p:nvSpPr>
        <p:spPr bwMode="auto">
          <a:xfrm>
            <a:off x="4852602" y="3437254"/>
            <a:ext cx="431678" cy="30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[2]</a:t>
            </a:r>
          </a:p>
        </p:txBody>
      </p:sp>
      <p:sp>
        <p:nvSpPr>
          <p:cNvPr id="42" name="Rectangle 124"/>
          <p:cNvSpPr>
            <a:spLocks noChangeArrowheads="1"/>
          </p:cNvSpPr>
          <p:nvPr/>
        </p:nvSpPr>
        <p:spPr bwMode="auto">
          <a:xfrm>
            <a:off x="3450521" y="1643063"/>
            <a:ext cx="539750" cy="3603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rgbClr val="000099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 smtClean="0">
                <a:solidFill>
                  <a:srgbClr val="000000"/>
                </a:solidFill>
                <a:latin typeface="+mn-ea"/>
                <a:ea typeface="+mn-ea"/>
              </a:rPr>
              <a:t>0X45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3443941" y="2704872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 smtClean="0">
                <a:latin typeface="+mn-ea"/>
                <a:ea typeface="+mn-ea"/>
              </a:rPr>
              <a:t>0X45</a:t>
            </a:r>
            <a:endParaRPr lang="en-US" altLang="ko-KR" sz="1200" dirty="0">
              <a:latin typeface="+mn-ea"/>
              <a:ea typeface="+mn-ea"/>
            </a:endParaRPr>
          </a:p>
        </p:txBody>
      </p:sp>
      <p:cxnSp>
        <p:nvCxnSpPr>
          <p:cNvPr id="44" name="직선 화살표 연결선 43"/>
          <p:cNvCxnSpPr>
            <a:stCxn id="42" idx="2"/>
            <a:endCxn id="43" idx="0"/>
          </p:cNvCxnSpPr>
          <p:nvPr/>
        </p:nvCxnSpPr>
        <p:spPr>
          <a:xfrm flipH="1">
            <a:off x="3710200" y="2003425"/>
            <a:ext cx="10196" cy="701447"/>
          </a:xfrm>
          <a:prstGeom prst="straightConnector1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직사각형 44"/>
          <p:cNvSpPr/>
          <p:nvPr/>
        </p:nvSpPr>
        <p:spPr bwMode="auto">
          <a:xfrm>
            <a:off x="3075288" y="1386687"/>
            <a:ext cx="7922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 err="1" smtClean="0">
                <a:latin typeface="+mn-ea"/>
                <a:ea typeface="+mn-ea"/>
              </a:rPr>
              <a:t>int</a:t>
            </a:r>
            <a:r>
              <a:rPr lang="en-US" altLang="ko-KR" sz="1200" dirty="0" smtClean="0">
                <a:latin typeface="+mn-ea"/>
                <a:ea typeface="+mn-ea"/>
              </a:rPr>
              <a:t>[] </a:t>
            </a:r>
            <a:r>
              <a:rPr lang="en-US" altLang="ko-KR" sz="1200" dirty="0" err="1" smtClean="0">
                <a:latin typeface="+mn-ea"/>
                <a:ea typeface="+mn-ea"/>
              </a:rPr>
              <a:t>arrB</a:t>
            </a:r>
            <a:endParaRPr lang="en-US" altLang="ko-KR" sz="1200" dirty="0">
              <a:latin typeface="+mn-ea"/>
              <a:ea typeface="+mn-ea"/>
            </a:endParaRPr>
          </a:p>
        </p:txBody>
      </p:sp>
      <p:grpSp>
        <p:nvGrpSpPr>
          <p:cNvPr id="46" name="그룹 24"/>
          <p:cNvGrpSpPr>
            <a:grpSpLocks/>
          </p:cNvGrpSpPr>
          <p:nvPr/>
        </p:nvGrpSpPr>
        <p:grpSpPr bwMode="auto">
          <a:xfrm>
            <a:off x="6497812" y="2946792"/>
            <a:ext cx="1728300" cy="503305"/>
            <a:chOff x="6371605" y="3580755"/>
            <a:chExt cx="1728787" cy="503238"/>
          </a:xfrm>
        </p:grpSpPr>
        <p:sp>
          <p:nvSpPr>
            <p:cNvPr id="47" name="Rectangle 22"/>
            <p:cNvSpPr>
              <a:spLocks noChangeArrowheads="1"/>
            </p:cNvSpPr>
            <p:nvPr/>
          </p:nvSpPr>
          <p:spPr bwMode="auto">
            <a:xfrm>
              <a:off x="6371605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</a:p>
          </p:txBody>
        </p:sp>
        <p:sp>
          <p:nvSpPr>
            <p:cNvPr id="48" name="Rectangle 23"/>
            <p:cNvSpPr>
              <a:spLocks noChangeArrowheads="1"/>
            </p:cNvSpPr>
            <p:nvPr/>
          </p:nvSpPr>
          <p:spPr bwMode="auto">
            <a:xfrm>
              <a:off x="6947867" y="3580755"/>
              <a:ext cx="576263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</a:t>
              </a:r>
              <a:endParaRPr lang="en-US" altLang="ko-KR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49" name="Rectangle 24"/>
            <p:cNvSpPr>
              <a:spLocks noChangeArrowheads="1"/>
            </p:cNvSpPr>
            <p:nvPr/>
          </p:nvSpPr>
          <p:spPr bwMode="auto">
            <a:xfrm>
              <a:off x="7524130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9</a:t>
              </a:r>
            </a:p>
          </p:txBody>
        </p:sp>
      </p:grpSp>
      <p:sp>
        <p:nvSpPr>
          <p:cNvPr id="50" name="Text Box 26"/>
          <p:cNvSpPr txBox="1">
            <a:spLocks noChangeArrowheads="1"/>
          </p:cNvSpPr>
          <p:nvPr/>
        </p:nvSpPr>
        <p:spPr bwMode="auto">
          <a:xfrm>
            <a:off x="6554946" y="3436303"/>
            <a:ext cx="431678" cy="30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[0]</a:t>
            </a:r>
          </a:p>
        </p:txBody>
      </p:sp>
      <p:sp>
        <p:nvSpPr>
          <p:cNvPr id="51" name="Text Box 27"/>
          <p:cNvSpPr txBox="1">
            <a:spLocks noChangeArrowheads="1"/>
          </p:cNvSpPr>
          <p:nvPr/>
        </p:nvSpPr>
        <p:spPr bwMode="auto">
          <a:xfrm>
            <a:off x="7146916" y="3443308"/>
            <a:ext cx="431678" cy="314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[1]</a:t>
            </a:r>
          </a:p>
        </p:txBody>
      </p:sp>
      <p:sp>
        <p:nvSpPr>
          <p:cNvPr id="52" name="Text Box 28"/>
          <p:cNvSpPr txBox="1">
            <a:spLocks noChangeArrowheads="1"/>
          </p:cNvSpPr>
          <p:nvPr/>
        </p:nvSpPr>
        <p:spPr bwMode="auto">
          <a:xfrm>
            <a:off x="7727777" y="3437254"/>
            <a:ext cx="431678" cy="30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[2]</a:t>
            </a:r>
          </a:p>
        </p:txBody>
      </p:sp>
      <p:sp>
        <p:nvSpPr>
          <p:cNvPr id="53" name="Rectangle 124"/>
          <p:cNvSpPr>
            <a:spLocks noChangeArrowheads="1"/>
          </p:cNvSpPr>
          <p:nvPr/>
        </p:nvSpPr>
        <p:spPr bwMode="auto">
          <a:xfrm>
            <a:off x="6325696" y="1643063"/>
            <a:ext cx="539750" cy="3603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solidFill>
              <a:srgbClr val="000099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 smtClean="0">
                <a:solidFill>
                  <a:srgbClr val="000000"/>
                </a:solidFill>
                <a:latin typeface="+mn-ea"/>
                <a:ea typeface="+mn-ea"/>
              </a:rPr>
              <a:t>0X64</a:t>
            </a:r>
            <a:endParaRPr lang="ko-KR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6319116" y="2704872"/>
            <a:ext cx="5325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 smtClean="0">
                <a:latin typeface="+mn-ea"/>
                <a:ea typeface="+mn-ea"/>
              </a:rPr>
              <a:t>0X64</a:t>
            </a:r>
            <a:endParaRPr lang="en-US" altLang="ko-KR" sz="1200" dirty="0">
              <a:latin typeface="+mn-ea"/>
              <a:ea typeface="+mn-ea"/>
            </a:endParaRPr>
          </a:p>
        </p:txBody>
      </p:sp>
      <p:cxnSp>
        <p:nvCxnSpPr>
          <p:cNvPr id="55" name="직선 화살표 연결선 54"/>
          <p:cNvCxnSpPr>
            <a:stCxn id="53" idx="2"/>
            <a:endCxn id="54" idx="0"/>
          </p:cNvCxnSpPr>
          <p:nvPr/>
        </p:nvCxnSpPr>
        <p:spPr>
          <a:xfrm flipH="1">
            <a:off x="6585375" y="2003425"/>
            <a:ext cx="10196" cy="701447"/>
          </a:xfrm>
          <a:prstGeom prst="straightConnector1">
            <a:avLst/>
          </a:prstGeom>
          <a:noFill/>
          <a:ln w="9525">
            <a:solidFill>
              <a:srgbClr val="0000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6" name="직사각형 55"/>
          <p:cNvSpPr/>
          <p:nvPr/>
        </p:nvSpPr>
        <p:spPr bwMode="auto">
          <a:xfrm>
            <a:off x="5946456" y="138668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 err="1" smtClean="0">
                <a:latin typeface="+mn-ea"/>
                <a:ea typeface="+mn-ea"/>
              </a:rPr>
              <a:t>int</a:t>
            </a:r>
            <a:r>
              <a:rPr lang="en-US" altLang="ko-KR" sz="1200" dirty="0" smtClean="0">
                <a:latin typeface="+mn-ea"/>
                <a:ea typeface="+mn-ea"/>
              </a:rPr>
              <a:t>[] </a:t>
            </a:r>
            <a:r>
              <a:rPr lang="en-US" altLang="ko-KR" sz="1200" dirty="0" err="1" smtClean="0">
                <a:latin typeface="+mn-ea"/>
                <a:ea typeface="+mn-ea"/>
              </a:rPr>
              <a:t>arrC</a:t>
            </a:r>
            <a:endParaRPr lang="en-US" altLang="ko-KR" sz="1200" dirty="0">
              <a:latin typeface="+mn-ea"/>
              <a:ea typeface="+mn-ea"/>
            </a:endParaRPr>
          </a:p>
        </p:txBody>
      </p:sp>
      <p:grpSp>
        <p:nvGrpSpPr>
          <p:cNvPr id="58" name="그룹 24"/>
          <p:cNvGrpSpPr>
            <a:grpSpLocks/>
          </p:cNvGrpSpPr>
          <p:nvPr/>
        </p:nvGrpSpPr>
        <p:grpSpPr bwMode="auto">
          <a:xfrm>
            <a:off x="6497812" y="4137601"/>
            <a:ext cx="2303336" cy="503305"/>
            <a:chOff x="6371605" y="3580755"/>
            <a:chExt cx="2303985" cy="503238"/>
          </a:xfrm>
        </p:grpSpPr>
        <p:sp>
          <p:nvSpPr>
            <p:cNvPr id="59" name="Rectangle 22"/>
            <p:cNvSpPr>
              <a:spLocks noChangeArrowheads="1"/>
            </p:cNvSpPr>
            <p:nvPr/>
          </p:nvSpPr>
          <p:spPr bwMode="auto">
            <a:xfrm>
              <a:off x="6371605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3</a:t>
              </a:r>
            </a:p>
          </p:txBody>
        </p:sp>
        <p:sp>
          <p:nvSpPr>
            <p:cNvPr id="60" name="Rectangle 23"/>
            <p:cNvSpPr>
              <a:spLocks noChangeArrowheads="1"/>
            </p:cNvSpPr>
            <p:nvPr/>
          </p:nvSpPr>
          <p:spPr bwMode="auto">
            <a:xfrm>
              <a:off x="6947867" y="3580755"/>
              <a:ext cx="576263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/>
              <a:r>
                <a:rPr lang="en-US" altLang="ko-KR" dirty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6</a:t>
              </a:r>
            </a:p>
          </p:txBody>
        </p:sp>
        <p:sp>
          <p:nvSpPr>
            <p:cNvPr id="61" name="Rectangle 24"/>
            <p:cNvSpPr>
              <a:spLocks noChangeArrowheads="1"/>
            </p:cNvSpPr>
            <p:nvPr/>
          </p:nvSpPr>
          <p:spPr bwMode="auto">
            <a:xfrm>
              <a:off x="7524130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9</a:t>
              </a:r>
            </a:p>
          </p:txBody>
        </p:sp>
        <p:sp>
          <p:nvSpPr>
            <p:cNvPr id="62" name="Rectangle 24"/>
            <p:cNvSpPr>
              <a:spLocks noChangeArrowheads="1"/>
            </p:cNvSpPr>
            <p:nvPr/>
          </p:nvSpPr>
          <p:spPr bwMode="auto">
            <a:xfrm>
              <a:off x="8099328" y="3580755"/>
              <a:ext cx="576262" cy="503238"/>
            </a:xfrm>
            <a:prstGeom prst="rect">
              <a:avLst/>
            </a:prstGeom>
            <a:solidFill>
              <a:srgbClr val="EBEB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latinLnBrk="1" hangingPunct="1"/>
              <a:r>
                <a:rPr lang="en-US" altLang="ko-KR" dirty="0">
                  <a:solidFill>
                    <a:srgbClr val="00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9</a:t>
              </a:r>
            </a:p>
          </p:txBody>
        </p:sp>
      </p:grpSp>
      <p:sp>
        <p:nvSpPr>
          <p:cNvPr id="63" name="Text Box 26"/>
          <p:cNvSpPr txBox="1">
            <a:spLocks noChangeArrowheads="1"/>
          </p:cNvSpPr>
          <p:nvPr/>
        </p:nvSpPr>
        <p:spPr bwMode="auto">
          <a:xfrm>
            <a:off x="6554946" y="4678959"/>
            <a:ext cx="431678" cy="30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[0]</a:t>
            </a:r>
          </a:p>
        </p:txBody>
      </p:sp>
      <p:sp>
        <p:nvSpPr>
          <p:cNvPr id="64" name="Text Box 27"/>
          <p:cNvSpPr txBox="1">
            <a:spLocks noChangeArrowheads="1"/>
          </p:cNvSpPr>
          <p:nvPr/>
        </p:nvSpPr>
        <p:spPr bwMode="auto">
          <a:xfrm>
            <a:off x="7146916" y="4685964"/>
            <a:ext cx="431678" cy="314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[1]</a:t>
            </a:r>
          </a:p>
        </p:txBody>
      </p:sp>
      <p:sp>
        <p:nvSpPr>
          <p:cNvPr id="65" name="Text Box 28"/>
          <p:cNvSpPr txBox="1">
            <a:spLocks noChangeArrowheads="1"/>
          </p:cNvSpPr>
          <p:nvPr/>
        </p:nvSpPr>
        <p:spPr bwMode="auto">
          <a:xfrm>
            <a:off x="7727777" y="4679910"/>
            <a:ext cx="431678" cy="30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[2]</a:t>
            </a:r>
          </a:p>
        </p:txBody>
      </p:sp>
      <p:sp>
        <p:nvSpPr>
          <p:cNvPr id="66" name="Text Box 28"/>
          <p:cNvSpPr txBox="1">
            <a:spLocks noChangeArrowheads="1"/>
          </p:cNvSpPr>
          <p:nvPr/>
        </p:nvSpPr>
        <p:spPr bwMode="auto">
          <a:xfrm>
            <a:off x="8316952" y="4679910"/>
            <a:ext cx="431678" cy="30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spcBef>
                <a:spcPct val="50000"/>
              </a:spcBef>
            </a:pPr>
            <a:r>
              <a:rPr lang="en-US" altLang="ko-KR" sz="200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[3]</a:t>
            </a:r>
            <a:endParaRPr lang="en-US" altLang="ko-KR" sz="200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591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11.</a:t>
            </a:r>
            <a:r>
              <a:rPr lang="ko-KR" altLang="en-US" dirty="0" smtClean="0"/>
              <a:t>배열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배열의 비교 연습문제</a:t>
            </a: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 bwMode="auto">
          <a:xfrm>
            <a:off x="633413" y="1023938"/>
            <a:ext cx="4298950" cy="75565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300" b="1" dirty="0">
                <a:solidFill>
                  <a:schemeClr val="tx1"/>
                </a:solidFill>
              </a:rPr>
              <a:t>[</a:t>
            </a:r>
            <a:r>
              <a:rPr lang="ko-KR" altLang="en-US" sz="1300" b="1" dirty="0">
                <a:solidFill>
                  <a:schemeClr val="tx1"/>
                </a:solidFill>
              </a:rPr>
              <a:t>문제</a:t>
            </a:r>
            <a:r>
              <a:rPr lang="en-US" altLang="ko-KR" sz="1300" b="1" dirty="0">
                <a:solidFill>
                  <a:schemeClr val="tx1"/>
                </a:solidFill>
              </a:rPr>
              <a:t>]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spcBef>
                <a:spcPts val="600"/>
              </a:spcBef>
              <a:defRPr/>
            </a:pP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배열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개를 선언하고 동일한지 비교하세요</a:t>
            </a:r>
            <a:endParaRPr lang="en-US" altLang="ko-KR" sz="13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633413" y="1887538"/>
            <a:ext cx="4298950" cy="1781175"/>
          </a:xfrm>
          <a:prstGeom prst="roundRect">
            <a:avLst>
              <a:gd name="adj" fmla="val 72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/>
          <a:p>
            <a:pPr eaLnBrk="1" latin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public static void main(String[]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args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) {</a:t>
            </a:r>
          </a:p>
          <a:p>
            <a:pPr eaLnBrk="1" latinLnBrk="1" hangingPunct="1">
              <a:defRPr/>
            </a:pPr>
            <a:endParaRPr lang="ko-KR" altLang="en-US" sz="1100" dirty="0">
              <a:solidFill>
                <a:schemeClr val="tx1"/>
              </a:solidFill>
              <a:latin typeface="+mn-ea"/>
            </a:endParaRPr>
          </a:p>
          <a:p>
            <a:pPr lvl="1" eaLnBrk="1" latinLnBrk="1" hangingPunct="1">
              <a:defRPr/>
            </a:pPr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int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[]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leftArray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= new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int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[]{10, 20, 30};</a:t>
            </a:r>
          </a:p>
          <a:p>
            <a:pPr lvl="1" eaLnBrk="1" latinLnBrk="1" hangingPunct="1">
              <a:defRPr/>
            </a:pPr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int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[]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rightArray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= new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int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[]{10, 20, 30};</a:t>
            </a:r>
          </a:p>
          <a:p>
            <a:pPr lvl="1" eaLnBrk="1" latinLnBrk="1" hangingPunct="1">
              <a:defRPr/>
            </a:pPr>
            <a:endParaRPr lang="ko-KR" altLang="en-US" sz="1100" dirty="0">
              <a:solidFill>
                <a:schemeClr val="tx1"/>
              </a:solidFill>
              <a:latin typeface="+mn-ea"/>
            </a:endParaRPr>
          </a:p>
          <a:p>
            <a:pPr lvl="1" eaLnBrk="1" latin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//</a:t>
            </a: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코드작성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lvl="1" eaLnBrk="1" latinLnBrk="1" hangingPunct="1">
              <a:defRPr/>
            </a:pP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    </a:t>
            </a:r>
          </a:p>
          <a:p>
            <a:pPr eaLnBrk="1" latin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}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5" name="그룹 3"/>
          <p:cNvGrpSpPr>
            <a:grpSpLocks/>
          </p:cNvGrpSpPr>
          <p:nvPr/>
        </p:nvGrpSpPr>
        <p:grpSpPr bwMode="auto">
          <a:xfrm>
            <a:off x="5040313" y="947738"/>
            <a:ext cx="3616325" cy="1155700"/>
            <a:chOff x="5040313" y="947738"/>
            <a:chExt cx="3616325" cy="1155700"/>
          </a:xfrm>
        </p:grpSpPr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150" b="29233"/>
            <a:stretch>
              <a:fillRect/>
            </a:stretch>
          </p:blipFill>
          <p:spPr bwMode="auto">
            <a:xfrm>
              <a:off x="5148263" y="1179513"/>
              <a:ext cx="3508375" cy="9239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7" name="직사각형 36"/>
            <p:cNvSpPr/>
            <p:nvPr/>
          </p:nvSpPr>
          <p:spPr>
            <a:xfrm>
              <a:off x="5040313" y="947738"/>
              <a:ext cx="835025" cy="261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1050" dirty="0">
                  <a:latin typeface="+mn-ea"/>
                  <a:ea typeface="+mn-ea"/>
                </a:rPr>
                <a:t>[</a:t>
              </a:r>
              <a:r>
                <a:rPr lang="ko-KR" altLang="en-US" sz="1050" dirty="0" err="1">
                  <a:latin typeface="+mn-ea"/>
                  <a:ea typeface="+mn-ea"/>
                </a:rPr>
                <a:t>같은경우</a:t>
              </a:r>
              <a:r>
                <a:rPr lang="en-US" altLang="ko-KR" sz="1050" dirty="0">
                  <a:latin typeface="+mn-ea"/>
                  <a:ea typeface="+mn-ea"/>
                </a:rPr>
                <a:t>]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</p:grpSp>
      <p:grpSp>
        <p:nvGrpSpPr>
          <p:cNvPr id="38" name="그룹 2"/>
          <p:cNvGrpSpPr>
            <a:grpSpLocks/>
          </p:cNvGrpSpPr>
          <p:nvPr/>
        </p:nvGrpSpPr>
        <p:grpSpPr bwMode="auto">
          <a:xfrm>
            <a:off x="5040313" y="2332038"/>
            <a:ext cx="3935412" cy="2074862"/>
            <a:chOff x="5040313" y="2332482"/>
            <a:chExt cx="3936047" cy="2074341"/>
          </a:xfrm>
        </p:grpSpPr>
        <p:sp>
          <p:nvSpPr>
            <p:cNvPr id="39" name="직사각형 38"/>
            <p:cNvSpPr/>
            <p:nvPr/>
          </p:nvSpPr>
          <p:spPr>
            <a:xfrm>
              <a:off x="5040313" y="2332482"/>
              <a:ext cx="806580" cy="2523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1050" dirty="0">
                  <a:latin typeface="+mn-ea"/>
                  <a:ea typeface="+mn-ea"/>
                </a:rPr>
                <a:t>[</a:t>
              </a:r>
              <a:r>
                <a:rPr lang="ko-KR" altLang="en-US" sz="1050" dirty="0" err="1">
                  <a:latin typeface="+mn-ea"/>
                  <a:ea typeface="+mn-ea"/>
                </a:rPr>
                <a:t>다른경우</a:t>
              </a:r>
              <a:r>
                <a:rPr lang="en-US" altLang="ko-KR" sz="1050" dirty="0">
                  <a:latin typeface="+mn-ea"/>
                  <a:ea typeface="+mn-ea"/>
                </a:rPr>
                <a:t>]</a:t>
              </a:r>
              <a:endParaRPr lang="ko-KR" altLang="en-US" sz="1050" dirty="0">
                <a:latin typeface="+mn-ea"/>
                <a:ea typeface="+mn-ea"/>
              </a:endParaRPr>
            </a:p>
          </p:txBody>
        </p:sp>
        <p:pic>
          <p:nvPicPr>
            <p:cNvPr id="40" name="Picture 1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623"/>
            <a:stretch>
              <a:fillRect/>
            </a:stretch>
          </p:blipFill>
          <p:spPr bwMode="auto">
            <a:xfrm>
              <a:off x="5148263" y="2571750"/>
              <a:ext cx="3820477" cy="7810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1" name="Picture 1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3630"/>
            <a:stretch>
              <a:fillRect/>
            </a:stretch>
          </p:blipFill>
          <p:spPr bwMode="auto">
            <a:xfrm>
              <a:off x="5148635" y="3444798"/>
              <a:ext cx="3827725" cy="9620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3578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11.</a:t>
            </a:r>
            <a:r>
              <a:rPr lang="ko-KR" altLang="en-US" dirty="0" smtClean="0"/>
              <a:t>배열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main() </a:t>
            </a:r>
            <a:r>
              <a:rPr lang="ko-KR" altLang="en-US" dirty="0"/>
              <a:t>의 배열</a:t>
            </a:r>
            <a:endParaRPr lang="en-US" altLang="ko-KR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525713" y="1017588"/>
            <a:ext cx="1054100" cy="258762"/>
          </a:xfrm>
          <a:prstGeom prst="roundRect">
            <a:avLst>
              <a:gd name="adj" fmla="val 15680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539750" y="996950"/>
            <a:ext cx="4895850" cy="1935163"/>
          </a:xfrm>
          <a:prstGeom prst="roundRect">
            <a:avLst>
              <a:gd name="adj" fmla="val 725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/>
          <a:lstStyle/>
          <a:p>
            <a:pPr eaLnBrk="1" latinLnBrk="1" hangingPunct="1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public static void main(String[]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args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) {</a:t>
            </a:r>
          </a:p>
          <a:p>
            <a:pPr eaLnBrk="1" latinLnBrk="1" hangingPunct="1">
              <a:defRPr/>
            </a:pPr>
            <a:endParaRPr lang="ko-KR" altLang="en-US" sz="1400" dirty="0">
              <a:solidFill>
                <a:schemeClr val="tx1"/>
              </a:solidFill>
              <a:latin typeface="+mn-ea"/>
            </a:endParaRPr>
          </a:p>
          <a:p>
            <a:pPr lvl="1" eaLnBrk="1" latinLnBrk="1" hangingPunct="1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Courier New" pitchFamily="49" charset="0"/>
              </a:rPr>
              <a:t>for(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urier New" pitchFamily="49" charset="0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urier New" pitchFamily="49" charset="0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urier New" pitchFamily="49" charset="0"/>
              </a:rPr>
              <a:t>=0;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urier New" pitchFamily="49" charset="0"/>
              </a:rPr>
              <a:t>&lt;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urier New" pitchFamily="49" charset="0"/>
              </a:rPr>
              <a:t>args.length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urier New" pitchFamily="49" charset="0"/>
              </a:rPr>
              <a:t>;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urier New" pitchFamily="49" charset="0"/>
              </a:rPr>
              <a:t>++){</a:t>
            </a:r>
          </a:p>
          <a:p>
            <a:pPr lvl="1" eaLnBrk="1" latinLnBrk="1" hangingPunct="1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Courier New" pitchFamily="49" charset="0"/>
              </a:rPr>
              <a:t>	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urier New" pitchFamily="49" charset="0"/>
              </a:rPr>
              <a:t>System.out.println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urier New" pitchFamily="49" charset="0"/>
              </a:rPr>
              <a:t>(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urier New" pitchFamily="49" charset="0"/>
              </a:rPr>
              <a:t> + "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urier New" pitchFamily="49" charset="0"/>
              </a:rPr>
              <a:t>번째 값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urier New" pitchFamily="49" charset="0"/>
              </a:rPr>
              <a:t>: "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cs typeface="Courier New" pitchFamily="49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urier New" pitchFamily="49" charset="0"/>
              </a:rPr>
              <a:t>+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urier New" pitchFamily="49" charset="0"/>
              </a:rPr>
              <a:t>args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urier New" pitchFamily="49" charset="0"/>
              </a:rPr>
              <a:t>[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  <a:cs typeface="Courier New" pitchFamily="49" charset="0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cs typeface="Courier New" pitchFamily="49" charset="0"/>
              </a:rPr>
              <a:t>]);</a:t>
            </a:r>
          </a:p>
          <a:p>
            <a:pPr lvl="1" eaLnBrk="1" latinLnBrk="1" hangingPunct="1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cs typeface="Courier New" pitchFamily="49" charset="0"/>
              </a:rPr>
              <a:t>}</a:t>
            </a:r>
          </a:p>
          <a:p>
            <a:pPr lvl="1" eaLnBrk="1" latinLnBrk="1" hangingPunct="1"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   </a:t>
            </a:r>
          </a:p>
          <a:p>
            <a:pPr eaLnBrk="1" latinLnBrk="1" hangingPunct="1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}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38" y="3056112"/>
            <a:ext cx="8467887" cy="16658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직선 연결선 6"/>
          <p:cNvCxnSpPr/>
          <p:nvPr/>
        </p:nvCxnSpPr>
        <p:spPr>
          <a:xfrm>
            <a:off x="4665134" y="3369734"/>
            <a:ext cx="145626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사각형 설명선 9"/>
          <p:cNvSpPr/>
          <p:nvPr/>
        </p:nvSpPr>
        <p:spPr>
          <a:xfrm>
            <a:off x="4881563" y="3598068"/>
            <a:ext cx="1079500" cy="468313"/>
          </a:xfrm>
          <a:prstGeom prst="wedgeRoundRectCallout">
            <a:avLst>
              <a:gd name="adj1" fmla="val -4800"/>
              <a:gd name="adj2" fmla="val -92081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800" dirty="0" err="1" smtClean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패키지명</a:t>
            </a:r>
            <a:endParaRPr lang="ko-KR" altLang="en-US" sz="1800" dirty="0">
              <a:solidFill>
                <a:schemeClr val="accent6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239936" y="3369734"/>
            <a:ext cx="38946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사각형 설명선 14"/>
          <p:cNvSpPr/>
          <p:nvPr/>
        </p:nvSpPr>
        <p:spPr>
          <a:xfrm>
            <a:off x="6371697" y="3598068"/>
            <a:ext cx="1079500" cy="468313"/>
          </a:xfrm>
          <a:prstGeom prst="wedgeRoundRectCallout">
            <a:avLst>
              <a:gd name="adj1" fmla="val -44016"/>
              <a:gd name="adj2" fmla="val -95697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800" dirty="0" err="1" smtClean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클래스명</a:t>
            </a:r>
            <a:endParaRPr lang="ko-KR" altLang="en-US" sz="1800" dirty="0">
              <a:solidFill>
                <a:schemeClr val="accent6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9300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r>
              <a:rPr lang="ko-KR" altLang="en-US" dirty="0"/>
              <a:t>자바 개발환경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smtClean="0"/>
              <a:t>환경변수 설정 </a:t>
            </a:r>
            <a:r>
              <a:rPr lang="en-US" altLang="ko-KR" dirty="0" smtClean="0"/>
              <a:t>– </a:t>
            </a:r>
            <a:r>
              <a:rPr lang="en-US" altLang="ko-KR" dirty="0"/>
              <a:t>Windows 8, windows </a:t>
            </a:r>
            <a:r>
              <a:rPr lang="en-US" altLang="ko-KR" dirty="0" smtClean="0"/>
              <a:t>10</a:t>
            </a:r>
            <a:endParaRPr lang="en-US" altLang="ko-KR" dirty="0"/>
          </a:p>
        </p:txBody>
      </p:sp>
      <p:sp>
        <p:nvSpPr>
          <p:cNvPr id="33" name="텍스트 개체 틀 8"/>
          <p:cNvSpPr txBox="1">
            <a:spLocks/>
          </p:cNvSpPr>
          <p:nvPr/>
        </p:nvSpPr>
        <p:spPr>
          <a:xfrm>
            <a:off x="315328" y="865898"/>
            <a:ext cx="6853822" cy="759702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altLang="ko-KR" sz="1400" dirty="0" smtClean="0"/>
              <a:t>java, </a:t>
            </a:r>
            <a:r>
              <a:rPr lang="en-US" altLang="ko-KR" sz="1400" dirty="0" err="1" smtClean="0"/>
              <a:t>javac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와 같은 프로그램을 경로 상관없이 사용하기 위하여 설정</a:t>
            </a:r>
            <a:endParaRPr lang="en-US" altLang="ko-KR" sz="1400" dirty="0" smtClean="0"/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ko-KR" altLang="en-US" sz="1400" dirty="0" smtClean="0"/>
              <a:t>경로</a:t>
            </a:r>
            <a:r>
              <a:rPr lang="en-US" altLang="ko-KR" sz="1400" dirty="0" smtClean="0"/>
              <a:t>: </a:t>
            </a:r>
            <a:r>
              <a:rPr lang="en-US" altLang="ko-KR" sz="1400" b="1" dirty="0"/>
              <a:t>C:\Program Files\Java\jdk1.8.0_131\bin</a:t>
            </a:r>
            <a:endParaRPr lang="ko-KR" altLang="en-US" sz="1400" dirty="0"/>
          </a:p>
          <a:p>
            <a:pPr lvl="1">
              <a:spcBef>
                <a:spcPct val="0"/>
              </a:spcBef>
              <a:spcAft>
                <a:spcPts val="600"/>
              </a:spcAft>
            </a:pPr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573463" y="1989258"/>
            <a:ext cx="867988" cy="797122"/>
            <a:chOff x="598863" y="1306844"/>
            <a:chExt cx="867988" cy="797122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5" t="32767" r="72896" b="29167"/>
            <a:stretch>
              <a:fillRect/>
            </a:stretch>
          </p:blipFill>
          <p:spPr bwMode="auto">
            <a:xfrm>
              <a:off x="598863" y="1306844"/>
              <a:ext cx="856061" cy="786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직사각형 39"/>
            <p:cNvSpPr/>
            <p:nvPr/>
          </p:nvSpPr>
          <p:spPr>
            <a:xfrm>
              <a:off x="601096" y="1480254"/>
              <a:ext cx="278379" cy="112538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58995" y="1986717"/>
              <a:ext cx="607856" cy="117249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120583" y="3286855"/>
            <a:ext cx="1311341" cy="618614"/>
            <a:chOff x="6053113" y="4536809"/>
            <a:chExt cx="1311341" cy="618614"/>
          </a:xfrm>
        </p:grpSpPr>
        <p:sp>
          <p:nvSpPr>
            <p:cNvPr id="59" name="TextBox 58"/>
            <p:cNvSpPr txBox="1"/>
            <p:nvPr/>
          </p:nvSpPr>
          <p:spPr bwMode="auto">
            <a:xfrm>
              <a:off x="6053113" y="4755313"/>
              <a:ext cx="13113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000" b="1" dirty="0" smtClean="0">
                  <a:latin typeface="+mn-ea"/>
                </a:rPr>
                <a:t>[</a:t>
              </a:r>
              <a:r>
                <a:rPr lang="ko-KR" altLang="en-US" sz="1000" b="1" dirty="0" smtClean="0">
                  <a:latin typeface="+mn-ea"/>
                </a:rPr>
                <a:t>내 </a:t>
              </a:r>
              <a:r>
                <a:rPr lang="en-US" altLang="ko-KR" sz="1000" b="1" dirty="0" smtClean="0">
                  <a:latin typeface="+mn-ea"/>
                </a:rPr>
                <a:t>PC] </a:t>
              </a:r>
              <a:r>
                <a:rPr lang="ko-KR" altLang="en-US" sz="1000" b="1" dirty="0" smtClean="0">
                  <a:latin typeface="+mn-ea"/>
                </a:rPr>
                <a:t>선택</a:t>
              </a:r>
              <a:r>
                <a:rPr lang="en-US" altLang="ko-KR" sz="1000" b="1" dirty="0" smtClean="0">
                  <a:latin typeface="+mn-ea"/>
                </a:rPr>
                <a:t/>
              </a:r>
              <a:br>
                <a:rPr lang="en-US" altLang="ko-KR" sz="1000" b="1" dirty="0" smtClean="0">
                  <a:latin typeface="+mn-ea"/>
                </a:rPr>
              </a:br>
              <a:r>
                <a:rPr lang="ko-KR" altLang="en-US" sz="1000" b="1" dirty="0" smtClean="0">
                  <a:latin typeface="+mn-ea"/>
                </a:rPr>
                <a:t>오른쪽 마우스 클릭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60" name="타원형 설명선 59"/>
            <p:cNvSpPr/>
            <p:nvPr/>
          </p:nvSpPr>
          <p:spPr>
            <a:xfrm>
              <a:off x="6137907" y="4536809"/>
              <a:ext cx="252000" cy="252000"/>
            </a:xfrm>
            <a:prstGeom prst="wedgeEllipseCallout">
              <a:avLst>
                <a:gd name="adj1" fmla="val 102965"/>
                <a:gd name="adj2" fmla="val -473703"/>
              </a:avLst>
            </a:pr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en-US" altLang="ko-KR" sz="1050" b="1" dirty="0" smtClean="0">
                  <a:latin typeface="+mn-ea"/>
                </a:rPr>
                <a:t>1</a:t>
              </a:r>
              <a:endParaRPr lang="ko-KR" altLang="en-US" sz="1050" b="1" dirty="0">
                <a:latin typeface="+mn-ea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68927" y="3009630"/>
            <a:ext cx="1483722" cy="400539"/>
            <a:chOff x="668927" y="2445750"/>
            <a:chExt cx="1483722" cy="400539"/>
          </a:xfrm>
        </p:grpSpPr>
        <p:sp>
          <p:nvSpPr>
            <p:cNvPr id="69" name="타원형 설명선 68"/>
            <p:cNvSpPr/>
            <p:nvPr/>
          </p:nvSpPr>
          <p:spPr>
            <a:xfrm>
              <a:off x="668927" y="2445750"/>
              <a:ext cx="252000" cy="252000"/>
            </a:xfrm>
            <a:prstGeom prst="wedgeEllipseCallout">
              <a:avLst>
                <a:gd name="adj1" fmla="val 47529"/>
                <a:gd name="adj2" fmla="val -167542"/>
              </a:avLst>
            </a:pr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en-US" altLang="ko-KR" sz="1050" b="1" dirty="0" smtClean="0">
                  <a:latin typeface="+mn-ea"/>
                </a:rPr>
                <a:t>2</a:t>
              </a:r>
              <a:endParaRPr lang="ko-KR" altLang="en-US" sz="1050" b="1" dirty="0">
                <a:latin typeface="+mn-ea"/>
              </a:endParaRPr>
            </a:p>
          </p:txBody>
        </p:sp>
        <p:sp>
          <p:nvSpPr>
            <p:cNvPr id="70" name="TextBox 69"/>
            <p:cNvSpPr txBox="1"/>
            <p:nvPr/>
          </p:nvSpPr>
          <p:spPr bwMode="auto">
            <a:xfrm>
              <a:off x="841308" y="2446179"/>
              <a:ext cx="13113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 b="1" dirty="0" err="1" smtClean="0">
                  <a:latin typeface="+mn-ea"/>
                </a:rPr>
                <a:t>팝업창에서</a:t>
              </a:r>
              <a:endParaRPr lang="en-US" altLang="ko-KR" sz="1000" b="1" dirty="0" smtClean="0">
                <a:latin typeface="+mn-ea"/>
              </a:endParaRPr>
            </a:p>
            <a:p>
              <a:pPr>
                <a:defRPr/>
              </a:pPr>
              <a:r>
                <a:rPr lang="en-US" altLang="ko-KR" sz="1000" b="1" dirty="0" smtClean="0">
                  <a:latin typeface="+mn-ea"/>
                </a:rPr>
                <a:t>[</a:t>
              </a:r>
              <a:r>
                <a:rPr lang="ko-KR" altLang="en-US" sz="1000" b="1" dirty="0" smtClean="0">
                  <a:latin typeface="+mn-ea"/>
                </a:rPr>
                <a:t>속성</a:t>
              </a:r>
              <a:r>
                <a:rPr lang="en-US" altLang="ko-KR" sz="1000" b="1" dirty="0" smtClean="0">
                  <a:latin typeface="+mn-ea"/>
                </a:rPr>
                <a:t>] </a:t>
              </a:r>
              <a:r>
                <a:rPr lang="ko-KR" altLang="en-US" sz="1000" b="1" dirty="0" smtClean="0">
                  <a:latin typeface="+mn-ea"/>
                </a:rPr>
                <a:t>메뉴 클릭</a:t>
              </a:r>
              <a:endParaRPr lang="ko-KR" altLang="en-US" sz="1000" b="1" dirty="0">
                <a:latin typeface="+mn-ea"/>
              </a:endParaRPr>
            </a:p>
          </p:txBody>
        </p:sp>
      </p:grpSp>
      <p:sp>
        <p:nvSpPr>
          <p:cNvPr id="75" name="TextBox 74"/>
          <p:cNvSpPr txBox="1"/>
          <p:nvPr/>
        </p:nvSpPr>
        <p:spPr bwMode="auto">
          <a:xfrm>
            <a:off x="7684598" y="1664163"/>
            <a:ext cx="122233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1">
                <a:solidFill>
                  <a:srgbClr val="C00000"/>
                </a:solidFill>
                <a:latin typeface="+mn-ea"/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err="1" smtClean="0">
                <a:solidFill>
                  <a:schemeClr val="tx1"/>
                </a:solidFill>
              </a:rPr>
              <a:t>새로만들기</a:t>
            </a:r>
            <a:r>
              <a:rPr lang="en-US" altLang="ko-KR" dirty="0" smtClean="0">
                <a:solidFill>
                  <a:schemeClr val="tx1"/>
                </a:solidFill>
              </a:rPr>
              <a:t>]</a:t>
            </a:r>
            <a:r>
              <a:rPr lang="en-US" altLang="ko-KR" dirty="0">
                <a:solidFill>
                  <a:schemeClr val="tx1"/>
                </a:solidFill>
              </a:rPr>
              <a:t/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 err="1" smtClean="0">
                <a:solidFill>
                  <a:schemeClr val="tx1"/>
                </a:solidFill>
              </a:rPr>
              <a:t>클릭후</a:t>
            </a:r>
            <a:r>
              <a:rPr lang="ko-KR" altLang="en-US" dirty="0" smtClean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경로 입력</a:t>
            </a:r>
          </a:p>
        </p:txBody>
      </p:sp>
      <p:pic>
        <p:nvPicPr>
          <p:cNvPr id="77" name="Picture 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698" y="2027257"/>
            <a:ext cx="6733273" cy="2586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타원형 설명선 78"/>
          <p:cNvSpPr/>
          <p:nvPr/>
        </p:nvSpPr>
        <p:spPr>
          <a:xfrm>
            <a:off x="1776845" y="1851082"/>
            <a:ext cx="252000" cy="252000"/>
          </a:xfrm>
          <a:prstGeom prst="wedgeEllipseCallout">
            <a:avLst>
              <a:gd name="adj1" fmla="val 128341"/>
              <a:gd name="adj2" fmla="val 317160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300" b="1" dirty="0" smtClean="0">
                <a:latin typeface="+mn-ea"/>
              </a:rPr>
              <a:t>3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80" name="TextBox 79"/>
          <p:cNvSpPr txBox="1"/>
          <p:nvPr/>
        </p:nvSpPr>
        <p:spPr bwMode="auto">
          <a:xfrm>
            <a:off x="1940822" y="1805941"/>
            <a:ext cx="15762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latin typeface="+mn-ea"/>
              </a:rPr>
              <a:t>[</a:t>
            </a:r>
            <a:r>
              <a:rPr lang="ko-KR" altLang="en-US" sz="1000" b="1" dirty="0" smtClean="0">
                <a:latin typeface="+mn-ea"/>
              </a:rPr>
              <a:t>고급 시스템 설정</a:t>
            </a:r>
            <a:r>
              <a:rPr lang="en-US" altLang="ko-KR" sz="1000" b="1" dirty="0" smtClean="0">
                <a:latin typeface="+mn-ea"/>
              </a:rPr>
              <a:t>] </a:t>
            </a:r>
            <a:r>
              <a:rPr lang="ko-KR" altLang="en-US" sz="1000" b="1" dirty="0" smtClean="0">
                <a:latin typeface="+mn-ea"/>
              </a:rPr>
              <a:t>클릭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954495" y="2685727"/>
            <a:ext cx="581171" cy="1600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3051860" y="2498893"/>
            <a:ext cx="299596" cy="17658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616330" y="3977653"/>
            <a:ext cx="669506" cy="17106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4" name="타원형 설명선 83"/>
          <p:cNvSpPr/>
          <p:nvPr/>
        </p:nvSpPr>
        <p:spPr>
          <a:xfrm>
            <a:off x="3654001" y="1851082"/>
            <a:ext cx="252000" cy="252000"/>
          </a:xfrm>
          <a:prstGeom prst="wedgeEllipseCallout">
            <a:avLst>
              <a:gd name="adj1" fmla="val -253985"/>
              <a:gd name="adj2" fmla="val 285489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300" b="1" dirty="0" smtClean="0">
                <a:latin typeface="+mn-ea"/>
              </a:rPr>
              <a:t>4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85" name="TextBox 84"/>
          <p:cNvSpPr txBox="1"/>
          <p:nvPr/>
        </p:nvSpPr>
        <p:spPr bwMode="auto">
          <a:xfrm>
            <a:off x="3819427" y="1821181"/>
            <a:ext cx="113865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1">
                <a:solidFill>
                  <a:srgbClr val="C00000"/>
                </a:solidFill>
                <a:latin typeface="+mn-ea"/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고급</a:t>
            </a:r>
            <a:r>
              <a:rPr lang="en-US" altLang="ko-KR" dirty="0" smtClean="0">
                <a:solidFill>
                  <a:schemeClr val="tx1"/>
                </a:solidFill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</a:rPr>
              <a:t>탭 </a:t>
            </a:r>
            <a:r>
              <a:rPr lang="ko-KR" altLang="en-US" dirty="0">
                <a:solidFill>
                  <a:schemeClr val="tx1"/>
                </a:solidFill>
              </a:rPr>
              <a:t>클릭</a:t>
            </a:r>
          </a:p>
        </p:txBody>
      </p:sp>
      <p:sp>
        <p:nvSpPr>
          <p:cNvPr id="86" name="타원형 설명선 85"/>
          <p:cNvSpPr/>
          <p:nvPr/>
        </p:nvSpPr>
        <p:spPr>
          <a:xfrm>
            <a:off x="2557241" y="4433492"/>
            <a:ext cx="231275" cy="231275"/>
          </a:xfrm>
          <a:prstGeom prst="wedgeEllipseCallout">
            <a:avLst>
              <a:gd name="adj1" fmla="val 438809"/>
              <a:gd name="adj2" fmla="val -211101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300" b="1" dirty="0" smtClean="0">
                <a:latin typeface="+mn-ea"/>
              </a:rPr>
              <a:t>5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2469210" y="4624236"/>
            <a:ext cx="17370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1">
                <a:solidFill>
                  <a:srgbClr val="C00000"/>
                </a:solidFill>
                <a:latin typeface="+mn-ea"/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환경변수</a:t>
            </a:r>
            <a:r>
              <a:rPr lang="en-US" altLang="ko-KR" dirty="0" smtClean="0">
                <a:solidFill>
                  <a:schemeClr val="tx1"/>
                </a:solidFill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</a:rPr>
              <a:t>버튼 클릭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8" name="타원형 설명선 87"/>
          <p:cNvSpPr/>
          <p:nvPr/>
        </p:nvSpPr>
        <p:spPr>
          <a:xfrm>
            <a:off x="5158162" y="1795981"/>
            <a:ext cx="252000" cy="252000"/>
          </a:xfrm>
          <a:prstGeom prst="wedgeEllipseCallout">
            <a:avLst>
              <a:gd name="adj1" fmla="val -266133"/>
              <a:gd name="adj2" fmla="val 740494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300" b="1" dirty="0" smtClean="0">
                <a:latin typeface="+mn-ea"/>
              </a:rPr>
              <a:t>6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89" name="TextBox 88"/>
          <p:cNvSpPr txBox="1"/>
          <p:nvPr/>
        </p:nvSpPr>
        <p:spPr bwMode="auto">
          <a:xfrm>
            <a:off x="5317056" y="1800861"/>
            <a:ext cx="11069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1">
                <a:solidFill>
                  <a:srgbClr val="C00000"/>
                </a:solidFill>
                <a:latin typeface="+mn-ea"/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[path]</a:t>
            </a:r>
            <a:r>
              <a:rPr lang="ko-KR" altLang="en-US" dirty="0" smtClean="0">
                <a:solidFill>
                  <a:schemeClr val="tx1"/>
                </a:solidFill>
              </a:rPr>
              <a:t>클릭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0" name="타원형 설명선 89"/>
          <p:cNvSpPr/>
          <p:nvPr/>
        </p:nvSpPr>
        <p:spPr>
          <a:xfrm>
            <a:off x="5308146" y="4612589"/>
            <a:ext cx="252000" cy="252000"/>
          </a:xfrm>
          <a:prstGeom prst="wedgeEllipseCallout">
            <a:avLst>
              <a:gd name="adj1" fmla="val -16417"/>
              <a:gd name="adj2" fmla="val -317209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300" b="1" dirty="0" smtClean="0">
                <a:latin typeface="+mn-ea"/>
              </a:rPr>
              <a:t>7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91" name="TextBox 90"/>
          <p:cNvSpPr txBox="1"/>
          <p:nvPr/>
        </p:nvSpPr>
        <p:spPr bwMode="auto">
          <a:xfrm>
            <a:off x="5506073" y="4618832"/>
            <a:ext cx="9025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1">
                <a:solidFill>
                  <a:srgbClr val="C00000"/>
                </a:solidFill>
                <a:latin typeface="+mn-ea"/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편집</a:t>
            </a:r>
            <a:r>
              <a:rPr lang="en-US" altLang="ko-KR" dirty="0" smtClean="0">
                <a:solidFill>
                  <a:schemeClr val="tx1"/>
                </a:solidFill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</a:rPr>
              <a:t>클릭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488656" y="3710026"/>
            <a:ext cx="1378309" cy="1121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5239751" y="3863005"/>
            <a:ext cx="387547" cy="1478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0503" y="2408005"/>
            <a:ext cx="1973914" cy="2170781"/>
          </a:xfrm>
          <a:prstGeom prst="rect">
            <a:avLst/>
          </a:prstGeom>
        </p:spPr>
      </p:pic>
      <p:sp>
        <p:nvSpPr>
          <p:cNvPr id="95" name="직사각형 94"/>
          <p:cNvSpPr/>
          <p:nvPr/>
        </p:nvSpPr>
        <p:spPr>
          <a:xfrm>
            <a:off x="6747647" y="3050516"/>
            <a:ext cx="1378309" cy="11218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6" name="타원형 설명선 95"/>
          <p:cNvSpPr/>
          <p:nvPr/>
        </p:nvSpPr>
        <p:spPr>
          <a:xfrm>
            <a:off x="7041097" y="3816978"/>
            <a:ext cx="252000" cy="252000"/>
          </a:xfrm>
          <a:prstGeom prst="wedgeEllipseCallout">
            <a:avLst>
              <a:gd name="adj1" fmla="val 340644"/>
              <a:gd name="adj2" fmla="val 193394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300" b="1" dirty="0" smtClean="0">
                <a:latin typeface="+mn-ea"/>
              </a:rPr>
              <a:t>9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930313" y="4357224"/>
            <a:ext cx="394692" cy="1776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 bwMode="auto">
          <a:xfrm>
            <a:off x="7225392" y="3779157"/>
            <a:ext cx="8772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1">
                <a:solidFill>
                  <a:srgbClr val="C00000"/>
                </a:solidFill>
                <a:latin typeface="+mn-ea"/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확인</a:t>
            </a:r>
            <a:r>
              <a:rPr lang="en-US" altLang="ko-KR" dirty="0" smtClean="0">
                <a:solidFill>
                  <a:schemeClr val="tx1"/>
                </a:solidFill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</a:rPr>
              <a:t>클릭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4" name="타원형 설명선 73"/>
          <p:cNvSpPr/>
          <p:nvPr/>
        </p:nvSpPr>
        <p:spPr>
          <a:xfrm>
            <a:off x="7509800" y="1779793"/>
            <a:ext cx="252000" cy="252000"/>
          </a:xfrm>
          <a:prstGeom prst="wedgeEllipseCallout">
            <a:avLst>
              <a:gd name="adj1" fmla="val 338460"/>
              <a:gd name="adj2" fmla="val 308550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300" b="1" dirty="0" smtClean="0">
                <a:latin typeface="+mn-ea"/>
              </a:rPr>
              <a:t>8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8296073" y="2579224"/>
            <a:ext cx="394692" cy="1776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4490720" y="1245870"/>
            <a:ext cx="3906520" cy="26490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 </a:t>
            </a:r>
            <a:r>
              <a:rPr lang="en-US" altLang="ko-KR" sz="2000" dirty="0" smtClean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*</a:t>
            </a:r>
            <a:r>
              <a:rPr lang="ko-KR" altLang="en-US" sz="2000" dirty="0" smtClean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직접입력보다는 경로 복사해서 사용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526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r>
              <a:rPr lang="ko-KR" altLang="en-US" dirty="0"/>
              <a:t>자바 개발환경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smtClean="0"/>
              <a:t>환경변수 설정 </a:t>
            </a:r>
            <a:r>
              <a:rPr lang="en-US" altLang="ko-KR" dirty="0"/>
              <a:t>– Windows </a:t>
            </a:r>
            <a:r>
              <a:rPr lang="en-US" altLang="ko-KR" dirty="0" smtClean="0"/>
              <a:t>7</a:t>
            </a:r>
            <a:endParaRPr lang="en-US" altLang="ko-KR" dirty="0"/>
          </a:p>
        </p:txBody>
      </p:sp>
      <p:sp>
        <p:nvSpPr>
          <p:cNvPr id="33" name="텍스트 개체 틀 8"/>
          <p:cNvSpPr txBox="1">
            <a:spLocks/>
          </p:cNvSpPr>
          <p:nvPr/>
        </p:nvSpPr>
        <p:spPr>
          <a:xfrm>
            <a:off x="315328" y="865898"/>
            <a:ext cx="8494662" cy="766052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altLang="ko-KR" sz="1400" dirty="0" smtClean="0"/>
              <a:t>java, </a:t>
            </a:r>
            <a:r>
              <a:rPr lang="en-US" altLang="ko-KR" sz="1400" dirty="0" err="1" smtClean="0"/>
              <a:t>javac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와 같은 프로그램을 경로 상관없이 사용하기 위하여 설정</a:t>
            </a:r>
            <a:endParaRPr lang="en-US" altLang="ko-KR" sz="1400" dirty="0" smtClean="0"/>
          </a:p>
          <a:p>
            <a:pPr lvl="1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dirty="0" smtClean="0"/>
              <a:t>경로</a:t>
            </a:r>
            <a:r>
              <a:rPr lang="en-US" altLang="ko-KR" sz="1400" dirty="0" smtClean="0"/>
              <a:t>: </a:t>
            </a:r>
            <a:r>
              <a:rPr lang="en-US" altLang="ko-KR" sz="1400" b="1" dirty="0"/>
              <a:t>C:\</a:t>
            </a:r>
            <a:r>
              <a:rPr lang="en-US" altLang="ko-KR" sz="1400" b="1" dirty="0" smtClean="0"/>
              <a:t>Program Files\Java\jdk1.8.0_131\</a:t>
            </a:r>
            <a:r>
              <a:rPr lang="en-US" altLang="ko-KR" sz="1400" b="1" dirty="0" err="1" smtClean="0"/>
              <a:t>bin</a:t>
            </a:r>
            <a:r>
              <a:rPr lang="en-US" altLang="ko-KR" sz="2400" b="1" dirty="0" err="1" smtClean="0">
                <a:solidFill>
                  <a:srgbClr val="C00000"/>
                </a:solidFill>
              </a:rPr>
              <a:t>;</a:t>
            </a:r>
            <a:r>
              <a:rPr lang="en-US" altLang="ko-KR" sz="1050" dirty="0" err="1" smtClean="0"/>
              <a:t>C</a:t>
            </a:r>
            <a:r>
              <a:rPr lang="en-US" altLang="ko-KR" sz="1050" dirty="0"/>
              <a:t>:\Program Files (x86)\ATI Technologies\ATI.ACE\Core-Static</a:t>
            </a:r>
            <a:endParaRPr lang="ko-KR" altLang="en-US" sz="1400" dirty="0"/>
          </a:p>
          <a:p>
            <a:pPr lvl="1">
              <a:spcBef>
                <a:spcPct val="0"/>
              </a:spcBef>
              <a:spcAft>
                <a:spcPts val="600"/>
              </a:spcAft>
            </a:pPr>
            <a:endParaRPr lang="ko-KR" altLang="en-US" dirty="0" smtClean="0"/>
          </a:p>
          <a:p>
            <a:pPr lvl="1">
              <a:spcBef>
                <a:spcPct val="0"/>
              </a:spcBef>
              <a:spcAft>
                <a:spcPts val="600"/>
              </a:spcAft>
            </a:pPr>
            <a:endParaRPr lang="ko-KR" altLang="en-US" dirty="0"/>
          </a:p>
        </p:txBody>
      </p:sp>
      <p:sp>
        <p:nvSpPr>
          <p:cNvPr id="100" name="직사각형 99"/>
          <p:cNvSpPr/>
          <p:nvPr/>
        </p:nvSpPr>
        <p:spPr>
          <a:xfrm>
            <a:off x="7075685" y="1029592"/>
            <a:ext cx="1757680" cy="26490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 </a:t>
            </a:r>
            <a:r>
              <a:rPr lang="en-US" altLang="ko-KR" sz="2000" dirty="0" smtClean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*</a:t>
            </a:r>
            <a:r>
              <a:rPr lang="ko-KR" altLang="en-US" sz="2000" dirty="0" smtClean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세미콜론 주의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77" y="2068132"/>
            <a:ext cx="1096717" cy="80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9"/>
          <a:stretch>
            <a:fillRect/>
          </a:stretch>
        </p:blipFill>
        <p:spPr bwMode="auto">
          <a:xfrm>
            <a:off x="2491908" y="2070780"/>
            <a:ext cx="6365410" cy="2360041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직사각형 103"/>
          <p:cNvSpPr/>
          <p:nvPr/>
        </p:nvSpPr>
        <p:spPr>
          <a:xfrm>
            <a:off x="630718" y="2072944"/>
            <a:ext cx="264563" cy="11440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903445" y="2683853"/>
            <a:ext cx="607856" cy="1172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 bwMode="auto">
          <a:xfrm>
            <a:off x="155834" y="3667714"/>
            <a:ext cx="13113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latin typeface="+mn-ea"/>
              </a:rPr>
              <a:t>[</a:t>
            </a:r>
            <a:r>
              <a:rPr lang="ko-KR" altLang="en-US" sz="1000" b="1" dirty="0" smtClean="0">
                <a:latin typeface="+mn-ea"/>
              </a:rPr>
              <a:t>컴퓨터</a:t>
            </a:r>
            <a:r>
              <a:rPr lang="en-US" altLang="ko-KR" sz="1000" b="1" dirty="0" smtClean="0">
                <a:latin typeface="+mn-ea"/>
              </a:rPr>
              <a:t>] </a:t>
            </a:r>
            <a:r>
              <a:rPr lang="ko-KR" altLang="en-US" sz="1000" b="1" dirty="0" smtClean="0">
                <a:latin typeface="+mn-ea"/>
              </a:rPr>
              <a:t>선택</a:t>
            </a:r>
            <a:r>
              <a:rPr lang="en-US" altLang="ko-KR" sz="1000" b="1" dirty="0" smtClean="0">
                <a:latin typeface="+mn-ea"/>
              </a:rPr>
              <a:t/>
            </a:r>
            <a:br>
              <a:rPr lang="en-US" altLang="ko-KR" sz="1000" b="1" dirty="0" smtClean="0">
                <a:latin typeface="+mn-ea"/>
              </a:rPr>
            </a:br>
            <a:r>
              <a:rPr lang="ko-KR" altLang="en-US" sz="1000" b="1" dirty="0" smtClean="0">
                <a:latin typeface="+mn-ea"/>
              </a:rPr>
              <a:t>오른쪽 마우스 클릭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08" name="타원형 설명선 107"/>
          <p:cNvSpPr/>
          <p:nvPr/>
        </p:nvSpPr>
        <p:spPr>
          <a:xfrm>
            <a:off x="212725" y="3439324"/>
            <a:ext cx="252000" cy="252000"/>
          </a:xfrm>
          <a:prstGeom prst="wedgeEllipseCallout">
            <a:avLst>
              <a:gd name="adj1" fmla="val 175537"/>
              <a:gd name="adj2" fmla="val -558043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1</a:t>
            </a:r>
            <a:endParaRPr lang="ko-KR" altLang="en-US" sz="1050" b="1" dirty="0">
              <a:latin typeface="+mn-ea"/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738777" y="3073130"/>
            <a:ext cx="1483722" cy="400539"/>
            <a:chOff x="668927" y="2445750"/>
            <a:chExt cx="1483722" cy="400539"/>
          </a:xfrm>
        </p:grpSpPr>
        <p:sp>
          <p:nvSpPr>
            <p:cNvPr id="110" name="타원형 설명선 109"/>
            <p:cNvSpPr/>
            <p:nvPr/>
          </p:nvSpPr>
          <p:spPr>
            <a:xfrm>
              <a:off x="668927" y="2445750"/>
              <a:ext cx="252000" cy="252000"/>
            </a:xfrm>
            <a:prstGeom prst="wedgeEllipseCallout">
              <a:avLst>
                <a:gd name="adj1" fmla="val 47529"/>
                <a:gd name="adj2" fmla="val -167542"/>
              </a:avLst>
            </a:pr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en-US" altLang="ko-KR" sz="1050" b="1" dirty="0" smtClean="0">
                  <a:latin typeface="+mn-ea"/>
                </a:rPr>
                <a:t>2</a:t>
              </a:r>
              <a:endParaRPr lang="ko-KR" altLang="en-US" sz="1050" b="1" dirty="0">
                <a:latin typeface="+mn-ea"/>
              </a:endParaRPr>
            </a:p>
          </p:txBody>
        </p:sp>
        <p:sp>
          <p:nvSpPr>
            <p:cNvPr id="111" name="TextBox 110"/>
            <p:cNvSpPr txBox="1"/>
            <p:nvPr/>
          </p:nvSpPr>
          <p:spPr bwMode="auto">
            <a:xfrm>
              <a:off x="841308" y="2446179"/>
              <a:ext cx="131134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 b="1" dirty="0" err="1" smtClean="0">
                  <a:latin typeface="+mn-ea"/>
                </a:rPr>
                <a:t>팝업창에서</a:t>
              </a:r>
              <a:endParaRPr lang="en-US" altLang="ko-KR" sz="1000" b="1" dirty="0" smtClean="0">
                <a:latin typeface="+mn-ea"/>
              </a:endParaRPr>
            </a:p>
            <a:p>
              <a:pPr>
                <a:defRPr/>
              </a:pPr>
              <a:r>
                <a:rPr lang="en-US" altLang="ko-KR" sz="1000" b="1" dirty="0" smtClean="0">
                  <a:latin typeface="+mn-ea"/>
                </a:rPr>
                <a:t>[</a:t>
              </a:r>
              <a:r>
                <a:rPr lang="ko-KR" altLang="en-US" sz="1000" b="1" dirty="0" smtClean="0">
                  <a:latin typeface="+mn-ea"/>
                </a:rPr>
                <a:t>속성</a:t>
              </a:r>
              <a:r>
                <a:rPr lang="en-US" altLang="ko-KR" sz="1000" b="1" dirty="0" smtClean="0">
                  <a:latin typeface="+mn-ea"/>
                </a:rPr>
                <a:t>] </a:t>
              </a:r>
              <a:r>
                <a:rPr lang="ko-KR" altLang="en-US" sz="1000" b="1" dirty="0" smtClean="0">
                  <a:latin typeface="+mn-ea"/>
                </a:rPr>
                <a:t>메뉴 클릭</a:t>
              </a:r>
              <a:endParaRPr lang="ko-KR" altLang="en-US" sz="1000" b="1" dirty="0">
                <a:latin typeface="+mn-ea"/>
              </a:endParaRPr>
            </a:p>
          </p:txBody>
        </p:sp>
      </p:grpSp>
      <p:sp>
        <p:nvSpPr>
          <p:cNvPr id="113" name="타원형 설명선 112"/>
          <p:cNvSpPr/>
          <p:nvPr/>
        </p:nvSpPr>
        <p:spPr>
          <a:xfrm>
            <a:off x="2147713" y="1824924"/>
            <a:ext cx="252000" cy="252000"/>
          </a:xfrm>
          <a:prstGeom prst="wedgeEllipseCallout">
            <a:avLst>
              <a:gd name="adj1" fmla="val 130357"/>
              <a:gd name="adj2" fmla="val 359493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300" b="1" dirty="0" smtClean="0">
                <a:latin typeface="+mn-ea"/>
              </a:rPr>
              <a:t>3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114" name="TextBox 113"/>
          <p:cNvSpPr txBox="1"/>
          <p:nvPr/>
        </p:nvSpPr>
        <p:spPr bwMode="auto">
          <a:xfrm>
            <a:off x="2315541" y="1812811"/>
            <a:ext cx="196287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1">
                <a:solidFill>
                  <a:srgbClr val="C00000"/>
                </a:solidFill>
                <a:latin typeface="+mn-ea"/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고급 </a:t>
            </a:r>
            <a:r>
              <a:rPr lang="ko-KR" altLang="en-US" dirty="0">
                <a:solidFill>
                  <a:schemeClr val="tx1"/>
                </a:solidFill>
              </a:rPr>
              <a:t>시스템 </a:t>
            </a:r>
            <a:r>
              <a:rPr lang="ko-KR" altLang="en-US" dirty="0" smtClean="0">
                <a:solidFill>
                  <a:schemeClr val="tx1"/>
                </a:solidFill>
              </a:rPr>
              <a:t>설정</a:t>
            </a:r>
            <a:r>
              <a:rPr lang="en-US" altLang="ko-KR" dirty="0" smtClean="0">
                <a:solidFill>
                  <a:schemeClr val="tx1"/>
                </a:solidFill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</a:rPr>
              <a:t>클릭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2425629" y="2762251"/>
            <a:ext cx="723714" cy="1333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3707550" y="2542350"/>
            <a:ext cx="261200" cy="2199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4304561" y="3818628"/>
            <a:ext cx="629390" cy="1755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8" name="타원형 설명선 117"/>
          <p:cNvSpPr/>
          <p:nvPr/>
        </p:nvSpPr>
        <p:spPr>
          <a:xfrm>
            <a:off x="4288250" y="1852043"/>
            <a:ext cx="252000" cy="252000"/>
          </a:xfrm>
          <a:prstGeom prst="wedgeEllipseCallout">
            <a:avLst>
              <a:gd name="adj1" fmla="val -253985"/>
              <a:gd name="adj2" fmla="val 285489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300" b="1" dirty="0" smtClean="0">
                <a:latin typeface="+mn-ea"/>
              </a:rPr>
              <a:t>4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119" name="TextBox 118"/>
          <p:cNvSpPr txBox="1"/>
          <p:nvPr/>
        </p:nvSpPr>
        <p:spPr bwMode="auto">
          <a:xfrm>
            <a:off x="4475305" y="1838211"/>
            <a:ext cx="1087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1">
                <a:solidFill>
                  <a:srgbClr val="C00000"/>
                </a:solidFill>
                <a:latin typeface="+mn-ea"/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고급</a:t>
            </a:r>
            <a:r>
              <a:rPr lang="en-US" altLang="ko-KR" dirty="0" smtClean="0">
                <a:solidFill>
                  <a:schemeClr val="tx1"/>
                </a:solidFill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</a:rPr>
              <a:t>탭 </a:t>
            </a:r>
            <a:r>
              <a:rPr lang="ko-KR" altLang="en-US" dirty="0">
                <a:solidFill>
                  <a:schemeClr val="tx1"/>
                </a:solidFill>
              </a:rPr>
              <a:t>클릭</a:t>
            </a:r>
          </a:p>
        </p:txBody>
      </p:sp>
      <p:sp>
        <p:nvSpPr>
          <p:cNvPr id="120" name="타원형 설명선 119"/>
          <p:cNvSpPr/>
          <p:nvPr/>
        </p:nvSpPr>
        <p:spPr>
          <a:xfrm>
            <a:off x="4145549" y="4300950"/>
            <a:ext cx="252000" cy="252000"/>
          </a:xfrm>
          <a:prstGeom prst="wedgeEllipseCallout">
            <a:avLst>
              <a:gd name="adj1" fmla="val 82855"/>
              <a:gd name="adj2" fmla="val -212665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300" b="1" dirty="0" smtClean="0">
                <a:latin typeface="+mn-ea"/>
              </a:rPr>
              <a:t>5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121" name="TextBox 120"/>
          <p:cNvSpPr txBox="1"/>
          <p:nvPr/>
        </p:nvSpPr>
        <p:spPr bwMode="auto">
          <a:xfrm>
            <a:off x="4318625" y="4303713"/>
            <a:ext cx="7994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1">
                <a:solidFill>
                  <a:srgbClr val="C00000"/>
                </a:solidFill>
                <a:latin typeface="+mn-ea"/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환경변수</a:t>
            </a:r>
            <a:r>
              <a:rPr lang="en-US" altLang="ko-KR" dirty="0" smtClean="0">
                <a:solidFill>
                  <a:schemeClr val="tx1"/>
                </a:solidFill>
              </a:rPr>
              <a:t>]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smtClean="0">
                <a:solidFill>
                  <a:schemeClr val="tx1"/>
                </a:solidFill>
              </a:rPr>
              <a:t>버튼클릭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2" name="타원형 설명선 121"/>
          <p:cNvSpPr/>
          <p:nvPr/>
        </p:nvSpPr>
        <p:spPr>
          <a:xfrm>
            <a:off x="5877423" y="1832111"/>
            <a:ext cx="252000" cy="252000"/>
          </a:xfrm>
          <a:prstGeom prst="wedgeEllipseCallout">
            <a:avLst>
              <a:gd name="adj1" fmla="val -236147"/>
              <a:gd name="adj2" fmla="val 650116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300" b="1" dirty="0" smtClean="0">
                <a:latin typeface="+mn-ea"/>
              </a:rPr>
              <a:t>6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123" name="TextBox 122"/>
          <p:cNvSpPr txBox="1"/>
          <p:nvPr/>
        </p:nvSpPr>
        <p:spPr bwMode="auto">
          <a:xfrm>
            <a:off x="6031055" y="1819161"/>
            <a:ext cx="13784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1">
                <a:solidFill>
                  <a:srgbClr val="C00000"/>
                </a:solidFill>
                <a:latin typeface="+mn-ea"/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[path] </a:t>
            </a:r>
            <a:r>
              <a:rPr lang="ko-KR" altLang="en-US" dirty="0" smtClean="0">
                <a:solidFill>
                  <a:schemeClr val="tx1"/>
                </a:solidFill>
              </a:rPr>
              <a:t>클릭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4" name="타원형 설명선 123"/>
          <p:cNvSpPr/>
          <p:nvPr/>
        </p:nvSpPr>
        <p:spPr>
          <a:xfrm>
            <a:off x="6961156" y="4080243"/>
            <a:ext cx="252000" cy="252000"/>
          </a:xfrm>
          <a:prstGeom prst="wedgeEllipseCallout">
            <a:avLst>
              <a:gd name="adj1" fmla="val -329130"/>
              <a:gd name="adj2" fmla="val -180298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300" b="1" dirty="0" smtClean="0">
                <a:latin typeface="+mn-ea"/>
              </a:rPr>
              <a:t>7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7132607" y="4084227"/>
            <a:ext cx="84299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1">
                <a:solidFill>
                  <a:srgbClr val="C00000"/>
                </a:solidFill>
                <a:latin typeface="+mn-ea"/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편집</a:t>
            </a:r>
            <a:r>
              <a:rPr lang="en-US" altLang="ko-KR" dirty="0" smtClean="0">
                <a:solidFill>
                  <a:schemeClr val="tx1"/>
                </a:solidFill>
              </a:rPr>
              <a:t>] </a:t>
            </a:r>
            <a:r>
              <a:rPr lang="ko-KR" altLang="en-US" dirty="0" smtClean="0">
                <a:solidFill>
                  <a:schemeClr val="tx1"/>
                </a:solidFill>
              </a:rPr>
              <a:t>클릭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5276541" y="3504410"/>
            <a:ext cx="1543359" cy="1468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6050990" y="3682211"/>
            <a:ext cx="394260" cy="1404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8" name="타원형 설명선 127"/>
          <p:cNvSpPr/>
          <p:nvPr/>
        </p:nvSpPr>
        <p:spPr>
          <a:xfrm>
            <a:off x="7530541" y="1737095"/>
            <a:ext cx="252000" cy="252000"/>
          </a:xfrm>
          <a:prstGeom prst="wedgeEllipseCallout">
            <a:avLst>
              <a:gd name="adj1" fmla="val 60185"/>
              <a:gd name="adj2" fmla="val 416484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300" b="1" dirty="0" smtClean="0">
                <a:latin typeface="+mn-ea"/>
              </a:rPr>
              <a:t>8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129" name="TextBox 128"/>
          <p:cNvSpPr txBox="1"/>
          <p:nvPr/>
        </p:nvSpPr>
        <p:spPr bwMode="auto">
          <a:xfrm>
            <a:off x="7728621" y="1753545"/>
            <a:ext cx="7549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1">
                <a:solidFill>
                  <a:srgbClr val="C00000"/>
                </a:solidFill>
                <a:latin typeface="+mn-ea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경로 입력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7395325" y="2709333"/>
            <a:ext cx="1126375" cy="1418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1" name="타원형 설명선 130"/>
          <p:cNvSpPr/>
          <p:nvPr/>
        </p:nvSpPr>
        <p:spPr>
          <a:xfrm>
            <a:off x="8063937" y="3182775"/>
            <a:ext cx="252000" cy="252000"/>
          </a:xfrm>
          <a:prstGeom prst="wedgeEllipseCallout">
            <a:avLst>
              <a:gd name="adj1" fmla="val -108224"/>
              <a:gd name="adj2" fmla="val -150061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300" b="1" dirty="0" smtClean="0">
                <a:latin typeface="+mn-ea"/>
              </a:rPr>
              <a:t>9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701778" y="2828679"/>
            <a:ext cx="432572" cy="14947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 bwMode="auto">
          <a:xfrm>
            <a:off x="7988971" y="3415127"/>
            <a:ext cx="9804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000" b="1">
                <a:solidFill>
                  <a:srgbClr val="C00000"/>
                </a:solidFill>
                <a:latin typeface="+mn-ea"/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[</a:t>
            </a:r>
            <a:r>
              <a:rPr lang="ko-KR" altLang="en-US" dirty="0" smtClean="0">
                <a:solidFill>
                  <a:schemeClr val="tx1"/>
                </a:solidFill>
              </a:rPr>
              <a:t>확인</a:t>
            </a:r>
            <a:r>
              <a:rPr lang="en-US" altLang="ko-KR" dirty="0" smtClean="0">
                <a:solidFill>
                  <a:schemeClr val="tx1"/>
                </a:solidFill>
              </a:rPr>
              <a:t>] 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ko-KR" altLang="en-US" dirty="0" smtClean="0">
                <a:solidFill>
                  <a:schemeClr val="tx1"/>
                </a:solidFill>
              </a:rPr>
              <a:t>버튼클릭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1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r>
              <a:rPr lang="ko-KR" altLang="en-US" dirty="0"/>
              <a:t>자바 개발환경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smtClean="0"/>
              <a:t>환경변수 설정 확인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50748"/>
          <a:stretch/>
        </p:blipFill>
        <p:spPr>
          <a:xfrm>
            <a:off x="606891" y="1524003"/>
            <a:ext cx="1679462" cy="2815952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7" name="직사각형 36"/>
          <p:cNvSpPr/>
          <p:nvPr/>
        </p:nvSpPr>
        <p:spPr>
          <a:xfrm>
            <a:off x="757394" y="3972906"/>
            <a:ext cx="1649255" cy="2307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287927" y="2838612"/>
            <a:ext cx="1509123" cy="400110"/>
            <a:chOff x="370477" y="2376329"/>
            <a:chExt cx="1509123" cy="400110"/>
          </a:xfrm>
        </p:grpSpPr>
        <p:sp>
          <p:nvSpPr>
            <p:cNvPr id="39" name="타원형 설명선 38"/>
            <p:cNvSpPr/>
            <p:nvPr/>
          </p:nvSpPr>
          <p:spPr>
            <a:xfrm>
              <a:off x="370477" y="2420350"/>
              <a:ext cx="252000" cy="252000"/>
            </a:xfrm>
            <a:prstGeom prst="wedgeEllipseCallout">
              <a:avLst>
                <a:gd name="adj1" fmla="val 249115"/>
                <a:gd name="adj2" fmla="val 442260"/>
              </a:avLst>
            </a:pr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en-US" altLang="ko-KR" sz="1050" b="1" dirty="0" smtClean="0">
                  <a:latin typeface="+mn-ea"/>
                </a:rPr>
                <a:t>1</a:t>
              </a:r>
              <a:endParaRPr lang="ko-KR" altLang="en-US" sz="1050" b="1" dirty="0">
                <a:latin typeface="+mn-ea"/>
              </a:endParaRPr>
            </a:p>
          </p:txBody>
        </p:sp>
        <p:sp>
          <p:nvSpPr>
            <p:cNvPr id="40" name="TextBox 39"/>
            <p:cNvSpPr txBox="1"/>
            <p:nvPr/>
          </p:nvSpPr>
          <p:spPr bwMode="auto">
            <a:xfrm>
              <a:off x="561908" y="2376329"/>
              <a:ext cx="131769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000" b="1" dirty="0" smtClean="0">
                  <a:latin typeface="+mn-ea"/>
                </a:rPr>
                <a:t>windows </a:t>
              </a:r>
              <a:r>
                <a:rPr lang="ko-KR" altLang="en-US" sz="1000" b="1" dirty="0" err="1" smtClean="0">
                  <a:latin typeface="+mn-ea"/>
                </a:rPr>
                <a:t>검색창에</a:t>
              </a:r>
              <a:r>
                <a:rPr lang="ko-KR" altLang="en-US" sz="1000" b="1" dirty="0" smtClean="0">
                  <a:latin typeface="+mn-ea"/>
                </a:rPr>
                <a:t> </a:t>
              </a:r>
              <a:r>
                <a:rPr lang="en-US" altLang="ko-KR" sz="1000" b="1" dirty="0" smtClean="0">
                  <a:latin typeface="+mn-ea"/>
                </a:rPr>
                <a:t/>
              </a:r>
              <a:br>
                <a:rPr lang="en-US" altLang="ko-KR" sz="1000" b="1" dirty="0" smtClean="0">
                  <a:latin typeface="+mn-ea"/>
                </a:rPr>
              </a:br>
              <a:r>
                <a:rPr lang="en-US" altLang="ko-KR" sz="1000" b="1" dirty="0" err="1" smtClean="0">
                  <a:latin typeface="+mn-ea"/>
                </a:rPr>
                <a:t>cmd</a:t>
              </a:r>
              <a:r>
                <a:rPr lang="en-US" altLang="ko-KR" sz="1000" b="1" dirty="0" smtClean="0">
                  <a:latin typeface="+mn-ea"/>
                </a:rPr>
                <a:t> </a:t>
              </a:r>
              <a:r>
                <a:rPr lang="ko-KR" altLang="en-US" sz="1000" b="1" dirty="0" smtClean="0">
                  <a:latin typeface="+mn-ea"/>
                </a:rPr>
                <a:t>입력</a:t>
              </a:r>
              <a:endParaRPr lang="ko-KR" altLang="en-US" sz="1000" b="1" dirty="0">
                <a:latin typeface="+mn-ea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757395" y="1896456"/>
            <a:ext cx="1522255" cy="30699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300627" y="1307833"/>
            <a:ext cx="1521823" cy="254270"/>
            <a:chOff x="662577" y="2375900"/>
            <a:chExt cx="1521823" cy="254270"/>
          </a:xfrm>
        </p:grpSpPr>
        <p:sp>
          <p:nvSpPr>
            <p:cNvPr id="44" name="타원형 설명선 43"/>
            <p:cNvSpPr/>
            <p:nvPr/>
          </p:nvSpPr>
          <p:spPr>
            <a:xfrm>
              <a:off x="662577" y="2375900"/>
              <a:ext cx="252000" cy="252000"/>
            </a:xfrm>
            <a:prstGeom prst="wedgeEllipseCallout">
              <a:avLst>
                <a:gd name="adj1" fmla="val 163442"/>
                <a:gd name="adj2" fmla="val 215474"/>
              </a:avLst>
            </a:pr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en-US" altLang="ko-KR" sz="1050" b="1" dirty="0" smtClean="0">
                  <a:latin typeface="+mn-ea"/>
                </a:rPr>
                <a:t>2</a:t>
              </a:r>
              <a:endParaRPr lang="ko-KR" altLang="en-US" sz="1050" b="1" dirty="0">
                <a:latin typeface="+mn-ea"/>
              </a:endParaRPr>
            </a:p>
          </p:txBody>
        </p:sp>
        <p:sp>
          <p:nvSpPr>
            <p:cNvPr id="45" name="TextBox 44"/>
            <p:cNvSpPr txBox="1"/>
            <p:nvPr/>
          </p:nvSpPr>
          <p:spPr bwMode="auto">
            <a:xfrm>
              <a:off x="841308" y="2382679"/>
              <a:ext cx="1343092" cy="2474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000" b="1" dirty="0" smtClean="0">
                  <a:latin typeface="+mn-ea"/>
                </a:rPr>
                <a:t>명령 프롬프트 실행</a:t>
              </a:r>
              <a:endParaRPr lang="ko-KR" altLang="en-US" sz="1000" b="1" dirty="0">
                <a:latin typeface="+mn-ea"/>
              </a:endParaRPr>
            </a:p>
          </p:txBody>
        </p:sp>
      </p:grp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4"/>
          <a:srcRect r="32651" b="64924"/>
          <a:stretch/>
        </p:blipFill>
        <p:spPr>
          <a:xfrm>
            <a:off x="2644675" y="3436771"/>
            <a:ext cx="4386077" cy="151371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/>
          <a:srcRect r="32531" b="66284"/>
          <a:stretch/>
        </p:blipFill>
        <p:spPr>
          <a:xfrm>
            <a:off x="2647826" y="1551450"/>
            <a:ext cx="4388989" cy="145338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8" name="텍스트 개체 틀 8"/>
          <p:cNvSpPr txBox="1">
            <a:spLocks/>
          </p:cNvSpPr>
          <p:nvPr/>
        </p:nvSpPr>
        <p:spPr>
          <a:xfrm>
            <a:off x="308978" y="908230"/>
            <a:ext cx="8494662" cy="336369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ko-KR" altLang="en-US" sz="1400" dirty="0" smtClean="0"/>
              <a:t>명령</a:t>
            </a:r>
            <a:r>
              <a:rPr lang="ko-KR" altLang="en-US" dirty="0" smtClean="0"/>
              <a:t> 프롬프트에서 </a:t>
            </a:r>
            <a:r>
              <a:rPr lang="en-US" altLang="ko-KR" dirty="0" smtClean="0"/>
              <a:t>java, </a:t>
            </a:r>
            <a:r>
              <a:rPr lang="en-US" altLang="ko-KR" dirty="0" err="1" smtClean="0"/>
              <a:t>javac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프로그램을 실행시켜 본다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3570445" y="2099656"/>
            <a:ext cx="495702" cy="1928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3996328" y="1295135"/>
            <a:ext cx="2023472" cy="252398"/>
            <a:chOff x="497477" y="2394950"/>
            <a:chExt cx="2222078" cy="277171"/>
          </a:xfrm>
        </p:grpSpPr>
        <p:sp>
          <p:nvSpPr>
            <p:cNvPr id="52" name="타원형 설명선 51"/>
            <p:cNvSpPr/>
            <p:nvPr/>
          </p:nvSpPr>
          <p:spPr>
            <a:xfrm>
              <a:off x="497477" y="2394950"/>
              <a:ext cx="252000" cy="252000"/>
            </a:xfrm>
            <a:prstGeom prst="wedgeEllipseCallout">
              <a:avLst>
                <a:gd name="adj1" fmla="val -149252"/>
                <a:gd name="adj2" fmla="val 350804"/>
              </a:avLst>
            </a:prstGeom>
            <a:solidFill>
              <a:srgbClr val="C0000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en-US" altLang="ko-KR" sz="1050" b="1" dirty="0" smtClean="0">
                  <a:latin typeface="+mn-ea"/>
                </a:rPr>
                <a:t>3</a:t>
              </a:r>
              <a:endParaRPr lang="ko-KR" altLang="en-US" sz="1050" b="1" dirty="0">
                <a:latin typeface="+mn-ea"/>
              </a:endParaRPr>
            </a:p>
          </p:txBody>
        </p:sp>
        <p:sp>
          <p:nvSpPr>
            <p:cNvPr id="53" name="TextBox 52"/>
            <p:cNvSpPr txBox="1"/>
            <p:nvPr/>
          </p:nvSpPr>
          <p:spPr bwMode="auto">
            <a:xfrm>
              <a:off x="701608" y="2401733"/>
              <a:ext cx="2017947" cy="270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000" b="1" dirty="0" err="1" smtClean="0">
                  <a:latin typeface="+mn-ea"/>
                </a:rPr>
                <a:t>javac</a:t>
              </a:r>
              <a:r>
                <a:rPr lang="en-US" altLang="ko-KR" sz="1000" b="1" dirty="0" smtClean="0">
                  <a:latin typeface="+mn-ea"/>
                </a:rPr>
                <a:t> </a:t>
              </a:r>
              <a:r>
                <a:rPr lang="ko-KR" altLang="en-US" sz="1000" b="1" dirty="0" smtClean="0">
                  <a:latin typeface="+mn-ea"/>
                </a:rPr>
                <a:t>명령어 </a:t>
              </a:r>
              <a:r>
                <a:rPr lang="ko-KR" altLang="en-US" sz="1000" b="1" dirty="0" err="1" smtClean="0">
                  <a:latin typeface="+mn-ea"/>
                </a:rPr>
                <a:t>입력후</a:t>
              </a:r>
              <a:r>
                <a:rPr lang="ko-KR" altLang="en-US" sz="1000" b="1" dirty="0" smtClean="0">
                  <a:latin typeface="+mn-ea"/>
                </a:rPr>
                <a:t> 확인</a:t>
              </a:r>
              <a:endParaRPr lang="ko-KR" altLang="en-US" sz="1000" b="1" dirty="0">
                <a:latin typeface="+mn-ea"/>
              </a:endParaRP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3570445" y="3731606"/>
            <a:ext cx="495702" cy="1928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8" name="타원형 설명선 57"/>
          <p:cNvSpPr/>
          <p:nvPr/>
        </p:nvSpPr>
        <p:spPr>
          <a:xfrm>
            <a:off x="3977277" y="3149333"/>
            <a:ext cx="229477" cy="229477"/>
          </a:xfrm>
          <a:prstGeom prst="wedgeEllipseCallout">
            <a:avLst>
              <a:gd name="adj1" fmla="val -173167"/>
              <a:gd name="adj2" fmla="val 241909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4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59" name="TextBox 58"/>
          <p:cNvSpPr txBox="1"/>
          <p:nvPr/>
        </p:nvSpPr>
        <p:spPr bwMode="auto">
          <a:xfrm>
            <a:off x="4167808" y="3143412"/>
            <a:ext cx="16614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latin typeface="+mn-ea"/>
              </a:rPr>
              <a:t>java </a:t>
            </a:r>
            <a:r>
              <a:rPr lang="ko-KR" altLang="en-US" sz="1000" b="1" dirty="0" smtClean="0">
                <a:latin typeface="+mn-ea"/>
              </a:rPr>
              <a:t>명령어 입력 후 확인</a:t>
            </a:r>
            <a:endParaRPr lang="ko-KR" altLang="en-US" sz="1000" b="1" dirty="0">
              <a:latin typeface="+mn-ea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6"/>
          <a:srcRect r="35293" b="57917"/>
          <a:stretch/>
        </p:blipFill>
        <p:spPr>
          <a:xfrm>
            <a:off x="6147729" y="2470153"/>
            <a:ext cx="3005796" cy="12954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1" name="직사각형 60"/>
          <p:cNvSpPr/>
          <p:nvPr/>
        </p:nvSpPr>
        <p:spPr>
          <a:xfrm>
            <a:off x="6478784" y="2090045"/>
            <a:ext cx="2601715" cy="26490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 </a:t>
            </a:r>
            <a:r>
              <a:rPr lang="en-US" altLang="ko-KR" sz="2000" dirty="0" smtClean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*</a:t>
            </a:r>
            <a:r>
              <a:rPr lang="ko-KR" altLang="en-US" sz="2000" dirty="0" smtClean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설정 </a:t>
            </a:r>
            <a:r>
              <a:rPr lang="ko-KR" altLang="en-US" sz="2000" dirty="0" err="1" smtClean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실패시</a:t>
            </a:r>
            <a:r>
              <a:rPr lang="ko-KR" altLang="en-US" sz="2000" dirty="0" smtClean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 화면</a:t>
            </a:r>
            <a:endParaRPr lang="ko-KR" altLang="en-US" sz="2000" dirty="0">
              <a:solidFill>
                <a:schemeClr val="accent6">
                  <a:lumMod val="75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433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r>
              <a:rPr lang="ko-KR" altLang="en-US" dirty="0"/>
              <a:t>자바 개발환경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JDK </a:t>
            </a:r>
            <a:r>
              <a:rPr lang="en-US" altLang="ko-KR" dirty="0" smtClean="0"/>
              <a:t>Document</a:t>
            </a:r>
            <a:endParaRPr lang="en-US" altLang="ko-KR" dirty="0"/>
          </a:p>
        </p:txBody>
      </p:sp>
      <p:sp>
        <p:nvSpPr>
          <p:cNvPr id="4" name="텍스트 개체 틀 8"/>
          <p:cNvSpPr txBox="1">
            <a:spLocks/>
          </p:cNvSpPr>
          <p:nvPr/>
        </p:nvSpPr>
        <p:spPr>
          <a:xfrm>
            <a:off x="321678" y="956067"/>
            <a:ext cx="8727088" cy="339334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altLang="ko-KR" sz="1400" dirty="0">
                <a:hlinkClick r:id="rId2"/>
              </a:rPr>
              <a:t>http://docs.oracle.com/javase/8/docs/api/index.html</a:t>
            </a:r>
            <a:endParaRPr lang="en-US" altLang="ko-KR" sz="1400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8" y="1335739"/>
            <a:ext cx="4935608" cy="3649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967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r>
              <a:rPr lang="ko-KR" altLang="en-US" dirty="0"/>
              <a:t>자바 개발환경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Hello World </a:t>
            </a:r>
            <a:r>
              <a:rPr lang="ko-KR" altLang="en-US" dirty="0" smtClean="0"/>
              <a:t>작성해보기</a:t>
            </a:r>
            <a:endParaRPr lang="en-US" altLang="ko-KR" dirty="0"/>
          </a:p>
        </p:txBody>
      </p:sp>
      <p:grpSp>
        <p:nvGrpSpPr>
          <p:cNvPr id="20" name="그룹 19"/>
          <p:cNvGrpSpPr/>
          <p:nvPr/>
        </p:nvGrpSpPr>
        <p:grpSpPr>
          <a:xfrm>
            <a:off x="578841" y="1047234"/>
            <a:ext cx="1771650" cy="3825875"/>
            <a:chOff x="578841" y="1047234"/>
            <a:chExt cx="1771650" cy="3825875"/>
          </a:xfrm>
        </p:grpSpPr>
        <p:sp>
          <p:nvSpPr>
            <p:cNvPr id="6" name="모서리가 접힌 도형 5"/>
            <p:cNvSpPr/>
            <p:nvPr/>
          </p:nvSpPr>
          <p:spPr bwMode="auto">
            <a:xfrm>
              <a:off x="583603" y="1047234"/>
              <a:ext cx="1763713" cy="434975"/>
            </a:xfrm>
            <a:prstGeom prst="foldedCorner">
              <a:avLst>
                <a:gd name="adj" fmla="val 2636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08000" rIns="0" bIns="0" anchor="ctr"/>
            <a:lstStyle/>
            <a:p>
              <a:pPr algn="ctr" eaLnBrk="1" latinLnBrk="1" hangingPunct="1">
                <a:defRPr/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소스코드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 eaLnBrk="1" latinLnBrk="1" hangingPunct="1">
                <a:defRPr/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HelloWorld.java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7" name="직선 화살표 연결선 6"/>
            <p:cNvCxnSpPr>
              <a:endCxn id="9" idx="0"/>
            </p:cNvCxnSpPr>
            <p:nvPr/>
          </p:nvCxnSpPr>
          <p:spPr bwMode="auto">
            <a:xfrm>
              <a:off x="1463078" y="1469509"/>
              <a:ext cx="1588" cy="1857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모서리가 접힌 도형 7"/>
            <p:cNvSpPr/>
            <p:nvPr/>
          </p:nvSpPr>
          <p:spPr bwMode="auto">
            <a:xfrm>
              <a:off x="578841" y="2239447"/>
              <a:ext cx="1771650" cy="434975"/>
            </a:xfrm>
            <a:prstGeom prst="foldedCorner">
              <a:avLst>
                <a:gd name="adj" fmla="val 2636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08000" rIns="0" bIns="0" anchor="ctr"/>
            <a:lstStyle/>
            <a:p>
              <a:pPr algn="ctr" eaLnBrk="1" latinLnBrk="1" hangingPunct="1">
                <a:defRPr/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바이트코드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 eaLnBrk="1" latinLnBrk="1" hangingPunct="1">
                <a:defRPr/>
              </a:pPr>
              <a:r>
                <a:rPr lang="en-US" altLang="ko-KR" sz="1100" dirty="0" err="1">
                  <a:solidFill>
                    <a:schemeClr val="tx1"/>
                  </a:solidFill>
                  <a:latin typeface="+mn-ea"/>
                </a:rPr>
                <a:t>HelloWorld.class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 bwMode="auto">
            <a:xfrm>
              <a:off x="583603" y="1655247"/>
              <a:ext cx="1763713" cy="37782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컴파일러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 eaLnBrk="1" latinLnBrk="1" hangingPunct="1">
                <a:defRPr/>
              </a:pPr>
              <a:r>
                <a:rPr lang="en-US" altLang="ko-KR" sz="1100" dirty="0" err="1">
                  <a:solidFill>
                    <a:schemeClr val="tx1"/>
                  </a:solidFill>
                  <a:latin typeface="+mn-ea"/>
                </a:rPr>
                <a:t>javac</a:t>
              </a: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 HelloWorld.java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0" name="직선 화살표 연결선 9"/>
            <p:cNvCxnSpPr>
              <a:stCxn id="9" idx="2"/>
              <a:endCxn id="8" idx="0"/>
            </p:cNvCxnSpPr>
            <p:nvPr/>
          </p:nvCxnSpPr>
          <p:spPr bwMode="auto">
            <a:xfrm flipH="1">
              <a:off x="1464666" y="2033072"/>
              <a:ext cx="0" cy="2063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>
              <a:stCxn id="8" idx="2"/>
              <a:endCxn id="13" idx="0"/>
            </p:cNvCxnSpPr>
            <p:nvPr/>
          </p:nvCxnSpPr>
          <p:spPr bwMode="auto">
            <a:xfrm>
              <a:off x="1464666" y="2674422"/>
              <a:ext cx="0" cy="2746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5130"/>
            <p:cNvGrpSpPr>
              <a:grpSpLocks/>
            </p:cNvGrpSpPr>
            <p:nvPr/>
          </p:nvGrpSpPr>
          <p:grpSpPr bwMode="auto">
            <a:xfrm>
              <a:off x="651866" y="2949059"/>
              <a:ext cx="1627187" cy="1924050"/>
              <a:chOff x="1054984" y="3055218"/>
              <a:chExt cx="1627994" cy="1924050"/>
            </a:xfrm>
          </p:grpSpPr>
          <p:sp>
            <p:nvSpPr>
              <p:cNvPr id="13" name="모서리가 둥근 직사각형 12"/>
              <p:cNvSpPr/>
              <p:nvPr/>
            </p:nvSpPr>
            <p:spPr bwMode="auto">
              <a:xfrm>
                <a:off x="1054984" y="3055218"/>
                <a:ext cx="1627994" cy="37782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1100" dirty="0" err="1">
                    <a:solidFill>
                      <a:schemeClr val="tx1"/>
                    </a:solidFill>
                    <a:latin typeface="+mn-ea"/>
                  </a:rPr>
                  <a:t>인터프리팅</a:t>
                </a:r>
                <a:endParaRPr lang="en-US" altLang="ko-KR" sz="1100" dirty="0">
                  <a:solidFill>
                    <a:schemeClr val="tx1"/>
                  </a:solidFill>
                  <a:latin typeface="+mn-ea"/>
                </a:endParaRPr>
              </a:p>
              <a:p>
                <a:pPr algn="ctr" eaLnBrk="1" latinLnBrk="1" hangingPunct="1">
                  <a:defRPr/>
                </a:pPr>
                <a:r>
                  <a:rPr lang="en-US" altLang="ko-KR" sz="1100" dirty="0">
                    <a:solidFill>
                      <a:schemeClr val="tx1"/>
                    </a:solidFill>
                    <a:latin typeface="+mn-ea"/>
                  </a:rPr>
                  <a:t>java HelloWorld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grpSp>
            <p:nvGrpSpPr>
              <p:cNvPr id="14" name="그룹 130"/>
              <p:cNvGrpSpPr>
                <a:grpSpLocks/>
              </p:cNvGrpSpPr>
              <p:nvPr/>
            </p:nvGrpSpPr>
            <p:grpSpPr bwMode="auto">
              <a:xfrm>
                <a:off x="1055457" y="3432380"/>
                <a:ext cx="1627048" cy="1546888"/>
                <a:chOff x="1961741" y="4322526"/>
                <a:chExt cx="1627225" cy="2062387"/>
              </a:xfrm>
            </p:grpSpPr>
            <p:sp>
              <p:nvSpPr>
                <p:cNvPr id="15" name="모서리가 둥근 직사각형 14"/>
                <p:cNvSpPr/>
                <p:nvPr/>
              </p:nvSpPr>
              <p:spPr bwMode="auto">
                <a:xfrm>
                  <a:off x="1961268" y="4323410"/>
                  <a:ext cx="1628172" cy="2061503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endParaRPr lang="ko-KR" altLang="en-US" sz="1400">
                    <a:latin typeface="+mn-ea"/>
                  </a:endParaRPr>
                </a:p>
              </p:txBody>
            </p:sp>
            <p:sp>
              <p:nvSpPr>
                <p:cNvPr id="16" name="모서리가 둥근 직사각형 15"/>
                <p:cNvSpPr/>
                <p:nvPr/>
              </p:nvSpPr>
              <p:spPr bwMode="auto">
                <a:xfrm>
                  <a:off x="2035925" y="4437703"/>
                  <a:ext cx="1478857" cy="1005354"/>
                </a:xfrm>
                <a:prstGeom prst="roundRect">
                  <a:avLst>
                    <a:gd name="adj" fmla="val 7182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 eaLnBrk="1" latinLnBrk="1" hangingPunct="1">
                    <a:defRPr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윈도우용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+mn-ea"/>
                    </a:rPr>
                    <a:t>JVM</a:t>
                  </a:r>
                  <a:endParaRPr lang="en-US" altLang="ko-KR" sz="1100" b="1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7" name="모서리가 둥근 직사각형 16"/>
                <p:cNvSpPr/>
                <p:nvPr/>
              </p:nvSpPr>
              <p:spPr bwMode="auto">
                <a:xfrm>
                  <a:off x="2035925" y="5538300"/>
                  <a:ext cx="1478857" cy="309014"/>
                </a:xfrm>
                <a:prstGeom prst="roundRect">
                  <a:avLst>
                    <a:gd name="adj" fmla="val 34888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윈도우 운영체제</a:t>
                  </a:r>
                </a:p>
              </p:txBody>
            </p:sp>
            <p:sp>
              <p:nvSpPr>
                <p:cNvPr id="18" name="모서리가 둥근 직사각형 17"/>
                <p:cNvSpPr/>
                <p:nvPr/>
              </p:nvSpPr>
              <p:spPr bwMode="auto">
                <a:xfrm>
                  <a:off x="2035925" y="5957373"/>
                  <a:ext cx="1478857" cy="306898"/>
                </a:xfrm>
                <a:prstGeom prst="roundRect">
                  <a:avLst>
                    <a:gd name="adj" fmla="val 34888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하드웨어</a:t>
                  </a:r>
                </a:p>
              </p:txBody>
            </p:sp>
            <p:sp>
              <p:nvSpPr>
                <p:cNvPr id="19" name="모서리가 둥근 직사각형 18"/>
                <p:cNvSpPr/>
                <p:nvPr/>
              </p:nvSpPr>
              <p:spPr bwMode="auto">
                <a:xfrm>
                  <a:off x="2112171" y="4880059"/>
                  <a:ext cx="1335896" cy="474103"/>
                </a:xfrm>
                <a:prstGeom prst="roundRect">
                  <a:avLst>
                    <a:gd name="adj" fmla="val 4864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윈도우용 </a:t>
                  </a:r>
                  <a:endParaRPr lang="en-US" altLang="ko-KR" sz="1100" dirty="0">
                    <a:solidFill>
                      <a:schemeClr val="tx1"/>
                    </a:solidFill>
                    <a:latin typeface="+mn-ea"/>
                  </a:endParaRPr>
                </a:p>
                <a:p>
                  <a:pPr algn="ctr" eaLnBrk="1" latinLnBrk="1" hangingPunct="1">
                    <a:defRPr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기계어로 번역</a:t>
                  </a:r>
                </a:p>
              </p:txBody>
            </p:sp>
          </p:grpSp>
        </p:grpSp>
      </p:grpSp>
      <p:sp>
        <p:nvSpPr>
          <p:cNvPr id="21" name="타원형 설명선 20"/>
          <p:cNvSpPr/>
          <p:nvPr/>
        </p:nvSpPr>
        <p:spPr>
          <a:xfrm>
            <a:off x="2472266" y="1054629"/>
            <a:ext cx="252000" cy="252000"/>
          </a:xfrm>
          <a:prstGeom prst="wedgeEllipseCallout">
            <a:avLst>
              <a:gd name="adj1" fmla="val -297263"/>
              <a:gd name="adj2" fmla="val 56836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300" b="1" dirty="0">
                <a:latin typeface="+mn-ea"/>
              </a:rPr>
              <a:t>1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22" name="타원형 설명선 21"/>
          <p:cNvSpPr/>
          <p:nvPr/>
        </p:nvSpPr>
        <p:spPr>
          <a:xfrm>
            <a:off x="2494713" y="4443413"/>
            <a:ext cx="252000" cy="252000"/>
          </a:xfrm>
          <a:prstGeom prst="wedgeEllipseCallout">
            <a:avLst>
              <a:gd name="adj1" fmla="val -290963"/>
              <a:gd name="adj2" fmla="val -571865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300" b="1" dirty="0" smtClean="0">
                <a:latin typeface="+mn-ea"/>
              </a:rPr>
              <a:t>4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23" name="타원형 설명선 22"/>
          <p:cNvSpPr/>
          <p:nvPr/>
        </p:nvSpPr>
        <p:spPr>
          <a:xfrm>
            <a:off x="2472266" y="3139546"/>
            <a:ext cx="252000" cy="252000"/>
          </a:xfrm>
          <a:prstGeom prst="wedgeEllipseCallout">
            <a:avLst>
              <a:gd name="adj1" fmla="val -180510"/>
              <a:gd name="adj2" fmla="val -602102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300" b="1" dirty="0" smtClean="0">
                <a:latin typeface="+mn-ea"/>
              </a:rPr>
              <a:t>2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24" name="타원형 설명선 23"/>
          <p:cNvSpPr/>
          <p:nvPr/>
        </p:nvSpPr>
        <p:spPr>
          <a:xfrm>
            <a:off x="2492834" y="3939865"/>
            <a:ext cx="252000" cy="252000"/>
          </a:xfrm>
          <a:prstGeom prst="wedgeEllipseCallout">
            <a:avLst>
              <a:gd name="adj1" fmla="val -276598"/>
              <a:gd name="adj2" fmla="val -635004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300" b="1" dirty="0" smtClean="0">
                <a:latin typeface="+mn-ea"/>
              </a:rPr>
              <a:t>3</a:t>
            </a:r>
            <a:endParaRPr lang="ko-KR" altLang="en-US" sz="1300" b="1" dirty="0">
              <a:latin typeface="+mn-ea"/>
            </a:endParaRPr>
          </a:p>
        </p:txBody>
      </p:sp>
      <p:sp>
        <p:nvSpPr>
          <p:cNvPr id="25" name="직사각형 1"/>
          <p:cNvSpPr>
            <a:spLocks noChangeArrowheads="1"/>
          </p:cNvSpPr>
          <p:nvPr/>
        </p:nvSpPr>
        <p:spPr bwMode="auto">
          <a:xfrm>
            <a:off x="2637369" y="990714"/>
            <a:ext cx="6134100" cy="78483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defTabSz="539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defTabSz="539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defTabSz="539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defTabSz="539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defTabSz="539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defTabSz="5397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defTabSz="5397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defTabSz="5397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defTabSz="5397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ko-KR" altLang="en-US" sz="1100" b="1" dirty="0" smtClean="0">
                <a:latin typeface="+mn-ea"/>
                <a:ea typeface="+mn-ea"/>
              </a:rPr>
              <a:t>소스코드작성</a:t>
            </a:r>
            <a:r>
              <a:rPr lang="en-US" altLang="ko-KR" sz="1100" b="1" dirty="0" smtClean="0">
                <a:latin typeface="+mn-ea"/>
                <a:ea typeface="+mn-ea"/>
              </a:rPr>
              <a:t/>
            </a:r>
            <a:br>
              <a:rPr lang="en-US" altLang="ko-KR" sz="1100" b="1" dirty="0" smtClean="0">
                <a:latin typeface="+mn-ea"/>
                <a:ea typeface="+mn-ea"/>
              </a:rPr>
            </a:br>
            <a:r>
              <a:rPr lang="ko-KR" altLang="en-US" sz="1100" b="1" dirty="0" smtClean="0">
                <a:latin typeface="+mn-ea"/>
                <a:ea typeface="+mn-ea"/>
              </a:rPr>
              <a:t>메모장</a:t>
            </a:r>
            <a:r>
              <a:rPr lang="ko-KR" altLang="en-US" sz="1100" dirty="0" smtClean="0">
                <a:latin typeface="+mn-ea"/>
                <a:ea typeface="+mn-ea"/>
              </a:rPr>
              <a:t>을 이용해서 아래의 소스코드를 작성하고</a:t>
            </a:r>
            <a:r>
              <a:rPr lang="en-US" altLang="ko-KR" sz="1100" dirty="0" smtClean="0">
                <a:latin typeface="+mn-ea"/>
                <a:ea typeface="+mn-ea"/>
              </a:rPr>
              <a:t>“</a:t>
            </a:r>
            <a:r>
              <a:rPr lang="en-US" altLang="ko-KR" sz="1100" b="1" dirty="0" smtClean="0">
                <a:latin typeface="+mn-ea"/>
                <a:ea typeface="+mn-ea"/>
              </a:rPr>
              <a:t>HelloWorld.java</a:t>
            </a:r>
            <a:r>
              <a:rPr lang="en-US" altLang="ko-KR" sz="1100" dirty="0" smtClean="0">
                <a:latin typeface="+mn-ea"/>
                <a:ea typeface="+mn-ea"/>
              </a:rPr>
              <a:t>” </a:t>
            </a:r>
            <a:r>
              <a:rPr lang="ko-KR" altLang="en-US" sz="1100" dirty="0" smtClean="0">
                <a:latin typeface="+mn-ea"/>
                <a:ea typeface="+mn-ea"/>
              </a:rPr>
              <a:t>로 저장</a:t>
            </a:r>
            <a:endParaRPr lang="en-US" altLang="ko-KR" sz="1100" dirty="0" smtClean="0">
              <a:latin typeface="+mn-ea"/>
              <a:ea typeface="+mn-ea"/>
            </a:endParaRPr>
          </a:p>
          <a:p>
            <a:pPr eaLnBrk="1" latinLnBrk="1" hangingPunct="1">
              <a:defRPr/>
            </a:pPr>
            <a:r>
              <a:rPr lang="en-US" altLang="ko-KR" sz="1100" dirty="0" smtClean="0">
                <a:latin typeface="+mn-ea"/>
                <a:ea typeface="+mn-ea"/>
              </a:rPr>
              <a:t>- </a:t>
            </a:r>
            <a:r>
              <a:rPr lang="ko-KR" altLang="en-US" sz="1100" dirty="0" smtClean="0">
                <a:latin typeface="+mn-ea"/>
                <a:ea typeface="+mn-ea"/>
              </a:rPr>
              <a:t>저장위치</a:t>
            </a:r>
            <a:r>
              <a:rPr lang="en-US" altLang="ko-KR" sz="1100" dirty="0">
                <a:latin typeface="+mn-ea"/>
                <a:ea typeface="+mn-ea"/>
              </a:rPr>
              <a:t>: </a:t>
            </a:r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C:\javaStudy</a:t>
            </a:r>
            <a:endParaRPr lang="en-US" altLang="ko-KR" sz="1200" b="1" dirty="0">
              <a:solidFill>
                <a:schemeClr val="accent6">
                  <a:lumMod val="7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26" name="그룹 4"/>
          <p:cNvGrpSpPr>
            <a:grpSpLocks/>
          </p:cNvGrpSpPr>
          <p:nvPr/>
        </p:nvGrpSpPr>
        <p:grpSpPr bwMode="auto">
          <a:xfrm>
            <a:off x="2717800" y="1712382"/>
            <a:ext cx="4266468" cy="1474581"/>
            <a:chOff x="2670505" y="1319836"/>
            <a:chExt cx="5141347" cy="1778668"/>
          </a:xfrm>
        </p:grpSpPr>
        <p:pic>
          <p:nvPicPr>
            <p:cNvPr id="27" name="Picture 3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0505" y="1319836"/>
              <a:ext cx="5141347" cy="1612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직사각형 39"/>
            <p:cNvSpPr>
              <a:spLocks noChangeArrowheads="1"/>
            </p:cNvSpPr>
            <p:nvPr/>
          </p:nvSpPr>
          <p:spPr bwMode="auto">
            <a:xfrm>
              <a:off x="2721888" y="1613520"/>
              <a:ext cx="4572000" cy="1484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lang="en-US" altLang="ko-KR" sz="1050" dirty="0"/>
                <a:t>public class HelloWorld{</a:t>
              </a:r>
            </a:p>
            <a:p>
              <a:pPr eaLnBrk="1" latinLnBrk="1" hangingPunct="1"/>
              <a:r>
                <a:rPr lang="en-US" altLang="ko-KR" sz="1050" dirty="0"/>
                <a:t>    </a:t>
              </a:r>
            </a:p>
            <a:p>
              <a:pPr eaLnBrk="1" latinLnBrk="1" hangingPunct="1"/>
              <a:r>
                <a:rPr lang="en-US" altLang="ko-KR" sz="1050" dirty="0"/>
                <a:t>    public static void main(String[] </a:t>
              </a:r>
              <a:r>
                <a:rPr lang="en-US" altLang="ko-KR" sz="1050" dirty="0" err="1"/>
                <a:t>args</a:t>
              </a:r>
              <a:r>
                <a:rPr lang="en-US" altLang="ko-KR" sz="1050" dirty="0"/>
                <a:t>){</a:t>
              </a:r>
            </a:p>
            <a:p>
              <a:pPr eaLnBrk="1" latinLnBrk="1" hangingPunct="1"/>
              <a:r>
                <a:rPr lang="en-US" altLang="ko-KR" sz="1050" dirty="0"/>
                <a:t>        </a:t>
              </a:r>
              <a:r>
                <a:rPr lang="en-US" altLang="ko-KR" sz="1050" dirty="0" err="1"/>
                <a:t>System.out.println</a:t>
              </a:r>
              <a:r>
                <a:rPr lang="en-US" altLang="ko-KR" sz="1050" dirty="0"/>
                <a:t>("Hello World!");</a:t>
              </a:r>
            </a:p>
            <a:p>
              <a:pPr eaLnBrk="1" latinLnBrk="1" hangingPunct="1"/>
              <a:r>
                <a:rPr lang="en-US" altLang="ko-KR" sz="1050" dirty="0"/>
                <a:t>    }</a:t>
              </a:r>
            </a:p>
            <a:p>
              <a:pPr eaLnBrk="1" latinLnBrk="1" hangingPunct="1"/>
              <a:r>
                <a:rPr lang="en-US" altLang="ko-KR" sz="1050" dirty="0"/>
                <a:t>}</a:t>
              </a:r>
            </a:p>
            <a:p>
              <a:pPr eaLnBrk="1" latinLnBrk="1" hangingPunct="1"/>
              <a:endParaRPr lang="en-US" altLang="ko-KR" sz="1100" dirty="0"/>
            </a:p>
          </p:txBody>
        </p:sp>
      </p:grpSp>
      <p:sp>
        <p:nvSpPr>
          <p:cNvPr id="29" name="직사각형 1"/>
          <p:cNvSpPr>
            <a:spLocks noChangeArrowheads="1"/>
          </p:cNvSpPr>
          <p:nvPr/>
        </p:nvSpPr>
        <p:spPr bwMode="auto">
          <a:xfrm>
            <a:off x="2658533" y="3153272"/>
            <a:ext cx="5082117" cy="78483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defTabSz="539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defTabSz="539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defTabSz="539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defTabSz="539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defTabSz="539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defTabSz="5397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defTabSz="5397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defTabSz="5397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defTabSz="5397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buFont typeface="Wingdings" pitchFamily="2" charset="2"/>
              <a:buNone/>
              <a:defRPr/>
            </a:pPr>
            <a:r>
              <a:rPr lang="ko-KR" altLang="en-US" sz="1100" b="1" dirty="0" smtClean="0">
                <a:latin typeface="+mn-ea"/>
                <a:ea typeface="+mn-ea"/>
              </a:rPr>
              <a:t>컴파일</a:t>
            </a:r>
            <a:endParaRPr lang="en-US" altLang="ko-KR" sz="1100" b="1" dirty="0" smtClean="0">
              <a:latin typeface="+mn-ea"/>
              <a:ea typeface="+mn-ea"/>
            </a:endParaRPr>
          </a:p>
          <a:p>
            <a:pPr eaLnBrk="1" latinLnBrk="1" hangingPunct="1">
              <a:buFont typeface="Wingdings" pitchFamily="2" charset="2"/>
              <a:buNone/>
              <a:defRPr/>
            </a:pPr>
            <a:r>
              <a:rPr lang="en-US" altLang="ko-KR" sz="1100" dirty="0" smtClean="0">
                <a:latin typeface="+mn-ea"/>
                <a:ea typeface="+mn-ea"/>
              </a:rPr>
              <a:t>    - </a:t>
            </a:r>
            <a:r>
              <a:rPr lang="ko-KR" altLang="en-US" sz="1100" dirty="0" smtClean="0">
                <a:latin typeface="+mn-ea"/>
                <a:ea typeface="+mn-ea"/>
              </a:rPr>
              <a:t>명령프롬프트 실행</a:t>
            </a:r>
            <a:endParaRPr lang="en-US" altLang="ko-KR" sz="1100" dirty="0" smtClean="0">
              <a:latin typeface="+mn-ea"/>
              <a:ea typeface="+mn-ea"/>
            </a:endParaRPr>
          </a:p>
          <a:p>
            <a:pPr eaLnBrk="1" hangingPunct="1">
              <a:defRPr/>
            </a:pPr>
            <a:r>
              <a:rPr lang="en-US" altLang="ko-KR" sz="1100" dirty="0">
                <a:latin typeface="+mn-ea"/>
                <a:ea typeface="+mn-ea"/>
              </a:rPr>
              <a:t> </a:t>
            </a:r>
            <a:r>
              <a:rPr lang="en-US" altLang="ko-KR" sz="1100" dirty="0" smtClean="0">
                <a:latin typeface="+mn-ea"/>
                <a:ea typeface="+mn-ea"/>
              </a:rPr>
              <a:t>   - HelloWorld.java </a:t>
            </a:r>
            <a:r>
              <a:rPr lang="ko-KR" altLang="en-US" sz="1100" dirty="0" smtClean="0">
                <a:latin typeface="+mn-ea"/>
                <a:ea typeface="+mn-ea"/>
              </a:rPr>
              <a:t>파일이 저장된 </a:t>
            </a:r>
            <a:r>
              <a:rPr lang="ko-KR" altLang="en-US" sz="1100" dirty="0" err="1" smtClean="0">
                <a:latin typeface="+mn-ea"/>
                <a:ea typeface="+mn-ea"/>
              </a:rPr>
              <a:t>디렉토리로</a:t>
            </a:r>
            <a:r>
              <a:rPr lang="ko-KR" altLang="en-US" sz="1100" dirty="0" smtClean="0">
                <a:latin typeface="+mn-ea"/>
                <a:ea typeface="+mn-ea"/>
              </a:rPr>
              <a:t> 이동 </a:t>
            </a:r>
            <a:r>
              <a:rPr lang="en-US" altLang="ko-KR" sz="1100" dirty="0" smtClean="0">
                <a:latin typeface="+mn-ea"/>
                <a:ea typeface="+mn-ea"/>
              </a:rPr>
              <a:t>(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C:\</a:t>
            </a:r>
            <a:r>
              <a:rPr lang="en-US" altLang="ko-KR" sz="1200" b="1" dirty="0" err="1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javaStudy</a:t>
            </a:r>
            <a:r>
              <a:rPr lang="en-US" altLang="ko-KR" sz="1100" dirty="0" smtClean="0">
                <a:latin typeface="+mn-ea"/>
                <a:ea typeface="+mn-ea"/>
              </a:rPr>
              <a:t>)</a:t>
            </a:r>
          </a:p>
          <a:p>
            <a:pPr eaLnBrk="1" latinLnBrk="1" hangingPunct="1">
              <a:buFont typeface="Wingdings" pitchFamily="2" charset="2"/>
              <a:buNone/>
              <a:defRPr/>
            </a:pPr>
            <a:r>
              <a:rPr lang="en-US" altLang="ko-KR" sz="1100" dirty="0" smtClean="0">
                <a:latin typeface="+mn-ea"/>
                <a:ea typeface="+mn-ea"/>
              </a:rPr>
              <a:t>    - </a:t>
            </a:r>
            <a:r>
              <a:rPr lang="ko-KR" altLang="en-US" sz="1100" b="1" dirty="0" smtClean="0">
                <a:latin typeface="+mn-ea"/>
                <a:ea typeface="+mn-ea"/>
              </a:rPr>
              <a:t>명령프롬프트</a:t>
            </a:r>
            <a:r>
              <a:rPr lang="ko-KR" altLang="en-US" sz="1100" dirty="0" smtClean="0">
                <a:latin typeface="+mn-ea"/>
                <a:ea typeface="+mn-ea"/>
              </a:rPr>
              <a:t>에 다음과 같이 입력   </a:t>
            </a:r>
            <a:r>
              <a:rPr lang="en-US" altLang="ko-KR" sz="1100" b="1" dirty="0" err="1" smtClean="0">
                <a:latin typeface="+mn-ea"/>
                <a:ea typeface="+mn-ea"/>
              </a:rPr>
              <a:t>javac</a:t>
            </a:r>
            <a:r>
              <a:rPr lang="en-US" altLang="ko-KR" sz="1100" b="1" dirty="0" smtClean="0">
                <a:latin typeface="+mn-ea"/>
                <a:ea typeface="+mn-ea"/>
              </a:rPr>
              <a:t> HelloWorld.java</a:t>
            </a:r>
          </a:p>
        </p:txBody>
      </p:sp>
      <p:sp>
        <p:nvSpPr>
          <p:cNvPr id="30" name="직사각형 1"/>
          <p:cNvSpPr>
            <a:spLocks noChangeArrowheads="1"/>
          </p:cNvSpPr>
          <p:nvPr/>
        </p:nvSpPr>
        <p:spPr bwMode="auto">
          <a:xfrm>
            <a:off x="2694517" y="3968076"/>
            <a:ext cx="6229350" cy="446276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defTabSz="539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defTabSz="539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defTabSz="539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defTabSz="539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defTabSz="539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defTabSz="5397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defTabSz="5397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defTabSz="5397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defTabSz="5397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buFont typeface="Wingdings" pitchFamily="2" charset="2"/>
              <a:buNone/>
              <a:defRPr/>
            </a:pPr>
            <a:r>
              <a:rPr lang="ko-KR" altLang="en-US" sz="1100" b="1" dirty="0" smtClean="0">
                <a:latin typeface="+mn-ea"/>
                <a:ea typeface="+mn-ea"/>
              </a:rPr>
              <a:t>바이트 코드생성 확인</a:t>
            </a:r>
            <a:endParaRPr lang="en-US" altLang="ko-KR" sz="1100" b="1" dirty="0" smtClean="0">
              <a:latin typeface="+mn-ea"/>
              <a:ea typeface="+mn-ea"/>
            </a:endParaRPr>
          </a:p>
          <a:p>
            <a:pPr eaLnBrk="1" latinLnBrk="1" hangingPunct="1">
              <a:defRPr/>
            </a:pPr>
            <a:r>
              <a:rPr lang="en-US" altLang="ko-KR" sz="1100" dirty="0" smtClean="0">
                <a:latin typeface="+mn-ea"/>
                <a:ea typeface="+mn-ea"/>
              </a:rPr>
              <a:t>    - </a:t>
            </a:r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C:\</a:t>
            </a:r>
            <a:r>
              <a:rPr lang="en-US" altLang="ko-KR" sz="1200" b="1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javaStudy</a:t>
            </a:r>
            <a:r>
              <a:rPr lang="en-US" altLang="ko-KR" sz="1200" dirty="0" smtClean="0">
                <a:latin typeface="+mn-ea"/>
                <a:ea typeface="+mn-ea"/>
              </a:rPr>
              <a:t> </a:t>
            </a:r>
            <a:r>
              <a:rPr lang="ko-KR" altLang="en-US" sz="1100" dirty="0" smtClean="0">
                <a:latin typeface="+mn-ea"/>
                <a:ea typeface="+mn-ea"/>
              </a:rPr>
              <a:t>에서 확인 </a:t>
            </a:r>
            <a:r>
              <a:rPr lang="en-US" altLang="ko-KR" sz="1100" dirty="0" smtClean="0">
                <a:latin typeface="+mn-ea"/>
                <a:ea typeface="+mn-ea"/>
                <a:sym typeface="Wingdings" panose="05000000000000000000" pitchFamily="2" charset="2"/>
              </a:rPr>
              <a:t></a:t>
            </a:r>
            <a:r>
              <a:rPr lang="ko-KR" altLang="en-US" sz="1100" dirty="0" smtClean="0">
                <a:latin typeface="+mn-ea"/>
                <a:ea typeface="+mn-ea"/>
                <a:sym typeface="Wingdings" panose="05000000000000000000" pitchFamily="2" charset="2"/>
              </a:rPr>
              <a:t>파일명</a:t>
            </a:r>
            <a:r>
              <a:rPr lang="en-US" altLang="ko-KR" sz="1100" dirty="0" smtClean="0">
                <a:latin typeface="+mn-ea"/>
                <a:ea typeface="+mn-ea"/>
                <a:sym typeface="Wingdings" panose="05000000000000000000" pitchFamily="2" charset="2"/>
              </a:rPr>
              <a:t>:</a:t>
            </a:r>
            <a:r>
              <a:rPr lang="ko-KR" altLang="en-US" sz="1100" dirty="0" smtClean="0">
                <a:latin typeface="+mn-ea"/>
                <a:ea typeface="+mn-ea"/>
                <a:sym typeface="Wingdings" panose="05000000000000000000" pitchFamily="2" charset="2"/>
              </a:rPr>
              <a:t> </a:t>
            </a:r>
            <a:r>
              <a:rPr lang="en-US" altLang="ko-KR" sz="1100" dirty="0" err="1" smtClean="0">
                <a:latin typeface="+mn-ea"/>
                <a:ea typeface="+mn-ea"/>
              </a:rPr>
              <a:t>HelloWorld.class</a:t>
            </a:r>
            <a:endParaRPr lang="en-US" altLang="ko-KR" sz="1100" dirty="0" smtClean="0">
              <a:latin typeface="+mn-ea"/>
              <a:ea typeface="+mn-ea"/>
            </a:endParaRPr>
          </a:p>
        </p:txBody>
      </p:sp>
      <p:sp>
        <p:nvSpPr>
          <p:cNvPr id="31" name="직사각형 1"/>
          <p:cNvSpPr>
            <a:spLocks noChangeArrowheads="1"/>
          </p:cNvSpPr>
          <p:nvPr/>
        </p:nvSpPr>
        <p:spPr bwMode="auto">
          <a:xfrm>
            <a:off x="2670175" y="4449763"/>
            <a:ext cx="5013325" cy="43088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defTabSz="539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defTabSz="539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defTabSz="539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defTabSz="539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defTabSz="539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defTabSz="5397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defTabSz="5397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defTabSz="5397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defTabSz="53975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buFont typeface="Wingdings" pitchFamily="2" charset="2"/>
              <a:buNone/>
              <a:defRPr/>
            </a:pPr>
            <a:r>
              <a:rPr lang="ko-KR" altLang="en-US" sz="1100" b="1" dirty="0" smtClean="0">
                <a:latin typeface="+mn-ea"/>
                <a:ea typeface="+mn-ea"/>
              </a:rPr>
              <a:t>실행</a:t>
            </a:r>
            <a:r>
              <a:rPr lang="en-US" altLang="ko-KR" sz="1100" b="1" dirty="0" smtClean="0">
                <a:latin typeface="+mn-ea"/>
                <a:ea typeface="+mn-ea"/>
              </a:rPr>
              <a:t>(</a:t>
            </a:r>
            <a:r>
              <a:rPr lang="ko-KR" altLang="en-US" sz="1100" b="1" dirty="0" err="1" smtClean="0">
                <a:latin typeface="+mn-ea"/>
                <a:ea typeface="+mn-ea"/>
              </a:rPr>
              <a:t>인터프리팅</a:t>
            </a:r>
            <a:r>
              <a:rPr lang="en-US" altLang="ko-KR" sz="1100" b="1" dirty="0" smtClean="0">
                <a:latin typeface="+mn-ea"/>
                <a:ea typeface="+mn-ea"/>
              </a:rPr>
              <a:t>)</a:t>
            </a:r>
            <a:r>
              <a:rPr lang="ko-KR" altLang="en-US" sz="1100" b="1" dirty="0" smtClean="0">
                <a:latin typeface="+mn-ea"/>
                <a:ea typeface="+mn-ea"/>
              </a:rPr>
              <a:t>하여 결과확인</a:t>
            </a:r>
            <a:endParaRPr lang="en-US" altLang="ko-KR" sz="1100" b="1" dirty="0" smtClean="0">
              <a:latin typeface="+mn-ea"/>
              <a:ea typeface="+mn-ea"/>
            </a:endParaRPr>
          </a:p>
          <a:p>
            <a:pPr eaLnBrk="1" latinLnBrk="1" hangingPunct="1">
              <a:defRPr/>
            </a:pPr>
            <a:r>
              <a:rPr lang="en-US" altLang="ko-KR" sz="1100" dirty="0">
                <a:latin typeface="+mn-ea"/>
                <a:ea typeface="+mn-ea"/>
              </a:rPr>
              <a:t> </a:t>
            </a:r>
            <a:r>
              <a:rPr lang="en-US" altLang="ko-KR" sz="1100" dirty="0" smtClean="0">
                <a:latin typeface="+mn-ea"/>
                <a:ea typeface="+mn-ea"/>
              </a:rPr>
              <a:t>   - </a:t>
            </a:r>
            <a:r>
              <a:rPr lang="ko-KR" altLang="en-US" sz="1100" b="1" dirty="0" smtClean="0">
                <a:latin typeface="+mn-ea"/>
                <a:ea typeface="+mn-ea"/>
              </a:rPr>
              <a:t>명령프롬프트</a:t>
            </a:r>
            <a:r>
              <a:rPr lang="ko-KR" altLang="en-US" sz="1100" dirty="0" smtClean="0">
                <a:latin typeface="+mn-ea"/>
                <a:ea typeface="+mn-ea"/>
              </a:rPr>
              <a:t>에 다음과 같이 입력   </a:t>
            </a:r>
            <a:r>
              <a:rPr lang="en-US" altLang="ko-KR" sz="1100" b="1" dirty="0" smtClean="0">
                <a:latin typeface="+mn-ea"/>
                <a:ea typeface="+mn-ea"/>
              </a:rPr>
              <a:t>java HelloWorld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r="62168" b="72311"/>
          <a:stretch/>
        </p:blipFill>
        <p:spPr>
          <a:xfrm>
            <a:off x="6737351" y="3875770"/>
            <a:ext cx="2182158" cy="105835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3" name="직사각형 32"/>
          <p:cNvSpPr/>
          <p:nvPr/>
        </p:nvSpPr>
        <p:spPr>
          <a:xfrm>
            <a:off x="6685810" y="4466328"/>
            <a:ext cx="800839" cy="1755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53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r>
              <a:rPr lang="ko-KR" altLang="en-US" dirty="0"/>
              <a:t>자바 개발환경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이클립스</a:t>
            </a:r>
            <a:r>
              <a:rPr lang="en-US" altLang="ko-KR" dirty="0"/>
              <a:t>(Eclipse</a:t>
            </a:r>
            <a:r>
              <a:rPr lang="en-US" altLang="ko-KR" dirty="0" smtClean="0"/>
              <a:t>)-1</a:t>
            </a:r>
            <a:endParaRPr lang="en-US" altLang="ko-KR" dirty="0"/>
          </a:p>
        </p:txBody>
      </p:sp>
      <p:sp>
        <p:nvSpPr>
          <p:cNvPr id="4" name="텍스트 개체 틀 8"/>
          <p:cNvSpPr txBox="1">
            <a:spLocks/>
          </p:cNvSpPr>
          <p:nvPr/>
        </p:nvSpPr>
        <p:spPr>
          <a:xfrm>
            <a:off x="321678" y="1013216"/>
            <a:ext cx="8727088" cy="3224782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ko-KR" altLang="en-US" sz="1400" b="1" dirty="0" err="1"/>
              <a:t>이클립스</a:t>
            </a:r>
            <a:r>
              <a:rPr lang="ko-KR" altLang="en-US" sz="1400" b="1" dirty="0"/>
              <a:t> 특징</a:t>
            </a:r>
          </a:p>
          <a:p>
            <a:pPr lvl="2">
              <a:defRPr/>
            </a:pPr>
            <a:r>
              <a:rPr lang="ko-KR" altLang="en-US" sz="1400" dirty="0"/>
              <a:t>강력한 기능과 깔끔한 인터페이스를 갖춘 자바개발에 가장 많이 사용하는 툴</a:t>
            </a:r>
          </a:p>
          <a:p>
            <a:pPr lvl="2">
              <a:defRPr/>
            </a:pPr>
            <a:r>
              <a:rPr lang="en-US" altLang="ko-KR" sz="1400" dirty="0"/>
              <a:t>IBM, </a:t>
            </a:r>
            <a:r>
              <a:rPr lang="ko-KR" altLang="en-US" sz="1400" dirty="0" err="1"/>
              <a:t>래쇼널</a:t>
            </a:r>
            <a:r>
              <a:rPr lang="ko-KR" altLang="en-US" sz="1400" dirty="0"/>
              <a:t> 소프트웨어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레드햇등</a:t>
            </a:r>
            <a:r>
              <a:rPr lang="ko-KR" altLang="en-US" sz="1400" dirty="0"/>
              <a:t> 여러 업체의 </a:t>
            </a:r>
            <a:r>
              <a:rPr lang="ko-KR" altLang="en-US" sz="1400" dirty="0" err="1"/>
              <a:t>컨소시업으로</a:t>
            </a:r>
            <a:r>
              <a:rPr lang="ko-KR" altLang="en-US" sz="1400" dirty="0"/>
              <a:t> 개발되어 발전하고 있는 </a:t>
            </a:r>
            <a:r>
              <a:rPr lang="ko-KR" altLang="en-US" sz="1400" dirty="0" err="1"/>
              <a:t>오픈소스</a:t>
            </a:r>
            <a:endParaRPr lang="ko-KR" altLang="en-US" sz="1400" dirty="0"/>
          </a:p>
          <a:p>
            <a:pPr lvl="2">
              <a:defRPr/>
            </a:pPr>
            <a:r>
              <a:rPr lang="ko-KR" altLang="en-US" sz="1400" dirty="0"/>
              <a:t>개발의 편의를 위해 다양한 </a:t>
            </a:r>
            <a:r>
              <a:rPr lang="ko-KR" altLang="en-US" sz="1400" dirty="0" err="1"/>
              <a:t>플러그인을</a:t>
            </a:r>
            <a:r>
              <a:rPr lang="ko-KR" altLang="en-US" sz="1400" dirty="0"/>
              <a:t> 제공하고 있다</a:t>
            </a:r>
            <a:r>
              <a:rPr lang="en-US" altLang="ko-KR" sz="1400" dirty="0"/>
              <a:t>.</a:t>
            </a:r>
          </a:p>
          <a:p>
            <a:pPr>
              <a:defRPr/>
            </a:pPr>
            <a:endParaRPr lang="en-US" altLang="ko-KR" sz="1600" dirty="0"/>
          </a:p>
          <a:p>
            <a:pPr lvl="1">
              <a:defRPr/>
            </a:pPr>
            <a:r>
              <a:rPr lang="ko-KR" altLang="en-US" sz="1400" b="1" dirty="0" err="1"/>
              <a:t>이클립스</a:t>
            </a:r>
            <a:r>
              <a:rPr lang="ko-KR" altLang="en-US" sz="1400" b="1" dirty="0"/>
              <a:t> 설치</a:t>
            </a:r>
          </a:p>
          <a:p>
            <a:pPr lvl="2">
              <a:defRPr/>
            </a:pPr>
            <a:r>
              <a:rPr lang="en-US" altLang="ko-KR" sz="1400" dirty="0"/>
              <a:t>https://www.eclipse.org/  </a:t>
            </a:r>
            <a:r>
              <a:rPr lang="ko-KR" altLang="en-US" sz="1400" dirty="0"/>
              <a:t>에서 자신의 </a:t>
            </a:r>
            <a:r>
              <a:rPr lang="en-US" altLang="ko-KR" sz="1400" dirty="0"/>
              <a:t>OS</a:t>
            </a:r>
            <a:r>
              <a:rPr lang="ko-KR" altLang="en-US" sz="1400" dirty="0"/>
              <a:t>에 맞는 </a:t>
            </a:r>
            <a:r>
              <a:rPr lang="ko-KR" altLang="en-US" sz="1400" dirty="0" err="1"/>
              <a:t>이클립스를</a:t>
            </a:r>
            <a:r>
              <a:rPr lang="ko-KR" altLang="en-US" sz="1400" dirty="0"/>
              <a:t> 다운로드 한다</a:t>
            </a:r>
          </a:p>
          <a:p>
            <a:pPr lvl="2">
              <a:defRPr/>
            </a:pP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</a:rPr>
              <a:t>C:\</a:t>
            </a:r>
            <a:r>
              <a:rPr kumimoji="1" lang="en-US" altLang="ko-KR" sz="1400" b="1" dirty="0" smtClean="0">
                <a:solidFill>
                  <a:schemeClr val="accent6">
                    <a:lumMod val="75000"/>
                  </a:schemeClr>
                </a:solidFill>
              </a:rPr>
              <a:t>javaStudy\</a:t>
            </a:r>
            <a:r>
              <a:rPr kumimoji="1" lang="en-US" altLang="ko-KR" sz="1400" b="1" dirty="0" smtClean="0">
                <a:solidFill>
                  <a:srgbClr val="0070C0"/>
                </a:solidFill>
              </a:rPr>
              <a:t>eclipse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sz="1400" dirty="0" err="1" smtClean="0"/>
              <a:t>디렉토리에</a:t>
            </a:r>
            <a:r>
              <a:rPr lang="ko-KR" altLang="en-US" sz="1400" dirty="0" smtClean="0"/>
              <a:t> 압축을 푼다</a:t>
            </a:r>
            <a:r>
              <a:rPr lang="en-US" altLang="ko-KR" sz="1400" dirty="0" smtClean="0"/>
              <a:t>.</a:t>
            </a:r>
          </a:p>
          <a:p>
            <a:pPr lvl="2">
              <a:defRPr/>
            </a:pP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C:\</a:t>
            </a:r>
            <a:r>
              <a:rPr kumimoji="1" lang="en-US" altLang="ko-KR" sz="1400" b="1" dirty="0" smtClean="0">
                <a:solidFill>
                  <a:schemeClr val="accent6">
                    <a:lumMod val="75000"/>
                  </a:schemeClr>
                </a:solidFill>
              </a:rPr>
              <a:t>javaStudy\eclipse\</a:t>
            </a:r>
            <a:r>
              <a:rPr kumimoji="1" lang="en-US" altLang="ko-KR" sz="1400" b="1" dirty="0" smtClean="0">
                <a:solidFill>
                  <a:srgbClr val="0070C0"/>
                </a:solidFill>
              </a:rPr>
              <a:t>eclipse.exe </a:t>
            </a:r>
            <a:r>
              <a:rPr kumimoji="1" lang="ko-KR" altLang="en-US" sz="1400" dirty="0" smtClean="0"/>
              <a:t>실행한다</a:t>
            </a:r>
            <a:r>
              <a:rPr kumimoji="1" lang="en-US" altLang="ko-KR" sz="1400" dirty="0" smtClean="0"/>
              <a:t>.</a:t>
            </a:r>
            <a:r>
              <a:rPr lang="en-US" altLang="ko-KR" sz="1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l="5822" r="2053"/>
          <a:stretch/>
        </p:blipFill>
        <p:spPr>
          <a:xfrm>
            <a:off x="4694817" y="3614034"/>
            <a:ext cx="4306308" cy="144431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850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r>
              <a:rPr lang="ko-KR" altLang="en-US" dirty="0"/>
              <a:t>자바 개발환경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이클립스</a:t>
            </a:r>
            <a:r>
              <a:rPr lang="en-US" altLang="ko-KR" dirty="0"/>
              <a:t>(Eclipse</a:t>
            </a:r>
            <a:r>
              <a:rPr lang="en-US" altLang="ko-KR" dirty="0" smtClean="0"/>
              <a:t>)-2</a:t>
            </a:r>
            <a:endParaRPr lang="en-US" altLang="ko-KR" dirty="0"/>
          </a:p>
        </p:txBody>
      </p:sp>
      <p:sp>
        <p:nvSpPr>
          <p:cNvPr id="4" name="텍스트 개체 틀 8"/>
          <p:cNvSpPr txBox="1">
            <a:spLocks/>
          </p:cNvSpPr>
          <p:nvPr/>
        </p:nvSpPr>
        <p:spPr>
          <a:xfrm>
            <a:off x="321678" y="1013216"/>
            <a:ext cx="8727088" cy="739384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ko-KR" altLang="en-US" sz="1400" b="1" dirty="0" err="1" smtClean="0"/>
              <a:t>이클립스</a:t>
            </a:r>
            <a:r>
              <a:rPr lang="ko-KR" altLang="en-US" sz="1400" b="1" dirty="0" smtClean="0"/>
              <a:t> 실행</a:t>
            </a:r>
          </a:p>
          <a:p>
            <a:pPr lvl="2">
              <a:defRPr/>
            </a:pPr>
            <a:r>
              <a:rPr lang="en-US" altLang="ko-KR" sz="1400" dirty="0"/>
              <a:t>workspace </a:t>
            </a:r>
            <a:r>
              <a:rPr lang="ko-KR" altLang="en-US" sz="1400" dirty="0" err="1"/>
              <a:t>디렉토리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선택</a:t>
            </a:r>
            <a:endParaRPr lang="en-US" altLang="ko-KR" sz="1400" dirty="0"/>
          </a:p>
        </p:txBody>
      </p:sp>
      <p:sp>
        <p:nvSpPr>
          <p:cNvPr id="6" name="텍스트 개체 틀 8"/>
          <p:cNvSpPr txBox="1">
            <a:spLocks/>
          </p:cNvSpPr>
          <p:nvPr/>
        </p:nvSpPr>
        <p:spPr>
          <a:xfrm>
            <a:off x="321678" y="2640946"/>
            <a:ext cx="8727088" cy="288420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ko-KR" altLang="en-US" sz="1400" b="1" dirty="0" err="1" smtClean="0"/>
              <a:t>이클립스</a:t>
            </a:r>
            <a:r>
              <a:rPr lang="ko-KR" altLang="en-US" sz="1400" b="1" dirty="0" smtClean="0"/>
              <a:t> 실행화면</a:t>
            </a:r>
            <a:endParaRPr lang="ko-KR" altLang="en-US" sz="1400" b="1" dirty="0"/>
          </a:p>
          <a:p>
            <a:pPr marL="447675" lvl="2" indent="0">
              <a:buNone/>
              <a:defRPr/>
            </a:pP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838" y="1120434"/>
            <a:ext cx="2638474" cy="145131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l="12936" t="32925" r="34357" b="53949"/>
          <a:stretch/>
        </p:blipFill>
        <p:spPr>
          <a:xfrm>
            <a:off x="5157351" y="1036423"/>
            <a:ext cx="3760166" cy="515094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285" y="2729496"/>
            <a:ext cx="3418265" cy="225525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3" name="직사각형 14"/>
          <p:cNvSpPr/>
          <p:nvPr/>
        </p:nvSpPr>
        <p:spPr>
          <a:xfrm rot="16200000">
            <a:off x="3941438" y="563427"/>
            <a:ext cx="749201" cy="1664001"/>
          </a:xfrm>
          <a:custGeom>
            <a:avLst/>
            <a:gdLst>
              <a:gd name="connsiteX0" fmla="*/ 0 w 297712"/>
              <a:gd name="connsiteY0" fmla="*/ 0 h 538716"/>
              <a:gd name="connsiteX1" fmla="*/ 297712 w 297712"/>
              <a:gd name="connsiteY1" fmla="*/ 0 h 538716"/>
              <a:gd name="connsiteX2" fmla="*/ 297712 w 297712"/>
              <a:gd name="connsiteY2" fmla="*/ 538716 h 538716"/>
              <a:gd name="connsiteX3" fmla="*/ 0 w 297712"/>
              <a:gd name="connsiteY3" fmla="*/ 538716 h 538716"/>
              <a:gd name="connsiteX4" fmla="*/ 0 w 297712"/>
              <a:gd name="connsiteY4" fmla="*/ 0 h 538716"/>
              <a:gd name="connsiteX0" fmla="*/ 0 w 297712"/>
              <a:gd name="connsiteY0" fmla="*/ 0 h 672066"/>
              <a:gd name="connsiteX1" fmla="*/ 297712 w 297712"/>
              <a:gd name="connsiteY1" fmla="*/ 0 h 672066"/>
              <a:gd name="connsiteX2" fmla="*/ 269137 w 297712"/>
              <a:gd name="connsiteY2" fmla="*/ 672066 h 672066"/>
              <a:gd name="connsiteX3" fmla="*/ 0 w 297712"/>
              <a:gd name="connsiteY3" fmla="*/ 538716 h 672066"/>
              <a:gd name="connsiteX4" fmla="*/ 0 w 297712"/>
              <a:gd name="connsiteY4" fmla="*/ 0 h 672066"/>
              <a:gd name="connsiteX0" fmla="*/ 0 w 269137"/>
              <a:gd name="connsiteY0" fmla="*/ 44450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583166 h 716516"/>
              <a:gd name="connsiteX4" fmla="*/ 0 w 269137"/>
              <a:gd name="connsiteY4" fmla="*/ 44450 h 716516"/>
              <a:gd name="connsiteX0" fmla="*/ 15875 w 269137"/>
              <a:gd name="connsiteY0" fmla="*/ 206375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583166 h 716516"/>
              <a:gd name="connsiteX4" fmla="*/ 15875 w 269137"/>
              <a:gd name="connsiteY4" fmla="*/ 206375 h 716516"/>
              <a:gd name="connsiteX0" fmla="*/ 15875 w 269137"/>
              <a:gd name="connsiteY0" fmla="*/ 206375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484741 h 716516"/>
              <a:gd name="connsiteX4" fmla="*/ 15875 w 269137"/>
              <a:gd name="connsiteY4" fmla="*/ 206375 h 716516"/>
              <a:gd name="connsiteX0" fmla="*/ 0 w 269137"/>
              <a:gd name="connsiteY0" fmla="*/ 206375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484741 h 716516"/>
              <a:gd name="connsiteX4" fmla="*/ 0 w 269137"/>
              <a:gd name="connsiteY4" fmla="*/ 206375 h 716516"/>
              <a:gd name="connsiteX0" fmla="*/ 0 w 269137"/>
              <a:gd name="connsiteY0" fmla="*/ 212725 h 722866"/>
              <a:gd name="connsiteX1" fmla="*/ 269137 w 269137"/>
              <a:gd name="connsiteY1" fmla="*/ 0 h 722866"/>
              <a:gd name="connsiteX2" fmla="*/ 269137 w 269137"/>
              <a:gd name="connsiteY2" fmla="*/ 722866 h 722866"/>
              <a:gd name="connsiteX3" fmla="*/ 0 w 269137"/>
              <a:gd name="connsiteY3" fmla="*/ 491091 h 722866"/>
              <a:gd name="connsiteX4" fmla="*/ 0 w 269137"/>
              <a:gd name="connsiteY4" fmla="*/ 212725 h 722866"/>
              <a:gd name="connsiteX0" fmla="*/ 167640 w 269137"/>
              <a:gd name="connsiteY0" fmla="*/ 0 h 1810619"/>
              <a:gd name="connsiteX1" fmla="*/ 269137 w 269137"/>
              <a:gd name="connsiteY1" fmla="*/ 1087753 h 1810619"/>
              <a:gd name="connsiteX2" fmla="*/ 269137 w 269137"/>
              <a:gd name="connsiteY2" fmla="*/ 1810619 h 1810619"/>
              <a:gd name="connsiteX3" fmla="*/ 0 w 269137"/>
              <a:gd name="connsiteY3" fmla="*/ 1578844 h 1810619"/>
              <a:gd name="connsiteX4" fmla="*/ 167640 w 269137"/>
              <a:gd name="connsiteY4" fmla="*/ 0 h 1810619"/>
              <a:gd name="connsiteX0" fmla="*/ 0 w 101497"/>
              <a:gd name="connsiteY0" fmla="*/ 0 h 4047724"/>
              <a:gd name="connsiteX1" fmla="*/ 101497 w 101497"/>
              <a:gd name="connsiteY1" fmla="*/ 1087753 h 4047724"/>
              <a:gd name="connsiteX2" fmla="*/ 101497 w 101497"/>
              <a:gd name="connsiteY2" fmla="*/ 1810619 h 4047724"/>
              <a:gd name="connsiteX3" fmla="*/ 5080 w 101497"/>
              <a:gd name="connsiteY3" fmla="*/ 4047724 h 4047724"/>
              <a:gd name="connsiteX4" fmla="*/ 0 w 101497"/>
              <a:gd name="connsiteY4" fmla="*/ 0 h 4047724"/>
              <a:gd name="connsiteX0" fmla="*/ 0 w 142137"/>
              <a:gd name="connsiteY0" fmla="*/ 0 h 4047724"/>
              <a:gd name="connsiteX1" fmla="*/ 142137 w 142137"/>
              <a:gd name="connsiteY1" fmla="*/ 1550036 h 4047724"/>
              <a:gd name="connsiteX2" fmla="*/ 101497 w 142137"/>
              <a:gd name="connsiteY2" fmla="*/ 1810619 h 4047724"/>
              <a:gd name="connsiteX3" fmla="*/ 5080 w 142137"/>
              <a:gd name="connsiteY3" fmla="*/ 4047724 h 4047724"/>
              <a:gd name="connsiteX4" fmla="*/ 0 w 142137"/>
              <a:gd name="connsiteY4" fmla="*/ 0 h 4047724"/>
              <a:gd name="connsiteX0" fmla="*/ 0 w 142137"/>
              <a:gd name="connsiteY0" fmla="*/ 0 h 5925422"/>
              <a:gd name="connsiteX1" fmla="*/ 142137 w 142137"/>
              <a:gd name="connsiteY1" fmla="*/ 1550036 h 5925422"/>
              <a:gd name="connsiteX2" fmla="*/ 91337 w 142137"/>
              <a:gd name="connsiteY2" fmla="*/ 5925422 h 5925422"/>
              <a:gd name="connsiteX3" fmla="*/ 5080 w 142137"/>
              <a:gd name="connsiteY3" fmla="*/ 4047724 h 5925422"/>
              <a:gd name="connsiteX4" fmla="*/ 0 w 142137"/>
              <a:gd name="connsiteY4" fmla="*/ 0 h 5925422"/>
              <a:gd name="connsiteX0" fmla="*/ 0 w 142137"/>
              <a:gd name="connsiteY0" fmla="*/ 0 h 7970124"/>
              <a:gd name="connsiteX1" fmla="*/ 142137 w 142137"/>
              <a:gd name="connsiteY1" fmla="*/ 1550036 h 7970124"/>
              <a:gd name="connsiteX2" fmla="*/ 135786 w 142137"/>
              <a:gd name="connsiteY2" fmla="*/ 7970124 h 7970124"/>
              <a:gd name="connsiteX3" fmla="*/ 5080 w 142137"/>
              <a:gd name="connsiteY3" fmla="*/ 4047724 h 7970124"/>
              <a:gd name="connsiteX4" fmla="*/ 0 w 142137"/>
              <a:gd name="connsiteY4" fmla="*/ 0 h 7970124"/>
              <a:gd name="connsiteX0" fmla="*/ 0 w 948587"/>
              <a:gd name="connsiteY0" fmla="*/ 0 h 7970124"/>
              <a:gd name="connsiteX1" fmla="*/ 948587 w 948587"/>
              <a:gd name="connsiteY1" fmla="*/ 343536 h 7970124"/>
              <a:gd name="connsiteX2" fmla="*/ 135786 w 948587"/>
              <a:gd name="connsiteY2" fmla="*/ 7970124 h 7970124"/>
              <a:gd name="connsiteX3" fmla="*/ 5080 w 948587"/>
              <a:gd name="connsiteY3" fmla="*/ 4047724 h 7970124"/>
              <a:gd name="connsiteX4" fmla="*/ 0 w 948587"/>
              <a:gd name="connsiteY4" fmla="*/ 0 h 7970124"/>
              <a:gd name="connsiteX0" fmla="*/ 0 w 961286"/>
              <a:gd name="connsiteY0" fmla="*/ 0 h 7938377"/>
              <a:gd name="connsiteX1" fmla="*/ 948587 w 961286"/>
              <a:gd name="connsiteY1" fmla="*/ 343536 h 7938377"/>
              <a:gd name="connsiteX2" fmla="*/ 961286 w 961286"/>
              <a:gd name="connsiteY2" fmla="*/ 7938377 h 7938377"/>
              <a:gd name="connsiteX3" fmla="*/ 5080 w 961286"/>
              <a:gd name="connsiteY3" fmla="*/ 4047724 h 7938377"/>
              <a:gd name="connsiteX4" fmla="*/ 0 w 961286"/>
              <a:gd name="connsiteY4" fmla="*/ 0 h 7938377"/>
              <a:gd name="connsiteX0" fmla="*/ 0 w 961287"/>
              <a:gd name="connsiteY0" fmla="*/ 0 h 7938377"/>
              <a:gd name="connsiteX1" fmla="*/ 961287 w 961287"/>
              <a:gd name="connsiteY1" fmla="*/ 324486 h 7938377"/>
              <a:gd name="connsiteX2" fmla="*/ 961286 w 961287"/>
              <a:gd name="connsiteY2" fmla="*/ 7938377 h 7938377"/>
              <a:gd name="connsiteX3" fmla="*/ 5080 w 961287"/>
              <a:gd name="connsiteY3" fmla="*/ 4047724 h 7938377"/>
              <a:gd name="connsiteX4" fmla="*/ 0 w 961287"/>
              <a:gd name="connsiteY4" fmla="*/ 0 h 7938377"/>
              <a:gd name="connsiteX0" fmla="*/ 0 w 1099201"/>
              <a:gd name="connsiteY0" fmla="*/ 0 h 7938377"/>
              <a:gd name="connsiteX1" fmla="*/ 1099201 w 1099201"/>
              <a:gd name="connsiteY1" fmla="*/ 4972987 h 7938377"/>
              <a:gd name="connsiteX2" fmla="*/ 961286 w 1099201"/>
              <a:gd name="connsiteY2" fmla="*/ 7938377 h 7938377"/>
              <a:gd name="connsiteX3" fmla="*/ 5080 w 1099201"/>
              <a:gd name="connsiteY3" fmla="*/ 4047724 h 7938377"/>
              <a:gd name="connsiteX4" fmla="*/ 0 w 1099201"/>
              <a:gd name="connsiteY4" fmla="*/ 0 h 7938377"/>
              <a:gd name="connsiteX0" fmla="*/ 0 w 1099201"/>
              <a:gd name="connsiteY0" fmla="*/ 0 h 12570652"/>
              <a:gd name="connsiteX1" fmla="*/ 1099201 w 1099201"/>
              <a:gd name="connsiteY1" fmla="*/ 4972987 h 12570652"/>
              <a:gd name="connsiteX2" fmla="*/ 1091087 w 1099201"/>
              <a:gd name="connsiteY2" fmla="*/ 12570652 h 12570652"/>
              <a:gd name="connsiteX3" fmla="*/ 5080 w 1099201"/>
              <a:gd name="connsiteY3" fmla="*/ 4047724 h 12570652"/>
              <a:gd name="connsiteX4" fmla="*/ 0 w 1099201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4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4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4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4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4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5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5 h 12570652"/>
              <a:gd name="connsiteX4" fmla="*/ 0 w 1091788"/>
              <a:gd name="connsiteY4" fmla="*/ 0 h 12570652"/>
              <a:gd name="connsiteX0" fmla="*/ 0 w 1727272"/>
              <a:gd name="connsiteY0" fmla="*/ 0 h 12570652"/>
              <a:gd name="connsiteX1" fmla="*/ 1727272 w 1727272"/>
              <a:gd name="connsiteY1" fmla="*/ 3818834 h 12570652"/>
              <a:gd name="connsiteX2" fmla="*/ 1091087 w 1727272"/>
              <a:gd name="connsiteY2" fmla="*/ 12570652 h 12570652"/>
              <a:gd name="connsiteX3" fmla="*/ 5080 w 1727272"/>
              <a:gd name="connsiteY3" fmla="*/ 4047725 h 12570652"/>
              <a:gd name="connsiteX4" fmla="*/ 0 w 1727272"/>
              <a:gd name="connsiteY4" fmla="*/ 0 h 12570652"/>
              <a:gd name="connsiteX0" fmla="*/ 0 w 1740793"/>
              <a:gd name="connsiteY0" fmla="*/ 0 h 12570652"/>
              <a:gd name="connsiteX1" fmla="*/ 1740793 w 1740793"/>
              <a:gd name="connsiteY1" fmla="*/ 3791796 h 12570652"/>
              <a:gd name="connsiteX2" fmla="*/ 1091087 w 1740793"/>
              <a:gd name="connsiteY2" fmla="*/ 12570652 h 12570652"/>
              <a:gd name="connsiteX3" fmla="*/ 5080 w 1740793"/>
              <a:gd name="connsiteY3" fmla="*/ 4047725 h 12570652"/>
              <a:gd name="connsiteX4" fmla="*/ 0 w 1740793"/>
              <a:gd name="connsiteY4" fmla="*/ 0 h 12570652"/>
              <a:gd name="connsiteX0" fmla="*/ 0 w 1740793"/>
              <a:gd name="connsiteY0" fmla="*/ 0 h 12570652"/>
              <a:gd name="connsiteX1" fmla="*/ 1740793 w 1740793"/>
              <a:gd name="connsiteY1" fmla="*/ 3791796 h 12570652"/>
              <a:gd name="connsiteX2" fmla="*/ 1091087 w 1740793"/>
              <a:gd name="connsiteY2" fmla="*/ 12570652 h 12570652"/>
              <a:gd name="connsiteX3" fmla="*/ 5080 w 1740793"/>
              <a:gd name="connsiteY3" fmla="*/ 4047725 h 12570652"/>
              <a:gd name="connsiteX4" fmla="*/ 0 w 1740793"/>
              <a:gd name="connsiteY4" fmla="*/ 0 h 12570652"/>
              <a:gd name="connsiteX0" fmla="*/ 0 w 1740793"/>
              <a:gd name="connsiteY0" fmla="*/ 0 h 12570652"/>
              <a:gd name="connsiteX1" fmla="*/ 1740793 w 1740793"/>
              <a:gd name="connsiteY1" fmla="*/ 3791796 h 12570652"/>
              <a:gd name="connsiteX2" fmla="*/ 1091087 w 1740793"/>
              <a:gd name="connsiteY2" fmla="*/ 12570652 h 12570652"/>
              <a:gd name="connsiteX3" fmla="*/ 5080 w 1740793"/>
              <a:gd name="connsiteY3" fmla="*/ 4047725 h 12570652"/>
              <a:gd name="connsiteX4" fmla="*/ 0 w 1740793"/>
              <a:gd name="connsiteY4" fmla="*/ 0 h 12570652"/>
              <a:gd name="connsiteX0" fmla="*/ 0 w 1740793"/>
              <a:gd name="connsiteY0" fmla="*/ 0 h 12540230"/>
              <a:gd name="connsiteX1" fmla="*/ 1740793 w 1740793"/>
              <a:gd name="connsiteY1" fmla="*/ 3791796 h 12540230"/>
              <a:gd name="connsiteX2" fmla="*/ 1729951 w 1740793"/>
              <a:gd name="connsiteY2" fmla="*/ 12540230 h 12540230"/>
              <a:gd name="connsiteX3" fmla="*/ 5080 w 1740793"/>
              <a:gd name="connsiteY3" fmla="*/ 4047725 h 12540230"/>
              <a:gd name="connsiteX4" fmla="*/ 0 w 1740793"/>
              <a:gd name="connsiteY4" fmla="*/ 0 h 12540230"/>
              <a:gd name="connsiteX0" fmla="*/ 0 w 1740793"/>
              <a:gd name="connsiteY0" fmla="*/ 0 h 12540230"/>
              <a:gd name="connsiteX1" fmla="*/ 1740793 w 1740793"/>
              <a:gd name="connsiteY1" fmla="*/ 3791796 h 12540230"/>
              <a:gd name="connsiteX2" fmla="*/ 1729951 w 1740793"/>
              <a:gd name="connsiteY2" fmla="*/ 12540230 h 12540230"/>
              <a:gd name="connsiteX3" fmla="*/ 5080 w 1740793"/>
              <a:gd name="connsiteY3" fmla="*/ 4047725 h 12540230"/>
              <a:gd name="connsiteX4" fmla="*/ 0 w 1740793"/>
              <a:gd name="connsiteY4" fmla="*/ 0 h 12540230"/>
              <a:gd name="connsiteX0" fmla="*/ 0 w 1740793"/>
              <a:gd name="connsiteY0" fmla="*/ 0 h 12540230"/>
              <a:gd name="connsiteX1" fmla="*/ 1740793 w 1740793"/>
              <a:gd name="connsiteY1" fmla="*/ 3791796 h 12540230"/>
              <a:gd name="connsiteX2" fmla="*/ 1729951 w 1740793"/>
              <a:gd name="connsiteY2" fmla="*/ 12540230 h 12540230"/>
              <a:gd name="connsiteX3" fmla="*/ 5080 w 1740793"/>
              <a:gd name="connsiteY3" fmla="*/ 4047725 h 12540230"/>
              <a:gd name="connsiteX4" fmla="*/ 0 w 1740793"/>
              <a:gd name="connsiteY4" fmla="*/ 0 h 12540230"/>
              <a:gd name="connsiteX0" fmla="*/ 0 w 1767834"/>
              <a:gd name="connsiteY0" fmla="*/ 0 h 12540230"/>
              <a:gd name="connsiteX1" fmla="*/ 1767834 w 1767834"/>
              <a:gd name="connsiteY1" fmla="*/ 3785036 h 12540230"/>
              <a:gd name="connsiteX2" fmla="*/ 1729951 w 1767834"/>
              <a:gd name="connsiteY2" fmla="*/ 12540230 h 12540230"/>
              <a:gd name="connsiteX3" fmla="*/ 5080 w 1767834"/>
              <a:gd name="connsiteY3" fmla="*/ 4047725 h 12540230"/>
              <a:gd name="connsiteX4" fmla="*/ 0 w 1767834"/>
              <a:gd name="connsiteY4" fmla="*/ 0 h 12540230"/>
              <a:gd name="connsiteX0" fmla="*/ 0 w 1767834"/>
              <a:gd name="connsiteY0" fmla="*/ 0 h 6317494"/>
              <a:gd name="connsiteX1" fmla="*/ 1767834 w 1767834"/>
              <a:gd name="connsiteY1" fmla="*/ 3785036 h 6317494"/>
              <a:gd name="connsiteX2" fmla="*/ 1088859 w 1767834"/>
              <a:gd name="connsiteY2" fmla="*/ 3832088 h 6317494"/>
              <a:gd name="connsiteX3" fmla="*/ 5080 w 1767834"/>
              <a:gd name="connsiteY3" fmla="*/ 4047725 h 6317494"/>
              <a:gd name="connsiteX4" fmla="*/ 0 w 1767834"/>
              <a:gd name="connsiteY4" fmla="*/ 0 h 6317494"/>
              <a:gd name="connsiteX0" fmla="*/ 324377 w 2092211"/>
              <a:gd name="connsiteY0" fmla="*/ 345503 h 4868644"/>
              <a:gd name="connsiteX1" fmla="*/ 2092211 w 2092211"/>
              <a:gd name="connsiteY1" fmla="*/ 4130539 h 4868644"/>
              <a:gd name="connsiteX2" fmla="*/ 1413236 w 2092211"/>
              <a:gd name="connsiteY2" fmla="*/ 4177591 h 4868644"/>
              <a:gd name="connsiteX3" fmla="*/ 7 w 2092211"/>
              <a:gd name="connsiteY3" fmla="*/ 395315 h 4868644"/>
              <a:gd name="connsiteX4" fmla="*/ 324377 w 2092211"/>
              <a:gd name="connsiteY4" fmla="*/ 345503 h 4868644"/>
              <a:gd name="connsiteX0" fmla="*/ 324376 w 2092211"/>
              <a:gd name="connsiteY0" fmla="*/ 361212 h 4866542"/>
              <a:gd name="connsiteX1" fmla="*/ 2092211 w 2092211"/>
              <a:gd name="connsiteY1" fmla="*/ 4128437 h 4866542"/>
              <a:gd name="connsiteX2" fmla="*/ 1413236 w 2092211"/>
              <a:gd name="connsiteY2" fmla="*/ 4175489 h 4866542"/>
              <a:gd name="connsiteX3" fmla="*/ 7 w 2092211"/>
              <a:gd name="connsiteY3" fmla="*/ 393213 h 4866542"/>
              <a:gd name="connsiteX4" fmla="*/ 324376 w 2092211"/>
              <a:gd name="connsiteY4" fmla="*/ 361212 h 4866542"/>
              <a:gd name="connsiteX0" fmla="*/ 324376 w 2083310"/>
              <a:gd name="connsiteY0" fmla="*/ 361212 h 4835119"/>
              <a:gd name="connsiteX1" fmla="*/ 2083309 w 2083310"/>
              <a:gd name="connsiteY1" fmla="*/ 4092826 h 4835119"/>
              <a:gd name="connsiteX2" fmla="*/ 1413236 w 2083310"/>
              <a:gd name="connsiteY2" fmla="*/ 4175489 h 4835119"/>
              <a:gd name="connsiteX3" fmla="*/ 7 w 2083310"/>
              <a:gd name="connsiteY3" fmla="*/ 393213 h 4835119"/>
              <a:gd name="connsiteX4" fmla="*/ 324376 w 2083310"/>
              <a:gd name="connsiteY4" fmla="*/ 361212 h 4835119"/>
              <a:gd name="connsiteX0" fmla="*/ 324376 w 2092213"/>
              <a:gd name="connsiteY0" fmla="*/ 361212 h 4890149"/>
              <a:gd name="connsiteX1" fmla="*/ 2092213 w 2092213"/>
              <a:gd name="connsiteY1" fmla="*/ 4155154 h 4890149"/>
              <a:gd name="connsiteX2" fmla="*/ 1413236 w 2092213"/>
              <a:gd name="connsiteY2" fmla="*/ 4175489 h 4890149"/>
              <a:gd name="connsiteX3" fmla="*/ 7 w 2092213"/>
              <a:gd name="connsiteY3" fmla="*/ 393213 h 4890149"/>
              <a:gd name="connsiteX4" fmla="*/ 324376 w 2092213"/>
              <a:gd name="connsiteY4" fmla="*/ 361212 h 4890149"/>
              <a:gd name="connsiteX0" fmla="*/ 324376 w 2092213"/>
              <a:gd name="connsiteY0" fmla="*/ 361212 h 4921660"/>
              <a:gd name="connsiteX1" fmla="*/ 2092213 w 2092213"/>
              <a:gd name="connsiteY1" fmla="*/ 4190769 h 4921660"/>
              <a:gd name="connsiteX2" fmla="*/ 1413236 w 2092213"/>
              <a:gd name="connsiteY2" fmla="*/ 4175489 h 4921660"/>
              <a:gd name="connsiteX3" fmla="*/ 7 w 2092213"/>
              <a:gd name="connsiteY3" fmla="*/ 393213 h 4921660"/>
              <a:gd name="connsiteX4" fmla="*/ 324376 w 2092213"/>
              <a:gd name="connsiteY4" fmla="*/ 361212 h 4921660"/>
              <a:gd name="connsiteX0" fmla="*/ 324376 w 2092213"/>
              <a:gd name="connsiteY0" fmla="*/ 361212 h 4190769"/>
              <a:gd name="connsiteX1" fmla="*/ 2092213 w 2092213"/>
              <a:gd name="connsiteY1" fmla="*/ 4190769 h 4190769"/>
              <a:gd name="connsiteX2" fmla="*/ 1413236 w 2092213"/>
              <a:gd name="connsiteY2" fmla="*/ 4175489 h 4190769"/>
              <a:gd name="connsiteX3" fmla="*/ 7 w 2092213"/>
              <a:gd name="connsiteY3" fmla="*/ 393213 h 4190769"/>
              <a:gd name="connsiteX4" fmla="*/ 324376 w 2092213"/>
              <a:gd name="connsiteY4" fmla="*/ 361212 h 4190769"/>
              <a:gd name="connsiteX0" fmla="*/ 324376 w 2092213"/>
              <a:gd name="connsiteY0" fmla="*/ 361212 h 4190779"/>
              <a:gd name="connsiteX1" fmla="*/ 2092213 w 2092213"/>
              <a:gd name="connsiteY1" fmla="*/ 4190769 h 4190779"/>
              <a:gd name="connsiteX2" fmla="*/ 1413236 w 2092213"/>
              <a:gd name="connsiteY2" fmla="*/ 4175489 h 4190779"/>
              <a:gd name="connsiteX3" fmla="*/ 7 w 2092213"/>
              <a:gd name="connsiteY3" fmla="*/ 393213 h 4190779"/>
              <a:gd name="connsiteX4" fmla="*/ 324376 w 2092213"/>
              <a:gd name="connsiteY4" fmla="*/ 361212 h 4190779"/>
              <a:gd name="connsiteX0" fmla="*/ 324376 w 2092213"/>
              <a:gd name="connsiteY0" fmla="*/ 361212 h 4190779"/>
              <a:gd name="connsiteX1" fmla="*/ 2092213 w 2092213"/>
              <a:gd name="connsiteY1" fmla="*/ 4190769 h 4190779"/>
              <a:gd name="connsiteX2" fmla="*/ 1413236 w 2092213"/>
              <a:gd name="connsiteY2" fmla="*/ 4175489 h 4190779"/>
              <a:gd name="connsiteX3" fmla="*/ 7 w 2092213"/>
              <a:gd name="connsiteY3" fmla="*/ 393213 h 4190779"/>
              <a:gd name="connsiteX4" fmla="*/ 324376 w 2092213"/>
              <a:gd name="connsiteY4" fmla="*/ 361212 h 4190779"/>
              <a:gd name="connsiteX0" fmla="*/ 324376 w 2092213"/>
              <a:gd name="connsiteY0" fmla="*/ 361212 h 4190779"/>
              <a:gd name="connsiteX1" fmla="*/ 2092213 w 2092213"/>
              <a:gd name="connsiteY1" fmla="*/ 4190769 h 4190779"/>
              <a:gd name="connsiteX2" fmla="*/ 1413236 w 2092213"/>
              <a:gd name="connsiteY2" fmla="*/ 4175489 h 4190779"/>
              <a:gd name="connsiteX3" fmla="*/ 7 w 2092213"/>
              <a:gd name="connsiteY3" fmla="*/ 393213 h 4190779"/>
              <a:gd name="connsiteX4" fmla="*/ 324376 w 2092213"/>
              <a:gd name="connsiteY4" fmla="*/ 361212 h 4190779"/>
              <a:gd name="connsiteX0" fmla="*/ 324370 w 2092207"/>
              <a:gd name="connsiteY0" fmla="*/ 0 h 3829567"/>
              <a:gd name="connsiteX1" fmla="*/ 2092207 w 2092207"/>
              <a:gd name="connsiteY1" fmla="*/ 3829557 h 3829567"/>
              <a:gd name="connsiteX2" fmla="*/ 1413230 w 2092207"/>
              <a:gd name="connsiteY2" fmla="*/ 3814277 h 3829567"/>
              <a:gd name="connsiteX3" fmla="*/ 1 w 2092207"/>
              <a:gd name="connsiteY3" fmla="*/ 32001 h 3829567"/>
              <a:gd name="connsiteX4" fmla="*/ 324370 w 2092207"/>
              <a:gd name="connsiteY4" fmla="*/ 0 h 3829567"/>
              <a:gd name="connsiteX0" fmla="*/ 324368 w 2092205"/>
              <a:gd name="connsiteY0" fmla="*/ 0 h 3829567"/>
              <a:gd name="connsiteX1" fmla="*/ 2092205 w 2092205"/>
              <a:gd name="connsiteY1" fmla="*/ 3829557 h 3829567"/>
              <a:gd name="connsiteX2" fmla="*/ 1413228 w 2092205"/>
              <a:gd name="connsiteY2" fmla="*/ 3814277 h 3829567"/>
              <a:gd name="connsiteX3" fmla="*/ -1 w 2092205"/>
              <a:gd name="connsiteY3" fmla="*/ 32001 h 3829567"/>
              <a:gd name="connsiteX4" fmla="*/ 324368 w 2092205"/>
              <a:gd name="connsiteY4" fmla="*/ 0 h 3829567"/>
              <a:gd name="connsiteX0" fmla="*/ 324371 w 2092207"/>
              <a:gd name="connsiteY0" fmla="*/ 0 h 3811759"/>
              <a:gd name="connsiteX1" fmla="*/ 2092207 w 2092207"/>
              <a:gd name="connsiteY1" fmla="*/ 3811749 h 3811759"/>
              <a:gd name="connsiteX2" fmla="*/ 1413230 w 2092207"/>
              <a:gd name="connsiteY2" fmla="*/ 3796469 h 3811759"/>
              <a:gd name="connsiteX3" fmla="*/ 1 w 2092207"/>
              <a:gd name="connsiteY3" fmla="*/ 14193 h 3811759"/>
              <a:gd name="connsiteX4" fmla="*/ 324371 w 2092207"/>
              <a:gd name="connsiteY4" fmla="*/ 0 h 3811759"/>
              <a:gd name="connsiteX0" fmla="*/ 1186328 w 2092205"/>
              <a:gd name="connsiteY0" fmla="*/ 87085 h 3798798"/>
              <a:gd name="connsiteX1" fmla="*/ 2092205 w 2092205"/>
              <a:gd name="connsiteY1" fmla="*/ 3798788 h 3798798"/>
              <a:gd name="connsiteX2" fmla="*/ 1413228 w 2092205"/>
              <a:gd name="connsiteY2" fmla="*/ 3783508 h 3798798"/>
              <a:gd name="connsiteX3" fmla="*/ -1 w 2092205"/>
              <a:gd name="connsiteY3" fmla="*/ 1232 h 3798798"/>
              <a:gd name="connsiteX4" fmla="*/ 1186328 w 2092205"/>
              <a:gd name="connsiteY4" fmla="*/ 87085 h 3798798"/>
              <a:gd name="connsiteX0" fmla="*/ 1172808 w 2092207"/>
              <a:gd name="connsiteY0" fmla="*/ 54257 h 3799311"/>
              <a:gd name="connsiteX1" fmla="*/ 2092207 w 2092207"/>
              <a:gd name="connsiteY1" fmla="*/ 3799301 h 3799311"/>
              <a:gd name="connsiteX2" fmla="*/ 1413230 w 2092207"/>
              <a:gd name="connsiteY2" fmla="*/ 3784021 h 3799311"/>
              <a:gd name="connsiteX3" fmla="*/ 1 w 2092207"/>
              <a:gd name="connsiteY3" fmla="*/ 1745 h 3799311"/>
              <a:gd name="connsiteX4" fmla="*/ 1172808 w 2092207"/>
              <a:gd name="connsiteY4" fmla="*/ 54257 h 3799311"/>
              <a:gd name="connsiteX0" fmla="*/ 1172806 w 2092205"/>
              <a:gd name="connsiteY0" fmla="*/ 54257 h 3799311"/>
              <a:gd name="connsiteX1" fmla="*/ 2092205 w 2092205"/>
              <a:gd name="connsiteY1" fmla="*/ 3799301 h 3799311"/>
              <a:gd name="connsiteX2" fmla="*/ 1413228 w 2092205"/>
              <a:gd name="connsiteY2" fmla="*/ 3784021 h 3799311"/>
              <a:gd name="connsiteX3" fmla="*/ -1 w 2092205"/>
              <a:gd name="connsiteY3" fmla="*/ 1745 h 3799311"/>
              <a:gd name="connsiteX4" fmla="*/ 1172806 w 2092205"/>
              <a:gd name="connsiteY4" fmla="*/ 54257 h 3799311"/>
              <a:gd name="connsiteX0" fmla="*/ 273666 w 1193065"/>
              <a:gd name="connsiteY0" fmla="*/ 1572 h 3746626"/>
              <a:gd name="connsiteX1" fmla="*/ 1193065 w 1193065"/>
              <a:gd name="connsiteY1" fmla="*/ 3746616 h 3746626"/>
              <a:gd name="connsiteX2" fmla="*/ 514088 w 1193065"/>
              <a:gd name="connsiteY2" fmla="*/ 3731336 h 3746626"/>
              <a:gd name="connsiteX3" fmla="*/ 0 w 1193065"/>
              <a:gd name="connsiteY3" fmla="*/ 6231 h 3746626"/>
              <a:gd name="connsiteX4" fmla="*/ 273666 w 1193065"/>
              <a:gd name="connsiteY4" fmla="*/ 1572 h 3746626"/>
              <a:gd name="connsiteX0" fmla="*/ 277047 w 1196446"/>
              <a:gd name="connsiteY0" fmla="*/ 1567 h 3746621"/>
              <a:gd name="connsiteX1" fmla="*/ 1196446 w 1196446"/>
              <a:gd name="connsiteY1" fmla="*/ 3746611 h 3746621"/>
              <a:gd name="connsiteX2" fmla="*/ 517469 w 1196446"/>
              <a:gd name="connsiteY2" fmla="*/ 3731331 h 3746621"/>
              <a:gd name="connsiteX3" fmla="*/ 1 w 1196446"/>
              <a:gd name="connsiteY3" fmla="*/ 6233 h 3746621"/>
              <a:gd name="connsiteX4" fmla="*/ 277047 w 1196446"/>
              <a:gd name="connsiteY4" fmla="*/ 1567 h 3746621"/>
              <a:gd name="connsiteX0" fmla="*/ 277045 w 1196444"/>
              <a:gd name="connsiteY0" fmla="*/ 1 h 3745055"/>
              <a:gd name="connsiteX1" fmla="*/ 1196444 w 1196444"/>
              <a:gd name="connsiteY1" fmla="*/ 3745045 h 3745055"/>
              <a:gd name="connsiteX2" fmla="*/ 517467 w 1196444"/>
              <a:gd name="connsiteY2" fmla="*/ 3729765 h 3745055"/>
              <a:gd name="connsiteX3" fmla="*/ -1 w 1196444"/>
              <a:gd name="connsiteY3" fmla="*/ 4667 h 3745055"/>
              <a:gd name="connsiteX4" fmla="*/ 277045 w 1196444"/>
              <a:gd name="connsiteY4" fmla="*/ 1 h 3745055"/>
              <a:gd name="connsiteX0" fmla="*/ 277047 w 1196446"/>
              <a:gd name="connsiteY0" fmla="*/ 1 h 3745055"/>
              <a:gd name="connsiteX1" fmla="*/ 1196446 w 1196446"/>
              <a:gd name="connsiteY1" fmla="*/ 3745045 h 3745055"/>
              <a:gd name="connsiteX2" fmla="*/ 517469 w 1196446"/>
              <a:gd name="connsiteY2" fmla="*/ 3729765 h 3745055"/>
              <a:gd name="connsiteX3" fmla="*/ 0 w 1196446"/>
              <a:gd name="connsiteY3" fmla="*/ 4669 h 3745055"/>
              <a:gd name="connsiteX4" fmla="*/ 277047 w 1196446"/>
              <a:gd name="connsiteY4" fmla="*/ 1 h 3745055"/>
              <a:gd name="connsiteX0" fmla="*/ 425750 w 1345149"/>
              <a:gd name="connsiteY0" fmla="*/ 1 h 3745055"/>
              <a:gd name="connsiteX1" fmla="*/ 1345149 w 1345149"/>
              <a:gd name="connsiteY1" fmla="*/ 3745045 h 3745055"/>
              <a:gd name="connsiteX2" fmla="*/ 666172 w 1345149"/>
              <a:gd name="connsiteY2" fmla="*/ 3729765 h 3745055"/>
              <a:gd name="connsiteX3" fmla="*/ 148703 w 1345149"/>
              <a:gd name="connsiteY3" fmla="*/ 4669 h 3745055"/>
              <a:gd name="connsiteX4" fmla="*/ 425750 w 1345149"/>
              <a:gd name="connsiteY4" fmla="*/ 1 h 3745055"/>
              <a:gd name="connsiteX0" fmla="*/ 542911 w 1462310"/>
              <a:gd name="connsiteY0" fmla="*/ 1 h 3748226"/>
              <a:gd name="connsiteX1" fmla="*/ 1462310 w 1462310"/>
              <a:gd name="connsiteY1" fmla="*/ 3745045 h 3748226"/>
              <a:gd name="connsiteX2" fmla="*/ 614320 w 1462310"/>
              <a:gd name="connsiteY2" fmla="*/ 3744056 h 3748226"/>
              <a:gd name="connsiteX3" fmla="*/ 265864 w 1462310"/>
              <a:gd name="connsiteY3" fmla="*/ 4669 h 3748226"/>
              <a:gd name="connsiteX4" fmla="*/ 542911 w 1462310"/>
              <a:gd name="connsiteY4" fmla="*/ 1 h 3748226"/>
              <a:gd name="connsiteX0" fmla="*/ 277047 w 1196446"/>
              <a:gd name="connsiteY0" fmla="*/ 1 h 3748226"/>
              <a:gd name="connsiteX1" fmla="*/ 1196446 w 1196446"/>
              <a:gd name="connsiteY1" fmla="*/ 3745045 h 3748226"/>
              <a:gd name="connsiteX2" fmla="*/ 348456 w 1196446"/>
              <a:gd name="connsiteY2" fmla="*/ 3744056 h 3748226"/>
              <a:gd name="connsiteX3" fmla="*/ 0 w 1196446"/>
              <a:gd name="connsiteY3" fmla="*/ 4669 h 3748226"/>
              <a:gd name="connsiteX4" fmla="*/ 277047 w 1196446"/>
              <a:gd name="connsiteY4" fmla="*/ 1 h 3748226"/>
              <a:gd name="connsiteX0" fmla="*/ 277047 w 1196446"/>
              <a:gd name="connsiteY0" fmla="*/ 1 h 3745046"/>
              <a:gd name="connsiteX1" fmla="*/ 1196446 w 1196446"/>
              <a:gd name="connsiteY1" fmla="*/ 3745045 h 3745046"/>
              <a:gd name="connsiteX2" fmla="*/ 334935 w 1196446"/>
              <a:gd name="connsiteY2" fmla="*/ 3739297 h 3745046"/>
              <a:gd name="connsiteX3" fmla="*/ 0 w 1196446"/>
              <a:gd name="connsiteY3" fmla="*/ 4669 h 3745046"/>
              <a:gd name="connsiteX4" fmla="*/ 277047 w 1196446"/>
              <a:gd name="connsiteY4" fmla="*/ 1 h 3745046"/>
              <a:gd name="connsiteX0" fmla="*/ 277047 w 1196446"/>
              <a:gd name="connsiteY0" fmla="*/ 1 h 3745046"/>
              <a:gd name="connsiteX1" fmla="*/ 1196446 w 1196446"/>
              <a:gd name="connsiteY1" fmla="*/ 3745045 h 3745046"/>
              <a:gd name="connsiteX2" fmla="*/ 334935 w 1196446"/>
              <a:gd name="connsiteY2" fmla="*/ 3739297 h 3745046"/>
              <a:gd name="connsiteX3" fmla="*/ 0 w 1196446"/>
              <a:gd name="connsiteY3" fmla="*/ 4669 h 3745046"/>
              <a:gd name="connsiteX4" fmla="*/ 277047 w 1196446"/>
              <a:gd name="connsiteY4" fmla="*/ 1 h 3745046"/>
              <a:gd name="connsiteX0" fmla="*/ 277047 w 1196446"/>
              <a:gd name="connsiteY0" fmla="*/ 1 h 3745046"/>
              <a:gd name="connsiteX1" fmla="*/ 1196446 w 1196446"/>
              <a:gd name="connsiteY1" fmla="*/ 3745045 h 3745046"/>
              <a:gd name="connsiteX2" fmla="*/ 334935 w 1196446"/>
              <a:gd name="connsiteY2" fmla="*/ 3739297 h 3745046"/>
              <a:gd name="connsiteX3" fmla="*/ 0 w 1196446"/>
              <a:gd name="connsiteY3" fmla="*/ 4669 h 3745046"/>
              <a:gd name="connsiteX4" fmla="*/ 277047 w 1196446"/>
              <a:gd name="connsiteY4" fmla="*/ 1 h 3745046"/>
              <a:gd name="connsiteX0" fmla="*/ 277047 w 1196446"/>
              <a:gd name="connsiteY0" fmla="*/ 1 h 3745046"/>
              <a:gd name="connsiteX1" fmla="*/ 1196446 w 1196446"/>
              <a:gd name="connsiteY1" fmla="*/ 3745045 h 3745046"/>
              <a:gd name="connsiteX2" fmla="*/ 334935 w 1196446"/>
              <a:gd name="connsiteY2" fmla="*/ 3739297 h 3745046"/>
              <a:gd name="connsiteX3" fmla="*/ 0 w 1196446"/>
              <a:gd name="connsiteY3" fmla="*/ 4669 h 3745046"/>
              <a:gd name="connsiteX4" fmla="*/ 277047 w 1196446"/>
              <a:gd name="connsiteY4" fmla="*/ 1 h 3745046"/>
              <a:gd name="connsiteX0" fmla="*/ 277047 w 1196446"/>
              <a:gd name="connsiteY0" fmla="*/ 1 h 3745046"/>
              <a:gd name="connsiteX1" fmla="*/ 1196446 w 1196446"/>
              <a:gd name="connsiteY1" fmla="*/ 3745045 h 3745046"/>
              <a:gd name="connsiteX2" fmla="*/ 321414 w 1196446"/>
              <a:gd name="connsiteY2" fmla="*/ 3739298 h 3745046"/>
              <a:gd name="connsiteX3" fmla="*/ 0 w 1196446"/>
              <a:gd name="connsiteY3" fmla="*/ 4669 h 3745046"/>
              <a:gd name="connsiteX4" fmla="*/ 277047 w 1196446"/>
              <a:gd name="connsiteY4" fmla="*/ 1 h 3745046"/>
              <a:gd name="connsiteX0" fmla="*/ 277047 w 1196446"/>
              <a:gd name="connsiteY0" fmla="*/ 1 h 3745046"/>
              <a:gd name="connsiteX1" fmla="*/ 1196446 w 1196446"/>
              <a:gd name="connsiteY1" fmla="*/ 3745045 h 3745046"/>
              <a:gd name="connsiteX2" fmla="*/ 307893 w 1196446"/>
              <a:gd name="connsiteY2" fmla="*/ 3739298 h 3745046"/>
              <a:gd name="connsiteX3" fmla="*/ 0 w 1196446"/>
              <a:gd name="connsiteY3" fmla="*/ 4669 h 3745046"/>
              <a:gd name="connsiteX4" fmla="*/ 277047 w 1196446"/>
              <a:gd name="connsiteY4" fmla="*/ 1 h 3745046"/>
              <a:gd name="connsiteX0" fmla="*/ 277047 w 1196446"/>
              <a:gd name="connsiteY0" fmla="*/ 1 h 3745046"/>
              <a:gd name="connsiteX1" fmla="*/ 1196446 w 1196446"/>
              <a:gd name="connsiteY1" fmla="*/ 3745045 h 3745046"/>
              <a:gd name="connsiteX2" fmla="*/ 307893 w 1196446"/>
              <a:gd name="connsiteY2" fmla="*/ 3739298 h 3745046"/>
              <a:gd name="connsiteX3" fmla="*/ 0 w 1196446"/>
              <a:gd name="connsiteY3" fmla="*/ 4670 h 3745046"/>
              <a:gd name="connsiteX4" fmla="*/ 277047 w 1196446"/>
              <a:gd name="connsiteY4" fmla="*/ 1 h 3745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6446" h="3745046">
                <a:moveTo>
                  <a:pt x="277047" y="1"/>
                </a:moveTo>
                <a:cubicBezTo>
                  <a:pt x="1175053" y="3704942"/>
                  <a:pt x="285730" y="52082"/>
                  <a:pt x="1196446" y="3745045"/>
                </a:cubicBezTo>
                <a:lnTo>
                  <a:pt x="307893" y="3739298"/>
                </a:lnTo>
                <a:cubicBezTo>
                  <a:pt x="-33375" y="54535"/>
                  <a:pt x="343783" y="3737246"/>
                  <a:pt x="0" y="4670"/>
                </a:cubicBezTo>
                <a:cubicBezTo>
                  <a:pt x="203101" y="564"/>
                  <a:pt x="54902" y="4737"/>
                  <a:pt x="277047" y="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100000">
                <a:schemeClr val="accent1">
                  <a:tint val="23500"/>
                  <a:satMod val="160000"/>
                  <a:alpha val="70000"/>
                </a:schemeClr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4"/>
          <p:cNvSpPr/>
          <p:nvPr/>
        </p:nvSpPr>
        <p:spPr>
          <a:xfrm rot="16200000">
            <a:off x="6099598" y="-1064450"/>
            <a:ext cx="223265" cy="5454634"/>
          </a:xfrm>
          <a:custGeom>
            <a:avLst/>
            <a:gdLst>
              <a:gd name="connsiteX0" fmla="*/ 0 w 297712"/>
              <a:gd name="connsiteY0" fmla="*/ 0 h 538716"/>
              <a:gd name="connsiteX1" fmla="*/ 297712 w 297712"/>
              <a:gd name="connsiteY1" fmla="*/ 0 h 538716"/>
              <a:gd name="connsiteX2" fmla="*/ 297712 w 297712"/>
              <a:gd name="connsiteY2" fmla="*/ 538716 h 538716"/>
              <a:gd name="connsiteX3" fmla="*/ 0 w 297712"/>
              <a:gd name="connsiteY3" fmla="*/ 538716 h 538716"/>
              <a:gd name="connsiteX4" fmla="*/ 0 w 297712"/>
              <a:gd name="connsiteY4" fmla="*/ 0 h 538716"/>
              <a:gd name="connsiteX0" fmla="*/ 0 w 297712"/>
              <a:gd name="connsiteY0" fmla="*/ 0 h 672066"/>
              <a:gd name="connsiteX1" fmla="*/ 297712 w 297712"/>
              <a:gd name="connsiteY1" fmla="*/ 0 h 672066"/>
              <a:gd name="connsiteX2" fmla="*/ 269137 w 297712"/>
              <a:gd name="connsiteY2" fmla="*/ 672066 h 672066"/>
              <a:gd name="connsiteX3" fmla="*/ 0 w 297712"/>
              <a:gd name="connsiteY3" fmla="*/ 538716 h 672066"/>
              <a:gd name="connsiteX4" fmla="*/ 0 w 297712"/>
              <a:gd name="connsiteY4" fmla="*/ 0 h 672066"/>
              <a:gd name="connsiteX0" fmla="*/ 0 w 269137"/>
              <a:gd name="connsiteY0" fmla="*/ 44450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583166 h 716516"/>
              <a:gd name="connsiteX4" fmla="*/ 0 w 269137"/>
              <a:gd name="connsiteY4" fmla="*/ 44450 h 716516"/>
              <a:gd name="connsiteX0" fmla="*/ 15875 w 269137"/>
              <a:gd name="connsiteY0" fmla="*/ 206375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583166 h 716516"/>
              <a:gd name="connsiteX4" fmla="*/ 15875 w 269137"/>
              <a:gd name="connsiteY4" fmla="*/ 206375 h 716516"/>
              <a:gd name="connsiteX0" fmla="*/ 15875 w 269137"/>
              <a:gd name="connsiteY0" fmla="*/ 206375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484741 h 716516"/>
              <a:gd name="connsiteX4" fmla="*/ 15875 w 269137"/>
              <a:gd name="connsiteY4" fmla="*/ 206375 h 716516"/>
              <a:gd name="connsiteX0" fmla="*/ 0 w 269137"/>
              <a:gd name="connsiteY0" fmla="*/ 206375 h 716516"/>
              <a:gd name="connsiteX1" fmla="*/ 269137 w 269137"/>
              <a:gd name="connsiteY1" fmla="*/ 0 h 716516"/>
              <a:gd name="connsiteX2" fmla="*/ 269137 w 269137"/>
              <a:gd name="connsiteY2" fmla="*/ 716516 h 716516"/>
              <a:gd name="connsiteX3" fmla="*/ 0 w 269137"/>
              <a:gd name="connsiteY3" fmla="*/ 484741 h 716516"/>
              <a:gd name="connsiteX4" fmla="*/ 0 w 269137"/>
              <a:gd name="connsiteY4" fmla="*/ 206375 h 716516"/>
              <a:gd name="connsiteX0" fmla="*/ 0 w 269137"/>
              <a:gd name="connsiteY0" fmla="*/ 212725 h 722866"/>
              <a:gd name="connsiteX1" fmla="*/ 269137 w 269137"/>
              <a:gd name="connsiteY1" fmla="*/ 0 h 722866"/>
              <a:gd name="connsiteX2" fmla="*/ 269137 w 269137"/>
              <a:gd name="connsiteY2" fmla="*/ 722866 h 722866"/>
              <a:gd name="connsiteX3" fmla="*/ 0 w 269137"/>
              <a:gd name="connsiteY3" fmla="*/ 491091 h 722866"/>
              <a:gd name="connsiteX4" fmla="*/ 0 w 269137"/>
              <a:gd name="connsiteY4" fmla="*/ 212725 h 722866"/>
              <a:gd name="connsiteX0" fmla="*/ 167640 w 269137"/>
              <a:gd name="connsiteY0" fmla="*/ 0 h 1810619"/>
              <a:gd name="connsiteX1" fmla="*/ 269137 w 269137"/>
              <a:gd name="connsiteY1" fmla="*/ 1087753 h 1810619"/>
              <a:gd name="connsiteX2" fmla="*/ 269137 w 269137"/>
              <a:gd name="connsiteY2" fmla="*/ 1810619 h 1810619"/>
              <a:gd name="connsiteX3" fmla="*/ 0 w 269137"/>
              <a:gd name="connsiteY3" fmla="*/ 1578844 h 1810619"/>
              <a:gd name="connsiteX4" fmla="*/ 167640 w 269137"/>
              <a:gd name="connsiteY4" fmla="*/ 0 h 1810619"/>
              <a:gd name="connsiteX0" fmla="*/ 0 w 101497"/>
              <a:gd name="connsiteY0" fmla="*/ 0 h 4047724"/>
              <a:gd name="connsiteX1" fmla="*/ 101497 w 101497"/>
              <a:gd name="connsiteY1" fmla="*/ 1087753 h 4047724"/>
              <a:gd name="connsiteX2" fmla="*/ 101497 w 101497"/>
              <a:gd name="connsiteY2" fmla="*/ 1810619 h 4047724"/>
              <a:gd name="connsiteX3" fmla="*/ 5080 w 101497"/>
              <a:gd name="connsiteY3" fmla="*/ 4047724 h 4047724"/>
              <a:gd name="connsiteX4" fmla="*/ 0 w 101497"/>
              <a:gd name="connsiteY4" fmla="*/ 0 h 4047724"/>
              <a:gd name="connsiteX0" fmla="*/ 0 w 142137"/>
              <a:gd name="connsiteY0" fmla="*/ 0 h 4047724"/>
              <a:gd name="connsiteX1" fmla="*/ 142137 w 142137"/>
              <a:gd name="connsiteY1" fmla="*/ 1550036 h 4047724"/>
              <a:gd name="connsiteX2" fmla="*/ 101497 w 142137"/>
              <a:gd name="connsiteY2" fmla="*/ 1810619 h 4047724"/>
              <a:gd name="connsiteX3" fmla="*/ 5080 w 142137"/>
              <a:gd name="connsiteY3" fmla="*/ 4047724 h 4047724"/>
              <a:gd name="connsiteX4" fmla="*/ 0 w 142137"/>
              <a:gd name="connsiteY4" fmla="*/ 0 h 4047724"/>
              <a:gd name="connsiteX0" fmla="*/ 0 w 142137"/>
              <a:gd name="connsiteY0" fmla="*/ 0 h 5925422"/>
              <a:gd name="connsiteX1" fmla="*/ 142137 w 142137"/>
              <a:gd name="connsiteY1" fmla="*/ 1550036 h 5925422"/>
              <a:gd name="connsiteX2" fmla="*/ 91337 w 142137"/>
              <a:gd name="connsiteY2" fmla="*/ 5925422 h 5925422"/>
              <a:gd name="connsiteX3" fmla="*/ 5080 w 142137"/>
              <a:gd name="connsiteY3" fmla="*/ 4047724 h 5925422"/>
              <a:gd name="connsiteX4" fmla="*/ 0 w 142137"/>
              <a:gd name="connsiteY4" fmla="*/ 0 h 5925422"/>
              <a:gd name="connsiteX0" fmla="*/ 0 w 142137"/>
              <a:gd name="connsiteY0" fmla="*/ 0 h 7970124"/>
              <a:gd name="connsiteX1" fmla="*/ 142137 w 142137"/>
              <a:gd name="connsiteY1" fmla="*/ 1550036 h 7970124"/>
              <a:gd name="connsiteX2" fmla="*/ 135786 w 142137"/>
              <a:gd name="connsiteY2" fmla="*/ 7970124 h 7970124"/>
              <a:gd name="connsiteX3" fmla="*/ 5080 w 142137"/>
              <a:gd name="connsiteY3" fmla="*/ 4047724 h 7970124"/>
              <a:gd name="connsiteX4" fmla="*/ 0 w 142137"/>
              <a:gd name="connsiteY4" fmla="*/ 0 h 7970124"/>
              <a:gd name="connsiteX0" fmla="*/ 0 w 948587"/>
              <a:gd name="connsiteY0" fmla="*/ 0 h 7970124"/>
              <a:gd name="connsiteX1" fmla="*/ 948587 w 948587"/>
              <a:gd name="connsiteY1" fmla="*/ 343536 h 7970124"/>
              <a:gd name="connsiteX2" fmla="*/ 135786 w 948587"/>
              <a:gd name="connsiteY2" fmla="*/ 7970124 h 7970124"/>
              <a:gd name="connsiteX3" fmla="*/ 5080 w 948587"/>
              <a:gd name="connsiteY3" fmla="*/ 4047724 h 7970124"/>
              <a:gd name="connsiteX4" fmla="*/ 0 w 948587"/>
              <a:gd name="connsiteY4" fmla="*/ 0 h 7970124"/>
              <a:gd name="connsiteX0" fmla="*/ 0 w 961286"/>
              <a:gd name="connsiteY0" fmla="*/ 0 h 7938377"/>
              <a:gd name="connsiteX1" fmla="*/ 948587 w 961286"/>
              <a:gd name="connsiteY1" fmla="*/ 343536 h 7938377"/>
              <a:gd name="connsiteX2" fmla="*/ 961286 w 961286"/>
              <a:gd name="connsiteY2" fmla="*/ 7938377 h 7938377"/>
              <a:gd name="connsiteX3" fmla="*/ 5080 w 961286"/>
              <a:gd name="connsiteY3" fmla="*/ 4047724 h 7938377"/>
              <a:gd name="connsiteX4" fmla="*/ 0 w 961286"/>
              <a:gd name="connsiteY4" fmla="*/ 0 h 7938377"/>
              <a:gd name="connsiteX0" fmla="*/ 0 w 961287"/>
              <a:gd name="connsiteY0" fmla="*/ 0 h 7938377"/>
              <a:gd name="connsiteX1" fmla="*/ 961287 w 961287"/>
              <a:gd name="connsiteY1" fmla="*/ 324486 h 7938377"/>
              <a:gd name="connsiteX2" fmla="*/ 961286 w 961287"/>
              <a:gd name="connsiteY2" fmla="*/ 7938377 h 7938377"/>
              <a:gd name="connsiteX3" fmla="*/ 5080 w 961287"/>
              <a:gd name="connsiteY3" fmla="*/ 4047724 h 7938377"/>
              <a:gd name="connsiteX4" fmla="*/ 0 w 961287"/>
              <a:gd name="connsiteY4" fmla="*/ 0 h 7938377"/>
              <a:gd name="connsiteX0" fmla="*/ 0 w 1099201"/>
              <a:gd name="connsiteY0" fmla="*/ 0 h 7938377"/>
              <a:gd name="connsiteX1" fmla="*/ 1099201 w 1099201"/>
              <a:gd name="connsiteY1" fmla="*/ 4972987 h 7938377"/>
              <a:gd name="connsiteX2" fmla="*/ 961286 w 1099201"/>
              <a:gd name="connsiteY2" fmla="*/ 7938377 h 7938377"/>
              <a:gd name="connsiteX3" fmla="*/ 5080 w 1099201"/>
              <a:gd name="connsiteY3" fmla="*/ 4047724 h 7938377"/>
              <a:gd name="connsiteX4" fmla="*/ 0 w 1099201"/>
              <a:gd name="connsiteY4" fmla="*/ 0 h 7938377"/>
              <a:gd name="connsiteX0" fmla="*/ 0 w 1099201"/>
              <a:gd name="connsiteY0" fmla="*/ 0 h 12570652"/>
              <a:gd name="connsiteX1" fmla="*/ 1099201 w 1099201"/>
              <a:gd name="connsiteY1" fmla="*/ 4972987 h 12570652"/>
              <a:gd name="connsiteX2" fmla="*/ 1091087 w 1099201"/>
              <a:gd name="connsiteY2" fmla="*/ 12570652 h 12570652"/>
              <a:gd name="connsiteX3" fmla="*/ 5080 w 1099201"/>
              <a:gd name="connsiteY3" fmla="*/ 4047724 h 12570652"/>
              <a:gd name="connsiteX4" fmla="*/ 0 w 1099201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4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4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4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4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4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5 h 12570652"/>
              <a:gd name="connsiteX4" fmla="*/ 0 w 1091788"/>
              <a:gd name="connsiteY4" fmla="*/ 0 h 12570652"/>
              <a:gd name="connsiteX0" fmla="*/ 0 w 1091788"/>
              <a:gd name="connsiteY0" fmla="*/ 0 h 12570652"/>
              <a:gd name="connsiteX1" fmla="*/ 1091788 w 1091788"/>
              <a:gd name="connsiteY1" fmla="*/ 3764749 h 12570652"/>
              <a:gd name="connsiteX2" fmla="*/ 1091087 w 1091788"/>
              <a:gd name="connsiteY2" fmla="*/ 12570652 h 12570652"/>
              <a:gd name="connsiteX3" fmla="*/ 5080 w 1091788"/>
              <a:gd name="connsiteY3" fmla="*/ 4047725 h 12570652"/>
              <a:gd name="connsiteX4" fmla="*/ 0 w 1091788"/>
              <a:gd name="connsiteY4" fmla="*/ 0 h 12570652"/>
              <a:gd name="connsiteX0" fmla="*/ 0 w 1727272"/>
              <a:gd name="connsiteY0" fmla="*/ 0 h 12570652"/>
              <a:gd name="connsiteX1" fmla="*/ 1727272 w 1727272"/>
              <a:gd name="connsiteY1" fmla="*/ 3818834 h 12570652"/>
              <a:gd name="connsiteX2" fmla="*/ 1091087 w 1727272"/>
              <a:gd name="connsiteY2" fmla="*/ 12570652 h 12570652"/>
              <a:gd name="connsiteX3" fmla="*/ 5080 w 1727272"/>
              <a:gd name="connsiteY3" fmla="*/ 4047725 h 12570652"/>
              <a:gd name="connsiteX4" fmla="*/ 0 w 1727272"/>
              <a:gd name="connsiteY4" fmla="*/ 0 h 12570652"/>
              <a:gd name="connsiteX0" fmla="*/ 0 w 1740793"/>
              <a:gd name="connsiteY0" fmla="*/ 0 h 12570652"/>
              <a:gd name="connsiteX1" fmla="*/ 1740793 w 1740793"/>
              <a:gd name="connsiteY1" fmla="*/ 3791796 h 12570652"/>
              <a:gd name="connsiteX2" fmla="*/ 1091087 w 1740793"/>
              <a:gd name="connsiteY2" fmla="*/ 12570652 h 12570652"/>
              <a:gd name="connsiteX3" fmla="*/ 5080 w 1740793"/>
              <a:gd name="connsiteY3" fmla="*/ 4047725 h 12570652"/>
              <a:gd name="connsiteX4" fmla="*/ 0 w 1740793"/>
              <a:gd name="connsiteY4" fmla="*/ 0 h 12570652"/>
              <a:gd name="connsiteX0" fmla="*/ 0 w 1740793"/>
              <a:gd name="connsiteY0" fmla="*/ 0 h 12570652"/>
              <a:gd name="connsiteX1" fmla="*/ 1740793 w 1740793"/>
              <a:gd name="connsiteY1" fmla="*/ 3791796 h 12570652"/>
              <a:gd name="connsiteX2" fmla="*/ 1091087 w 1740793"/>
              <a:gd name="connsiteY2" fmla="*/ 12570652 h 12570652"/>
              <a:gd name="connsiteX3" fmla="*/ 5080 w 1740793"/>
              <a:gd name="connsiteY3" fmla="*/ 4047725 h 12570652"/>
              <a:gd name="connsiteX4" fmla="*/ 0 w 1740793"/>
              <a:gd name="connsiteY4" fmla="*/ 0 h 12570652"/>
              <a:gd name="connsiteX0" fmla="*/ 0 w 1740793"/>
              <a:gd name="connsiteY0" fmla="*/ 0 h 12570652"/>
              <a:gd name="connsiteX1" fmla="*/ 1740793 w 1740793"/>
              <a:gd name="connsiteY1" fmla="*/ 3791796 h 12570652"/>
              <a:gd name="connsiteX2" fmla="*/ 1091087 w 1740793"/>
              <a:gd name="connsiteY2" fmla="*/ 12570652 h 12570652"/>
              <a:gd name="connsiteX3" fmla="*/ 5080 w 1740793"/>
              <a:gd name="connsiteY3" fmla="*/ 4047725 h 12570652"/>
              <a:gd name="connsiteX4" fmla="*/ 0 w 1740793"/>
              <a:gd name="connsiteY4" fmla="*/ 0 h 12570652"/>
              <a:gd name="connsiteX0" fmla="*/ 0 w 1740793"/>
              <a:gd name="connsiteY0" fmla="*/ 0 h 12540230"/>
              <a:gd name="connsiteX1" fmla="*/ 1740793 w 1740793"/>
              <a:gd name="connsiteY1" fmla="*/ 3791796 h 12540230"/>
              <a:gd name="connsiteX2" fmla="*/ 1729951 w 1740793"/>
              <a:gd name="connsiteY2" fmla="*/ 12540230 h 12540230"/>
              <a:gd name="connsiteX3" fmla="*/ 5080 w 1740793"/>
              <a:gd name="connsiteY3" fmla="*/ 4047725 h 12540230"/>
              <a:gd name="connsiteX4" fmla="*/ 0 w 1740793"/>
              <a:gd name="connsiteY4" fmla="*/ 0 h 12540230"/>
              <a:gd name="connsiteX0" fmla="*/ 0 w 1740793"/>
              <a:gd name="connsiteY0" fmla="*/ 0 h 12540230"/>
              <a:gd name="connsiteX1" fmla="*/ 1740793 w 1740793"/>
              <a:gd name="connsiteY1" fmla="*/ 3791796 h 12540230"/>
              <a:gd name="connsiteX2" fmla="*/ 1729951 w 1740793"/>
              <a:gd name="connsiteY2" fmla="*/ 12540230 h 12540230"/>
              <a:gd name="connsiteX3" fmla="*/ 5080 w 1740793"/>
              <a:gd name="connsiteY3" fmla="*/ 4047725 h 12540230"/>
              <a:gd name="connsiteX4" fmla="*/ 0 w 1740793"/>
              <a:gd name="connsiteY4" fmla="*/ 0 h 12540230"/>
              <a:gd name="connsiteX0" fmla="*/ 0 w 1740793"/>
              <a:gd name="connsiteY0" fmla="*/ 0 h 12540230"/>
              <a:gd name="connsiteX1" fmla="*/ 1740793 w 1740793"/>
              <a:gd name="connsiteY1" fmla="*/ 3791796 h 12540230"/>
              <a:gd name="connsiteX2" fmla="*/ 1729951 w 1740793"/>
              <a:gd name="connsiteY2" fmla="*/ 12540230 h 12540230"/>
              <a:gd name="connsiteX3" fmla="*/ 5080 w 1740793"/>
              <a:gd name="connsiteY3" fmla="*/ 4047725 h 12540230"/>
              <a:gd name="connsiteX4" fmla="*/ 0 w 1740793"/>
              <a:gd name="connsiteY4" fmla="*/ 0 h 12540230"/>
              <a:gd name="connsiteX0" fmla="*/ 0 w 1767834"/>
              <a:gd name="connsiteY0" fmla="*/ 0 h 12540230"/>
              <a:gd name="connsiteX1" fmla="*/ 1767834 w 1767834"/>
              <a:gd name="connsiteY1" fmla="*/ 3785036 h 12540230"/>
              <a:gd name="connsiteX2" fmla="*/ 1729951 w 1767834"/>
              <a:gd name="connsiteY2" fmla="*/ 12540230 h 12540230"/>
              <a:gd name="connsiteX3" fmla="*/ 5080 w 1767834"/>
              <a:gd name="connsiteY3" fmla="*/ 4047725 h 12540230"/>
              <a:gd name="connsiteX4" fmla="*/ 0 w 1767834"/>
              <a:gd name="connsiteY4" fmla="*/ 0 h 12540230"/>
              <a:gd name="connsiteX0" fmla="*/ 0 w 1729951"/>
              <a:gd name="connsiteY0" fmla="*/ 0 h 12540230"/>
              <a:gd name="connsiteX1" fmla="*/ 1482627 w 1729951"/>
              <a:gd name="connsiteY1" fmla="*/ 3830673 h 12540230"/>
              <a:gd name="connsiteX2" fmla="*/ 1729951 w 1729951"/>
              <a:gd name="connsiteY2" fmla="*/ 12540230 h 12540230"/>
              <a:gd name="connsiteX3" fmla="*/ 5080 w 1729951"/>
              <a:gd name="connsiteY3" fmla="*/ 4047725 h 12540230"/>
              <a:gd name="connsiteX4" fmla="*/ 0 w 1729951"/>
              <a:gd name="connsiteY4" fmla="*/ 0 h 12540230"/>
              <a:gd name="connsiteX0" fmla="*/ 0 w 1729951"/>
              <a:gd name="connsiteY0" fmla="*/ 0 h 12540230"/>
              <a:gd name="connsiteX1" fmla="*/ 1482627 w 1729951"/>
              <a:gd name="connsiteY1" fmla="*/ 3830673 h 12540230"/>
              <a:gd name="connsiteX2" fmla="*/ 1729951 w 1729951"/>
              <a:gd name="connsiteY2" fmla="*/ 12540230 h 12540230"/>
              <a:gd name="connsiteX3" fmla="*/ 5080 w 1729951"/>
              <a:gd name="connsiteY3" fmla="*/ 4047725 h 12540230"/>
              <a:gd name="connsiteX4" fmla="*/ 0 w 1729951"/>
              <a:gd name="connsiteY4" fmla="*/ 0 h 12540230"/>
              <a:gd name="connsiteX0" fmla="*/ 0 w 1482626"/>
              <a:gd name="connsiteY0" fmla="*/ 0 h 12585866"/>
              <a:gd name="connsiteX1" fmla="*/ 1482627 w 1482626"/>
              <a:gd name="connsiteY1" fmla="*/ 3830673 h 12585866"/>
              <a:gd name="connsiteX2" fmla="*/ 1444745 w 1482626"/>
              <a:gd name="connsiteY2" fmla="*/ 12585867 h 12585866"/>
              <a:gd name="connsiteX3" fmla="*/ 5080 w 1482626"/>
              <a:gd name="connsiteY3" fmla="*/ 4047725 h 12585866"/>
              <a:gd name="connsiteX4" fmla="*/ 0 w 1482626"/>
              <a:gd name="connsiteY4" fmla="*/ 0 h 12585866"/>
              <a:gd name="connsiteX0" fmla="*/ 0 w 1482628"/>
              <a:gd name="connsiteY0" fmla="*/ 0 h 12585868"/>
              <a:gd name="connsiteX1" fmla="*/ 1482627 w 1482628"/>
              <a:gd name="connsiteY1" fmla="*/ 3830673 h 12585868"/>
              <a:gd name="connsiteX2" fmla="*/ 1444745 w 1482628"/>
              <a:gd name="connsiteY2" fmla="*/ 12585867 h 12585868"/>
              <a:gd name="connsiteX3" fmla="*/ 5080 w 1482628"/>
              <a:gd name="connsiteY3" fmla="*/ 4047725 h 12585868"/>
              <a:gd name="connsiteX4" fmla="*/ 0 w 1482628"/>
              <a:gd name="connsiteY4" fmla="*/ 0 h 12585868"/>
              <a:gd name="connsiteX0" fmla="*/ 0 w 1482626"/>
              <a:gd name="connsiteY0" fmla="*/ 0 h 12585866"/>
              <a:gd name="connsiteX1" fmla="*/ 1482627 w 1482626"/>
              <a:gd name="connsiteY1" fmla="*/ 3830673 h 12585866"/>
              <a:gd name="connsiteX2" fmla="*/ 1444745 w 1482626"/>
              <a:gd name="connsiteY2" fmla="*/ 12585867 h 12585866"/>
              <a:gd name="connsiteX3" fmla="*/ 5080 w 1482626"/>
              <a:gd name="connsiteY3" fmla="*/ 4047725 h 12585866"/>
              <a:gd name="connsiteX4" fmla="*/ 0 w 1482626"/>
              <a:gd name="connsiteY4" fmla="*/ 0 h 12585866"/>
              <a:gd name="connsiteX0" fmla="*/ 0 w 1482628"/>
              <a:gd name="connsiteY0" fmla="*/ 0 h 12585868"/>
              <a:gd name="connsiteX1" fmla="*/ 1482627 w 1482628"/>
              <a:gd name="connsiteY1" fmla="*/ 3830673 h 12585868"/>
              <a:gd name="connsiteX2" fmla="*/ 1444745 w 1482628"/>
              <a:gd name="connsiteY2" fmla="*/ 12585867 h 12585868"/>
              <a:gd name="connsiteX3" fmla="*/ 5080 w 1482628"/>
              <a:gd name="connsiteY3" fmla="*/ 4047725 h 12585868"/>
              <a:gd name="connsiteX4" fmla="*/ 0 w 1482628"/>
              <a:gd name="connsiteY4" fmla="*/ 0 h 12585868"/>
              <a:gd name="connsiteX0" fmla="*/ 0 w 1482626"/>
              <a:gd name="connsiteY0" fmla="*/ 0 h 12528826"/>
              <a:gd name="connsiteX1" fmla="*/ 1482627 w 1482626"/>
              <a:gd name="connsiteY1" fmla="*/ 3830673 h 12528826"/>
              <a:gd name="connsiteX2" fmla="*/ 1456154 w 1482626"/>
              <a:gd name="connsiteY2" fmla="*/ 12528826 h 12528826"/>
              <a:gd name="connsiteX3" fmla="*/ 5080 w 1482626"/>
              <a:gd name="connsiteY3" fmla="*/ 4047725 h 12528826"/>
              <a:gd name="connsiteX4" fmla="*/ 0 w 1482626"/>
              <a:gd name="connsiteY4" fmla="*/ 0 h 12528826"/>
              <a:gd name="connsiteX0" fmla="*/ 0 w 1482628"/>
              <a:gd name="connsiteY0" fmla="*/ 0 h 12528826"/>
              <a:gd name="connsiteX1" fmla="*/ 1482627 w 1482628"/>
              <a:gd name="connsiteY1" fmla="*/ 3830673 h 12528826"/>
              <a:gd name="connsiteX2" fmla="*/ 1456154 w 1482628"/>
              <a:gd name="connsiteY2" fmla="*/ 12528826 h 12528826"/>
              <a:gd name="connsiteX3" fmla="*/ 5080 w 1482628"/>
              <a:gd name="connsiteY3" fmla="*/ 4047725 h 12528826"/>
              <a:gd name="connsiteX4" fmla="*/ 0 w 1482628"/>
              <a:gd name="connsiteY4" fmla="*/ 0 h 12528826"/>
              <a:gd name="connsiteX0" fmla="*/ 0 w 1482626"/>
              <a:gd name="connsiteY0" fmla="*/ 0 h 12528826"/>
              <a:gd name="connsiteX1" fmla="*/ 1482626 w 1482626"/>
              <a:gd name="connsiteY1" fmla="*/ 3807862 h 12528826"/>
              <a:gd name="connsiteX2" fmla="*/ 1456154 w 1482626"/>
              <a:gd name="connsiteY2" fmla="*/ 12528826 h 12528826"/>
              <a:gd name="connsiteX3" fmla="*/ 5080 w 1482626"/>
              <a:gd name="connsiteY3" fmla="*/ 4047725 h 12528826"/>
              <a:gd name="connsiteX4" fmla="*/ 0 w 1482626"/>
              <a:gd name="connsiteY4" fmla="*/ 0 h 12528826"/>
              <a:gd name="connsiteX0" fmla="*/ 17833 w 1477643"/>
              <a:gd name="connsiteY0" fmla="*/ 0 h 12357702"/>
              <a:gd name="connsiteX1" fmla="*/ 1477643 w 1477643"/>
              <a:gd name="connsiteY1" fmla="*/ 3636738 h 12357702"/>
              <a:gd name="connsiteX2" fmla="*/ 1451171 w 1477643"/>
              <a:gd name="connsiteY2" fmla="*/ 12357702 h 12357702"/>
              <a:gd name="connsiteX3" fmla="*/ 97 w 1477643"/>
              <a:gd name="connsiteY3" fmla="*/ 3876601 h 12357702"/>
              <a:gd name="connsiteX4" fmla="*/ 17833 w 1477643"/>
              <a:gd name="connsiteY4" fmla="*/ 0 h 12357702"/>
              <a:gd name="connsiteX0" fmla="*/ 17833 w 1477643"/>
              <a:gd name="connsiteY0" fmla="*/ 0 h 12357702"/>
              <a:gd name="connsiteX1" fmla="*/ 1477643 w 1477643"/>
              <a:gd name="connsiteY1" fmla="*/ 3636738 h 12357702"/>
              <a:gd name="connsiteX2" fmla="*/ 1451171 w 1477643"/>
              <a:gd name="connsiteY2" fmla="*/ 12357702 h 12357702"/>
              <a:gd name="connsiteX3" fmla="*/ 97 w 1477643"/>
              <a:gd name="connsiteY3" fmla="*/ 3876601 h 12357702"/>
              <a:gd name="connsiteX4" fmla="*/ 17833 w 1477643"/>
              <a:gd name="connsiteY4" fmla="*/ 0 h 12357702"/>
              <a:gd name="connsiteX0" fmla="*/ 6527 w 1477745"/>
              <a:gd name="connsiteY0" fmla="*/ 0 h 12506010"/>
              <a:gd name="connsiteX1" fmla="*/ 1477745 w 1477745"/>
              <a:gd name="connsiteY1" fmla="*/ 3785046 h 12506010"/>
              <a:gd name="connsiteX2" fmla="*/ 1451273 w 1477745"/>
              <a:gd name="connsiteY2" fmla="*/ 12506010 h 12506010"/>
              <a:gd name="connsiteX3" fmla="*/ 199 w 1477745"/>
              <a:gd name="connsiteY3" fmla="*/ 4024909 h 12506010"/>
              <a:gd name="connsiteX4" fmla="*/ 6527 w 1477745"/>
              <a:gd name="connsiteY4" fmla="*/ 0 h 12506010"/>
              <a:gd name="connsiteX0" fmla="*/ 6527 w 1468840"/>
              <a:gd name="connsiteY0" fmla="*/ 0 h 12506010"/>
              <a:gd name="connsiteX1" fmla="*/ 1468841 w 1468840"/>
              <a:gd name="connsiteY1" fmla="*/ 3811763 h 12506010"/>
              <a:gd name="connsiteX2" fmla="*/ 1451273 w 1468840"/>
              <a:gd name="connsiteY2" fmla="*/ 12506010 h 12506010"/>
              <a:gd name="connsiteX3" fmla="*/ 199 w 1468840"/>
              <a:gd name="connsiteY3" fmla="*/ 4024909 h 12506010"/>
              <a:gd name="connsiteX4" fmla="*/ 6527 w 1468840"/>
              <a:gd name="connsiteY4" fmla="*/ 0 h 12506010"/>
              <a:gd name="connsiteX0" fmla="*/ 6527 w 1468842"/>
              <a:gd name="connsiteY0" fmla="*/ 0 h 12546578"/>
              <a:gd name="connsiteX1" fmla="*/ 1468841 w 1468842"/>
              <a:gd name="connsiteY1" fmla="*/ 3811763 h 12546578"/>
              <a:gd name="connsiteX2" fmla="*/ 1451273 w 1468842"/>
              <a:gd name="connsiteY2" fmla="*/ 12546577 h 12546578"/>
              <a:gd name="connsiteX3" fmla="*/ 199 w 1468842"/>
              <a:gd name="connsiteY3" fmla="*/ 4024909 h 12546578"/>
              <a:gd name="connsiteX4" fmla="*/ 6527 w 1468842"/>
              <a:gd name="connsiteY4" fmla="*/ 0 h 12546578"/>
              <a:gd name="connsiteX0" fmla="*/ 6527 w 1468840"/>
              <a:gd name="connsiteY0" fmla="*/ 0 h 12556723"/>
              <a:gd name="connsiteX1" fmla="*/ 1468841 w 1468840"/>
              <a:gd name="connsiteY1" fmla="*/ 3811763 h 12556723"/>
              <a:gd name="connsiteX2" fmla="*/ 1410712 w 1468840"/>
              <a:gd name="connsiteY2" fmla="*/ 12556723 h 12556723"/>
              <a:gd name="connsiteX3" fmla="*/ 199 w 1468840"/>
              <a:gd name="connsiteY3" fmla="*/ 4024909 h 12556723"/>
              <a:gd name="connsiteX4" fmla="*/ 6527 w 1468840"/>
              <a:gd name="connsiteY4" fmla="*/ 0 h 12556723"/>
              <a:gd name="connsiteX0" fmla="*/ 6527 w 1468842"/>
              <a:gd name="connsiteY0" fmla="*/ 0 h 9858805"/>
              <a:gd name="connsiteX1" fmla="*/ 1468841 w 1468842"/>
              <a:gd name="connsiteY1" fmla="*/ 3811763 h 9858805"/>
              <a:gd name="connsiteX2" fmla="*/ 1437429 w 1468842"/>
              <a:gd name="connsiteY2" fmla="*/ 9858804 h 9858805"/>
              <a:gd name="connsiteX3" fmla="*/ 199 w 1468842"/>
              <a:gd name="connsiteY3" fmla="*/ 4024909 h 9858805"/>
              <a:gd name="connsiteX4" fmla="*/ 6527 w 1468842"/>
              <a:gd name="connsiteY4" fmla="*/ 0 h 9858805"/>
              <a:gd name="connsiteX0" fmla="*/ 1137143 w 1583526"/>
              <a:gd name="connsiteY0" fmla="*/ 1 h 8656759"/>
              <a:gd name="connsiteX1" fmla="*/ 1468645 w 1583526"/>
              <a:gd name="connsiteY1" fmla="*/ 2609719 h 8656759"/>
              <a:gd name="connsiteX2" fmla="*/ 1437233 w 1583526"/>
              <a:gd name="connsiteY2" fmla="*/ 8656760 h 8656759"/>
              <a:gd name="connsiteX3" fmla="*/ 3 w 1583526"/>
              <a:gd name="connsiteY3" fmla="*/ 2822865 h 8656759"/>
              <a:gd name="connsiteX4" fmla="*/ 1137143 w 1583526"/>
              <a:gd name="connsiteY4" fmla="*/ 1 h 8656759"/>
              <a:gd name="connsiteX0" fmla="*/ 1137141 w 1468644"/>
              <a:gd name="connsiteY0" fmla="*/ -1 h 8656759"/>
              <a:gd name="connsiteX1" fmla="*/ 1468643 w 1468644"/>
              <a:gd name="connsiteY1" fmla="*/ 2609717 h 8656759"/>
              <a:gd name="connsiteX2" fmla="*/ 1437231 w 1468644"/>
              <a:gd name="connsiteY2" fmla="*/ 8656758 h 8656759"/>
              <a:gd name="connsiteX3" fmla="*/ 1 w 1468644"/>
              <a:gd name="connsiteY3" fmla="*/ 2822863 h 8656759"/>
              <a:gd name="connsiteX4" fmla="*/ 1137141 w 1468644"/>
              <a:gd name="connsiteY4" fmla="*/ -1 h 8656759"/>
              <a:gd name="connsiteX0" fmla="*/ 1137141 w 1468642"/>
              <a:gd name="connsiteY0" fmla="*/ 1 h 8656759"/>
              <a:gd name="connsiteX1" fmla="*/ 1468643 w 1468642"/>
              <a:gd name="connsiteY1" fmla="*/ 2609719 h 8656759"/>
              <a:gd name="connsiteX2" fmla="*/ 1437231 w 1468642"/>
              <a:gd name="connsiteY2" fmla="*/ 8656760 h 8656759"/>
              <a:gd name="connsiteX3" fmla="*/ 1 w 1468642"/>
              <a:gd name="connsiteY3" fmla="*/ 2822865 h 8656759"/>
              <a:gd name="connsiteX4" fmla="*/ 1137141 w 1468642"/>
              <a:gd name="connsiteY4" fmla="*/ 1 h 8656759"/>
              <a:gd name="connsiteX0" fmla="*/ 324091 w 729695"/>
              <a:gd name="connsiteY0" fmla="*/ -1 h 8656759"/>
              <a:gd name="connsiteX1" fmla="*/ 655593 w 729695"/>
              <a:gd name="connsiteY1" fmla="*/ 2609717 h 8656759"/>
              <a:gd name="connsiteX2" fmla="*/ 624181 w 729695"/>
              <a:gd name="connsiteY2" fmla="*/ 8656758 h 8656759"/>
              <a:gd name="connsiteX3" fmla="*/ 282147 w 729695"/>
              <a:gd name="connsiteY3" fmla="*/ 2244100 h 8656759"/>
              <a:gd name="connsiteX4" fmla="*/ 324091 w 729695"/>
              <a:gd name="connsiteY4" fmla="*/ -1 h 8656759"/>
              <a:gd name="connsiteX0" fmla="*/ 324091 w 729693"/>
              <a:gd name="connsiteY0" fmla="*/ 1 h 8656759"/>
              <a:gd name="connsiteX1" fmla="*/ 655593 w 729693"/>
              <a:gd name="connsiteY1" fmla="*/ 2609719 h 8656759"/>
              <a:gd name="connsiteX2" fmla="*/ 624181 w 729693"/>
              <a:gd name="connsiteY2" fmla="*/ 8656760 h 8656759"/>
              <a:gd name="connsiteX3" fmla="*/ 282147 w 729693"/>
              <a:gd name="connsiteY3" fmla="*/ 2244102 h 8656759"/>
              <a:gd name="connsiteX4" fmla="*/ 324091 w 729693"/>
              <a:gd name="connsiteY4" fmla="*/ 1 h 8656759"/>
              <a:gd name="connsiteX0" fmla="*/ 324091 w 729695"/>
              <a:gd name="connsiteY0" fmla="*/ -1 h 8656759"/>
              <a:gd name="connsiteX1" fmla="*/ 655593 w 729695"/>
              <a:gd name="connsiteY1" fmla="*/ 2609717 h 8656759"/>
              <a:gd name="connsiteX2" fmla="*/ 624181 w 729695"/>
              <a:gd name="connsiteY2" fmla="*/ 8656758 h 8656759"/>
              <a:gd name="connsiteX3" fmla="*/ 282147 w 729695"/>
              <a:gd name="connsiteY3" fmla="*/ 2244100 h 8656759"/>
              <a:gd name="connsiteX4" fmla="*/ 324091 w 729695"/>
              <a:gd name="connsiteY4" fmla="*/ -1 h 8656759"/>
              <a:gd name="connsiteX0" fmla="*/ 309401 w 735286"/>
              <a:gd name="connsiteY0" fmla="*/ 0 h 8710842"/>
              <a:gd name="connsiteX1" fmla="*/ 661186 w 735286"/>
              <a:gd name="connsiteY1" fmla="*/ 2663801 h 8710842"/>
              <a:gd name="connsiteX2" fmla="*/ 629774 w 735286"/>
              <a:gd name="connsiteY2" fmla="*/ 8710842 h 8710842"/>
              <a:gd name="connsiteX3" fmla="*/ 287740 w 735286"/>
              <a:gd name="connsiteY3" fmla="*/ 2298184 h 8710842"/>
              <a:gd name="connsiteX4" fmla="*/ 309401 w 735286"/>
              <a:gd name="connsiteY4" fmla="*/ 0 h 8710842"/>
              <a:gd name="connsiteX0" fmla="*/ 309401 w 735288"/>
              <a:gd name="connsiteY0" fmla="*/ 0 h 8710842"/>
              <a:gd name="connsiteX1" fmla="*/ 661186 w 735288"/>
              <a:gd name="connsiteY1" fmla="*/ 2663801 h 8710842"/>
              <a:gd name="connsiteX2" fmla="*/ 629774 w 735288"/>
              <a:gd name="connsiteY2" fmla="*/ 8710842 h 8710842"/>
              <a:gd name="connsiteX3" fmla="*/ 287740 w 735288"/>
              <a:gd name="connsiteY3" fmla="*/ 2298184 h 8710842"/>
              <a:gd name="connsiteX4" fmla="*/ 309401 w 735288"/>
              <a:gd name="connsiteY4" fmla="*/ 0 h 8710842"/>
              <a:gd name="connsiteX0" fmla="*/ 309401 w 735286"/>
              <a:gd name="connsiteY0" fmla="*/ 0 h 8710842"/>
              <a:gd name="connsiteX1" fmla="*/ 661186 w 735286"/>
              <a:gd name="connsiteY1" fmla="*/ 2663801 h 8710842"/>
              <a:gd name="connsiteX2" fmla="*/ 629774 w 735286"/>
              <a:gd name="connsiteY2" fmla="*/ 8710842 h 8710842"/>
              <a:gd name="connsiteX3" fmla="*/ 287740 w 735286"/>
              <a:gd name="connsiteY3" fmla="*/ 2298184 h 8710842"/>
              <a:gd name="connsiteX4" fmla="*/ 309401 w 735286"/>
              <a:gd name="connsiteY4" fmla="*/ 0 h 8710842"/>
              <a:gd name="connsiteX0" fmla="*/ 314219 w 740106"/>
              <a:gd name="connsiteY0" fmla="*/ 0 h 8710842"/>
              <a:gd name="connsiteX1" fmla="*/ 666004 w 740106"/>
              <a:gd name="connsiteY1" fmla="*/ 2663801 h 8710842"/>
              <a:gd name="connsiteX2" fmla="*/ 634592 w 740106"/>
              <a:gd name="connsiteY2" fmla="*/ 8710842 h 8710842"/>
              <a:gd name="connsiteX3" fmla="*/ 292558 w 740106"/>
              <a:gd name="connsiteY3" fmla="*/ 2298184 h 8710842"/>
              <a:gd name="connsiteX4" fmla="*/ 314219 w 740106"/>
              <a:gd name="connsiteY4" fmla="*/ 0 h 8710842"/>
              <a:gd name="connsiteX0" fmla="*/ 314219 w 740104"/>
              <a:gd name="connsiteY0" fmla="*/ 0 h 8710842"/>
              <a:gd name="connsiteX1" fmla="*/ 666004 w 740104"/>
              <a:gd name="connsiteY1" fmla="*/ 2663801 h 8710842"/>
              <a:gd name="connsiteX2" fmla="*/ 634592 w 740104"/>
              <a:gd name="connsiteY2" fmla="*/ 8710842 h 8710842"/>
              <a:gd name="connsiteX3" fmla="*/ 292558 w 740104"/>
              <a:gd name="connsiteY3" fmla="*/ 2298184 h 8710842"/>
              <a:gd name="connsiteX4" fmla="*/ 314219 w 740104"/>
              <a:gd name="connsiteY4" fmla="*/ 0 h 8710842"/>
              <a:gd name="connsiteX0" fmla="*/ 314219 w 754604"/>
              <a:gd name="connsiteY0" fmla="*/ 0 h 8710842"/>
              <a:gd name="connsiteX1" fmla="*/ 666004 w 754604"/>
              <a:gd name="connsiteY1" fmla="*/ 2663801 h 8710842"/>
              <a:gd name="connsiteX2" fmla="*/ 634592 w 754604"/>
              <a:gd name="connsiteY2" fmla="*/ 8710842 h 8710842"/>
              <a:gd name="connsiteX3" fmla="*/ 309458 w 754604"/>
              <a:gd name="connsiteY3" fmla="*/ 2274528 h 8710842"/>
              <a:gd name="connsiteX4" fmla="*/ 314219 w 754604"/>
              <a:gd name="connsiteY4" fmla="*/ 0 h 8710842"/>
              <a:gd name="connsiteX0" fmla="*/ 314219 w 754606"/>
              <a:gd name="connsiteY0" fmla="*/ 0 h 8710842"/>
              <a:gd name="connsiteX1" fmla="*/ 666004 w 754606"/>
              <a:gd name="connsiteY1" fmla="*/ 2663801 h 8710842"/>
              <a:gd name="connsiteX2" fmla="*/ 634592 w 754606"/>
              <a:gd name="connsiteY2" fmla="*/ 8710842 h 8710842"/>
              <a:gd name="connsiteX3" fmla="*/ 309458 w 754606"/>
              <a:gd name="connsiteY3" fmla="*/ 2274528 h 8710842"/>
              <a:gd name="connsiteX4" fmla="*/ 314219 w 754606"/>
              <a:gd name="connsiteY4" fmla="*/ 0 h 8710842"/>
              <a:gd name="connsiteX0" fmla="*/ 637581 w 989366"/>
              <a:gd name="connsiteY0" fmla="*/ 0 h 8710842"/>
              <a:gd name="connsiteX1" fmla="*/ 989366 w 989366"/>
              <a:gd name="connsiteY1" fmla="*/ 2663801 h 8710842"/>
              <a:gd name="connsiteX2" fmla="*/ 957954 w 989366"/>
              <a:gd name="connsiteY2" fmla="*/ 8710842 h 8710842"/>
              <a:gd name="connsiteX3" fmla="*/ 632820 w 989366"/>
              <a:gd name="connsiteY3" fmla="*/ 2274528 h 8710842"/>
              <a:gd name="connsiteX4" fmla="*/ 637581 w 989366"/>
              <a:gd name="connsiteY4" fmla="*/ 0 h 8710842"/>
              <a:gd name="connsiteX0" fmla="*/ 314220 w 666005"/>
              <a:gd name="connsiteY0" fmla="*/ 0 h 8710842"/>
              <a:gd name="connsiteX1" fmla="*/ 666005 w 666005"/>
              <a:gd name="connsiteY1" fmla="*/ 2663801 h 8710842"/>
              <a:gd name="connsiteX2" fmla="*/ 634593 w 666005"/>
              <a:gd name="connsiteY2" fmla="*/ 8710842 h 8710842"/>
              <a:gd name="connsiteX3" fmla="*/ 309459 w 666005"/>
              <a:gd name="connsiteY3" fmla="*/ 2274528 h 8710842"/>
              <a:gd name="connsiteX4" fmla="*/ 314220 w 666005"/>
              <a:gd name="connsiteY4" fmla="*/ 0 h 8710842"/>
              <a:gd name="connsiteX0" fmla="*/ 311936 w 663721"/>
              <a:gd name="connsiteY0" fmla="*/ 0 h 8710842"/>
              <a:gd name="connsiteX1" fmla="*/ 663721 w 663721"/>
              <a:gd name="connsiteY1" fmla="*/ 2663801 h 8710842"/>
              <a:gd name="connsiteX2" fmla="*/ 632309 w 663721"/>
              <a:gd name="connsiteY2" fmla="*/ 8710842 h 8710842"/>
              <a:gd name="connsiteX3" fmla="*/ 307175 w 663721"/>
              <a:gd name="connsiteY3" fmla="*/ 2274528 h 8710842"/>
              <a:gd name="connsiteX4" fmla="*/ 311936 w 663721"/>
              <a:gd name="connsiteY4" fmla="*/ 0 h 8710842"/>
              <a:gd name="connsiteX0" fmla="*/ 311936 w 663721"/>
              <a:gd name="connsiteY0" fmla="*/ 0 h 8710842"/>
              <a:gd name="connsiteX1" fmla="*/ 663721 w 663721"/>
              <a:gd name="connsiteY1" fmla="*/ 2663801 h 8710842"/>
              <a:gd name="connsiteX2" fmla="*/ 632309 w 663721"/>
              <a:gd name="connsiteY2" fmla="*/ 8710842 h 8710842"/>
              <a:gd name="connsiteX3" fmla="*/ 307175 w 663721"/>
              <a:gd name="connsiteY3" fmla="*/ 2274528 h 8710842"/>
              <a:gd name="connsiteX4" fmla="*/ 311936 w 663721"/>
              <a:gd name="connsiteY4" fmla="*/ 0 h 8710842"/>
              <a:gd name="connsiteX0" fmla="*/ 4761 w 356546"/>
              <a:gd name="connsiteY0" fmla="*/ 0 h 8710842"/>
              <a:gd name="connsiteX1" fmla="*/ 356546 w 356546"/>
              <a:gd name="connsiteY1" fmla="*/ 2663801 h 8710842"/>
              <a:gd name="connsiteX2" fmla="*/ 325134 w 356546"/>
              <a:gd name="connsiteY2" fmla="*/ 8710842 h 8710842"/>
              <a:gd name="connsiteX3" fmla="*/ 0 w 356546"/>
              <a:gd name="connsiteY3" fmla="*/ 2274528 h 8710842"/>
              <a:gd name="connsiteX4" fmla="*/ 4761 w 356546"/>
              <a:gd name="connsiteY4" fmla="*/ 0 h 871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546" h="8710842">
                <a:moveTo>
                  <a:pt x="4761" y="0"/>
                </a:moveTo>
                <a:cubicBezTo>
                  <a:pt x="343037" y="2626727"/>
                  <a:pt x="25283" y="63649"/>
                  <a:pt x="356546" y="2663801"/>
                </a:cubicBezTo>
                <a:cubicBezTo>
                  <a:pt x="356546" y="5201765"/>
                  <a:pt x="336543" y="3081230"/>
                  <a:pt x="325134" y="8710842"/>
                </a:cubicBezTo>
                <a:cubicBezTo>
                  <a:pt x="2287" y="2359003"/>
                  <a:pt x="309492" y="8601147"/>
                  <a:pt x="0" y="2274528"/>
                </a:cubicBezTo>
                <a:cubicBezTo>
                  <a:pt x="2081" y="665185"/>
                  <a:pt x="1177" y="2236764"/>
                  <a:pt x="476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  <a:alpha val="70000"/>
                </a:schemeClr>
              </a:gs>
              <a:gs pos="100000">
                <a:schemeClr val="accent1">
                  <a:tint val="23500"/>
                  <a:satMod val="160000"/>
                  <a:alpha val="70000"/>
                </a:schemeClr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84032" y="1596128"/>
            <a:ext cx="1424517" cy="1755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2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ko-KR" sz="1800" dirty="0">
                <a:latin typeface="+mj-ea"/>
              </a:rPr>
              <a:t>Chapter 01.</a:t>
            </a:r>
            <a:br>
              <a:rPr lang="en-US" altLang="ko-KR" sz="1800" dirty="0">
                <a:latin typeface="+mj-ea"/>
              </a:rPr>
            </a:br>
            <a:r>
              <a:rPr lang="ko-KR" altLang="en-US" sz="1800" dirty="0">
                <a:latin typeface="+mj-ea"/>
              </a:rPr>
              <a:t>기본 프로그래밍</a:t>
            </a:r>
            <a:endParaRPr lang="ko-KR" altLang="en-US" sz="18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034825" y="414068"/>
            <a:ext cx="0" cy="432470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357172"/>
              </p:ext>
            </p:extLst>
          </p:nvPr>
        </p:nvGraphicFramePr>
        <p:xfrm>
          <a:off x="5239109" y="412595"/>
          <a:ext cx="3076804" cy="4320426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3076804"/>
              </a:tblGrid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01.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자바 시작하기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02.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자바 개발환경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03.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자바 프로그램작성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04.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예약어와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식별자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05.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변수와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자료형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06.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상수와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형변환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07.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연산자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08.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콘솔 입력과 출력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09.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조건문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10.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반복문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11.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배열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810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r>
              <a:rPr lang="ko-KR" altLang="en-US" dirty="0"/>
              <a:t>자바 개발환경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이클립스</a:t>
            </a:r>
            <a:r>
              <a:rPr lang="en-US" altLang="ko-KR" dirty="0"/>
              <a:t>(Eclipse</a:t>
            </a:r>
            <a:r>
              <a:rPr lang="en-US" altLang="ko-KR" dirty="0" smtClean="0"/>
              <a:t>)-3</a:t>
            </a:r>
            <a:endParaRPr lang="en-US" altLang="ko-KR" dirty="0"/>
          </a:p>
        </p:txBody>
      </p:sp>
      <p:sp>
        <p:nvSpPr>
          <p:cNvPr id="4" name="텍스트 개체 틀 8"/>
          <p:cNvSpPr txBox="1">
            <a:spLocks/>
          </p:cNvSpPr>
          <p:nvPr/>
        </p:nvSpPr>
        <p:spPr>
          <a:xfrm>
            <a:off x="315328" y="898916"/>
            <a:ext cx="5380622" cy="317318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altLang="ko-KR" sz="1400" b="1" dirty="0" smtClean="0"/>
              <a:t>encoding </a:t>
            </a:r>
            <a:r>
              <a:rPr lang="ko-KR" altLang="en-US" sz="1400" b="1" dirty="0" smtClean="0"/>
              <a:t>변경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84" y="1599601"/>
            <a:ext cx="4817915" cy="31786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152" y="1682736"/>
            <a:ext cx="3182470" cy="296372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39994" y="1702214"/>
            <a:ext cx="457565" cy="1806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927074" y="1253532"/>
            <a:ext cx="21370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latin typeface="+mn-ea"/>
              </a:rPr>
              <a:t>[Window] &gt; Preferences </a:t>
            </a:r>
            <a:r>
              <a:rPr lang="ko-KR" altLang="en-US" sz="1000" b="1" dirty="0" smtClean="0">
                <a:latin typeface="+mn-ea"/>
              </a:rPr>
              <a:t>선택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8" name="타원형 설명선 17"/>
          <p:cNvSpPr/>
          <p:nvPr/>
        </p:nvSpPr>
        <p:spPr>
          <a:xfrm>
            <a:off x="721144" y="1298914"/>
            <a:ext cx="252000" cy="252000"/>
          </a:xfrm>
          <a:prstGeom prst="wedgeEllipseCallout">
            <a:avLst>
              <a:gd name="adj1" fmla="val 431927"/>
              <a:gd name="adj2" fmla="val 143771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1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71705" y="2598475"/>
            <a:ext cx="793852" cy="2043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타원형 설명선 19"/>
          <p:cNvSpPr/>
          <p:nvPr/>
        </p:nvSpPr>
        <p:spPr>
          <a:xfrm>
            <a:off x="721144" y="1298913"/>
            <a:ext cx="252000" cy="252000"/>
          </a:xfrm>
          <a:prstGeom prst="wedgeEllipseCallout">
            <a:avLst>
              <a:gd name="adj1" fmla="val 451482"/>
              <a:gd name="adj2" fmla="val 469690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1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21814" y="1822673"/>
            <a:ext cx="698485" cy="1861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타원형 설명선 21"/>
          <p:cNvSpPr/>
          <p:nvPr/>
        </p:nvSpPr>
        <p:spPr>
          <a:xfrm>
            <a:off x="4230907" y="1298913"/>
            <a:ext cx="252000" cy="252000"/>
          </a:xfrm>
          <a:prstGeom prst="wedgeEllipseCallout">
            <a:avLst>
              <a:gd name="adj1" fmla="val 119044"/>
              <a:gd name="adj2" fmla="val 206782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2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 bwMode="auto">
          <a:xfrm>
            <a:off x="4420412" y="1286382"/>
            <a:ext cx="181528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 err="1" smtClean="0">
                <a:latin typeface="+mn-ea"/>
              </a:rPr>
              <a:t>검색창에</a:t>
            </a:r>
            <a:r>
              <a:rPr lang="ko-KR" altLang="en-US" sz="1000" b="1" dirty="0" smtClean="0">
                <a:latin typeface="+mn-ea"/>
              </a:rPr>
              <a:t> </a:t>
            </a:r>
            <a:r>
              <a:rPr lang="en-US" altLang="ko-KR" sz="1000" b="1" dirty="0" smtClean="0">
                <a:latin typeface="+mn-ea"/>
              </a:rPr>
              <a:t>encoding </a:t>
            </a:r>
            <a:r>
              <a:rPr lang="ko-KR" altLang="en-US" sz="1000" b="1" dirty="0" smtClean="0">
                <a:latin typeface="+mn-ea"/>
              </a:rPr>
              <a:t>입력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028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r>
              <a:rPr lang="ko-KR" altLang="en-US" dirty="0"/>
              <a:t>자바 개발환경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이클립스</a:t>
            </a:r>
            <a:r>
              <a:rPr lang="en-US" altLang="ko-KR" dirty="0"/>
              <a:t>(Eclipse</a:t>
            </a:r>
            <a:r>
              <a:rPr lang="en-US" altLang="ko-KR" dirty="0" smtClean="0"/>
              <a:t>)-4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49" y="1169613"/>
            <a:ext cx="3949701" cy="367821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509041" y="2490799"/>
            <a:ext cx="564693" cy="1509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44260" y="4265261"/>
            <a:ext cx="776287" cy="180975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>
                <a:solidFill>
                  <a:schemeClr val="tx1"/>
                </a:solidFill>
              </a:rPr>
              <a:t>UTF-8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68189" y="4272109"/>
            <a:ext cx="692150" cy="19020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03879" y="1666418"/>
            <a:ext cx="584249" cy="15708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2752531" y="827094"/>
            <a:ext cx="14307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latin typeface="+mn-ea"/>
              </a:rPr>
              <a:t>[Content Type] </a:t>
            </a:r>
            <a:r>
              <a:rPr lang="ko-KR" altLang="en-US" sz="1000" b="1" dirty="0" smtClean="0">
                <a:latin typeface="+mn-ea"/>
              </a:rPr>
              <a:t>선택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3" name="타원형 설명선 12"/>
          <p:cNvSpPr/>
          <p:nvPr/>
        </p:nvSpPr>
        <p:spPr>
          <a:xfrm>
            <a:off x="6658660" y="2033271"/>
            <a:ext cx="252000" cy="252000"/>
          </a:xfrm>
          <a:prstGeom prst="wedgeEllipseCallout">
            <a:avLst>
              <a:gd name="adj1" fmla="val -1128141"/>
              <a:gd name="adj2" fmla="val 137253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2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5" name="타원형 설명선 14"/>
          <p:cNvSpPr/>
          <p:nvPr/>
        </p:nvSpPr>
        <p:spPr>
          <a:xfrm>
            <a:off x="2584926" y="839622"/>
            <a:ext cx="252000" cy="252000"/>
          </a:xfrm>
          <a:prstGeom prst="wedgeEllipseCallout">
            <a:avLst>
              <a:gd name="adj1" fmla="val 173364"/>
              <a:gd name="adj2" fmla="val 300212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1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6836703" y="2026217"/>
            <a:ext cx="8727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latin typeface="+mn-ea"/>
              </a:rPr>
              <a:t>[Text] </a:t>
            </a:r>
            <a:r>
              <a:rPr lang="ko-KR" altLang="en-US" sz="1000" b="1" dirty="0" smtClean="0">
                <a:latin typeface="+mn-ea"/>
              </a:rPr>
              <a:t>선택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7" name="타원형 설명선 16"/>
          <p:cNvSpPr/>
          <p:nvPr/>
        </p:nvSpPr>
        <p:spPr>
          <a:xfrm>
            <a:off x="6658660" y="3336428"/>
            <a:ext cx="252000" cy="252000"/>
          </a:xfrm>
          <a:prstGeom prst="wedgeEllipseCallout">
            <a:avLst>
              <a:gd name="adj1" fmla="val -897824"/>
              <a:gd name="adj2" fmla="val 352360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3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 bwMode="auto">
          <a:xfrm>
            <a:off x="6836703" y="3329374"/>
            <a:ext cx="87272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latin typeface="+mn-ea"/>
              </a:rPr>
              <a:t>UTF-8 </a:t>
            </a:r>
            <a:r>
              <a:rPr lang="ko-KR" altLang="en-US" sz="1000" b="1" dirty="0" smtClean="0">
                <a:latin typeface="+mn-ea"/>
              </a:rPr>
              <a:t>입력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0" name="타원형 설명선 19"/>
          <p:cNvSpPr/>
          <p:nvPr/>
        </p:nvSpPr>
        <p:spPr>
          <a:xfrm>
            <a:off x="6658660" y="3818267"/>
            <a:ext cx="252000" cy="252000"/>
          </a:xfrm>
          <a:prstGeom prst="wedgeEllipseCallout">
            <a:avLst>
              <a:gd name="adj1" fmla="val -245985"/>
              <a:gd name="adj2" fmla="val 172018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4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 bwMode="auto">
          <a:xfrm>
            <a:off x="6836702" y="3822165"/>
            <a:ext cx="12724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latin typeface="+mn-ea"/>
              </a:rPr>
              <a:t>Update </a:t>
            </a:r>
            <a:r>
              <a:rPr lang="ko-KR" altLang="en-US" sz="1000" b="1" dirty="0" smtClean="0">
                <a:latin typeface="+mn-ea"/>
              </a:rPr>
              <a:t>버튼클릭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9" name="텍스트 개체 틀 8"/>
          <p:cNvSpPr txBox="1">
            <a:spLocks/>
          </p:cNvSpPr>
          <p:nvPr/>
        </p:nvSpPr>
        <p:spPr>
          <a:xfrm>
            <a:off x="315328" y="898916"/>
            <a:ext cx="5380622" cy="317318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altLang="ko-KR" sz="1400" b="1" dirty="0" smtClean="0"/>
              <a:t>encoding </a:t>
            </a:r>
            <a:r>
              <a:rPr lang="ko-KR" altLang="en-US" sz="1400" b="1" dirty="0" smtClean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330190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r>
              <a:rPr lang="ko-KR" altLang="en-US" dirty="0"/>
              <a:t>자바 개발환경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이클립스</a:t>
            </a:r>
            <a:r>
              <a:rPr lang="en-US" altLang="ko-KR" dirty="0"/>
              <a:t>(Eclipse</a:t>
            </a:r>
            <a:r>
              <a:rPr lang="en-US" altLang="ko-KR" dirty="0" smtClean="0"/>
              <a:t>)-5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09" y="1173076"/>
            <a:ext cx="3948796" cy="3679200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2737003" y="1727694"/>
            <a:ext cx="564693" cy="1339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383357" y="4151827"/>
            <a:ext cx="340295" cy="1778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743211" y="4150239"/>
            <a:ext cx="777875" cy="179388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en-US" altLang="ko-KR" sz="1400" b="1" dirty="0">
                <a:solidFill>
                  <a:schemeClr val="tx1"/>
                </a:solidFill>
              </a:rPr>
              <a:t>UTF-8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007022" y="4338852"/>
            <a:ext cx="548551" cy="1872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2752531" y="827094"/>
            <a:ext cx="14307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latin typeface="+mn-ea"/>
              </a:rPr>
              <a:t>[Workspace] </a:t>
            </a:r>
            <a:r>
              <a:rPr lang="ko-KR" altLang="en-US" sz="1000" b="1" dirty="0" smtClean="0">
                <a:latin typeface="+mn-ea"/>
              </a:rPr>
              <a:t>선택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2" name="타원형 설명선 31"/>
          <p:cNvSpPr/>
          <p:nvPr/>
        </p:nvSpPr>
        <p:spPr>
          <a:xfrm>
            <a:off x="2584926" y="839622"/>
            <a:ext cx="252000" cy="252000"/>
          </a:xfrm>
          <a:prstGeom prst="wedgeEllipseCallout">
            <a:avLst>
              <a:gd name="adj1" fmla="val 129908"/>
              <a:gd name="adj2" fmla="val 337149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1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3" name="타원형 설명선 32"/>
          <p:cNvSpPr/>
          <p:nvPr/>
        </p:nvSpPr>
        <p:spPr>
          <a:xfrm>
            <a:off x="6636758" y="3013376"/>
            <a:ext cx="252000" cy="252000"/>
          </a:xfrm>
          <a:prstGeom prst="wedgeEllipseCallout">
            <a:avLst>
              <a:gd name="adj1" fmla="val -1288928"/>
              <a:gd name="adj2" fmla="val 417544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2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6" name="타원형 설명선 35"/>
          <p:cNvSpPr/>
          <p:nvPr/>
        </p:nvSpPr>
        <p:spPr>
          <a:xfrm>
            <a:off x="6636758" y="3018851"/>
            <a:ext cx="252000" cy="252000"/>
          </a:xfrm>
          <a:prstGeom prst="wedgeEllipseCallout">
            <a:avLst>
              <a:gd name="adj1" fmla="val -1021674"/>
              <a:gd name="adj2" fmla="val 411026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2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 bwMode="auto">
          <a:xfrm>
            <a:off x="6820790" y="3017274"/>
            <a:ext cx="14307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latin typeface="+mn-ea"/>
              </a:rPr>
              <a:t>[Other] </a:t>
            </a:r>
            <a:r>
              <a:rPr lang="ko-KR" altLang="en-US" sz="1000" b="1" dirty="0" smtClean="0">
                <a:latin typeface="+mn-ea"/>
              </a:rPr>
              <a:t>선택</a:t>
            </a:r>
            <a:endParaRPr lang="en-US" altLang="ko-KR" sz="1000" b="1" dirty="0" smtClean="0">
              <a:latin typeface="+mn-ea"/>
            </a:endParaRPr>
          </a:p>
          <a:p>
            <a:pPr>
              <a:defRPr/>
            </a:pPr>
            <a:r>
              <a:rPr lang="en-US" altLang="ko-KR" sz="1000" b="1" dirty="0" smtClean="0">
                <a:latin typeface="+mn-ea"/>
              </a:rPr>
              <a:t>UTF-8 </a:t>
            </a:r>
            <a:r>
              <a:rPr lang="ko-KR" altLang="en-US" sz="1000" b="1" dirty="0" smtClean="0">
                <a:latin typeface="+mn-ea"/>
              </a:rPr>
              <a:t>선택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8" name="타원형 설명선 37"/>
          <p:cNvSpPr/>
          <p:nvPr/>
        </p:nvSpPr>
        <p:spPr>
          <a:xfrm>
            <a:off x="6658660" y="3818267"/>
            <a:ext cx="252000" cy="252000"/>
          </a:xfrm>
          <a:prstGeom prst="wedgeEllipseCallout">
            <a:avLst>
              <a:gd name="adj1" fmla="val -237294"/>
              <a:gd name="adj2" fmla="val 187227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3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6836702" y="3822165"/>
            <a:ext cx="12724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latin typeface="+mn-ea"/>
              </a:rPr>
              <a:t>Apply </a:t>
            </a:r>
            <a:r>
              <a:rPr lang="ko-KR" altLang="en-US" sz="1000" b="1" dirty="0" smtClean="0">
                <a:latin typeface="+mn-ea"/>
              </a:rPr>
              <a:t>버튼클릭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7" name="텍스트 개체 틀 8"/>
          <p:cNvSpPr txBox="1">
            <a:spLocks/>
          </p:cNvSpPr>
          <p:nvPr/>
        </p:nvSpPr>
        <p:spPr>
          <a:xfrm>
            <a:off x="315328" y="898916"/>
            <a:ext cx="5380622" cy="317318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altLang="ko-KR" sz="1400" b="1" dirty="0" smtClean="0"/>
              <a:t>encoding </a:t>
            </a:r>
            <a:r>
              <a:rPr lang="ko-KR" altLang="en-US" sz="1400" b="1" dirty="0" smtClean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109125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02.</a:t>
            </a:r>
            <a:r>
              <a:rPr lang="ko-KR" altLang="en-US" dirty="0"/>
              <a:t>자바 개발환경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 err="1"/>
              <a:t>이클립스</a:t>
            </a:r>
            <a:r>
              <a:rPr lang="en-US" altLang="ko-KR" dirty="0"/>
              <a:t>(Eclipse</a:t>
            </a:r>
            <a:r>
              <a:rPr lang="en-US" altLang="ko-KR" dirty="0" smtClean="0"/>
              <a:t>)-6</a:t>
            </a: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339" y="1177914"/>
            <a:ext cx="3957321" cy="368714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780806" y="1946714"/>
            <a:ext cx="564693" cy="5976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66387" y="1946714"/>
            <a:ext cx="2760348" cy="2270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2889417" y="848996"/>
            <a:ext cx="14307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latin typeface="+mn-ea"/>
              </a:rPr>
              <a:t>[CSS Files] </a:t>
            </a:r>
            <a:r>
              <a:rPr lang="ko-KR" altLang="en-US" sz="1000" b="1" dirty="0" smtClean="0">
                <a:latin typeface="+mn-ea"/>
              </a:rPr>
              <a:t>선택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4" name="타원형 설명선 13"/>
          <p:cNvSpPr/>
          <p:nvPr/>
        </p:nvSpPr>
        <p:spPr>
          <a:xfrm>
            <a:off x="2721812" y="861524"/>
            <a:ext cx="252000" cy="252000"/>
          </a:xfrm>
          <a:prstGeom prst="wedgeEllipseCallout">
            <a:avLst>
              <a:gd name="adj1" fmla="val 53860"/>
              <a:gd name="adj2" fmla="val 428406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1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5" name="타원형 설명선 14"/>
          <p:cNvSpPr/>
          <p:nvPr/>
        </p:nvSpPr>
        <p:spPr>
          <a:xfrm>
            <a:off x="6729840" y="1584283"/>
            <a:ext cx="252000" cy="252000"/>
          </a:xfrm>
          <a:prstGeom prst="wedgeEllipseCallout">
            <a:avLst>
              <a:gd name="adj1" fmla="val -795703"/>
              <a:gd name="adj2" fmla="val 156809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2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 bwMode="auto">
          <a:xfrm>
            <a:off x="6919347" y="1588182"/>
            <a:ext cx="143071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latin typeface="+mn-ea"/>
              </a:rPr>
              <a:t>UTF-8 </a:t>
            </a:r>
            <a:r>
              <a:rPr lang="ko-KR" altLang="en-US" sz="1000" b="1" dirty="0" smtClean="0">
                <a:latin typeface="+mn-ea"/>
              </a:rPr>
              <a:t>선택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12497" y="4349803"/>
            <a:ext cx="548551" cy="1872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타원형 설명선 17"/>
          <p:cNvSpPr/>
          <p:nvPr/>
        </p:nvSpPr>
        <p:spPr>
          <a:xfrm>
            <a:off x="6664135" y="3829218"/>
            <a:ext cx="252000" cy="252000"/>
          </a:xfrm>
          <a:prstGeom prst="wedgeEllipseCallout">
            <a:avLst>
              <a:gd name="adj1" fmla="val -237294"/>
              <a:gd name="adj2" fmla="val 187227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3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 bwMode="auto">
          <a:xfrm>
            <a:off x="6842177" y="3833116"/>
            <a:ext cx="12724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latin typeface="+mn-ea"/>
              </a:rPr>
              <a:t>Apply </a:t>
            </a:r>
            <a:r>
              <a:rPr lang="ko-KR" altLang="en-US" sz="1000" b="1" dirty="0" smtClean="0">
                <a:latin typeface="+mn-ea"/>
              </a:rPr>
              <a:t>버튼클릭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67986" y="813844"/>
            <a:ext cx="4573713" cy="26490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 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*CSS, HTML, JSP, XML </a:t>
            </a:r>
            <a:r>
              <a:rPr lang="ko-KR" altLang="en-US" sz="1600" dirty="0" smtClean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동일하게 진행</a:t>
            </a:r>
            <a:endParaRPr lang="ko-KR" altLang="en-US" sz="1600" dirty="0">
              <a:solidFill>
                <a:schemeClr val="accent6">
                  <a:lumMod val="75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21" name="텍스트 개체 틀 8"/>
          <p:cNvSpPr txBox="1">
            <a:spLocks/>
          </p:cNvSpPr>
          <p:nvPr/>
        </p:nvSpPr>
        <p:spPr>
          <a:xfrm>
            <a:off x="315328" y="898916"/>
            <a:ext cx="5380622" cy="317318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altLang="ko-KR" sz="1400" b="1" dirty="0" smtClean="0"/>
              <a:t>encoding </a:t>
            </a:r>
            <a:r>
              <a:rPr lang="ko-KR" altLang="en-US" sz="1400" b="1" dirty="0" smtClean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37642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ko-KR" sz="1800" dirty="0">
                <a:latin typeface="+mj-ea"/>
              </a:rPr>
              <a:t>Chapter 01.</a:t>
            </a:r>
            <a:br>
              <a:rPr lang="en-US" altLang="ko-KR" sz="1800" dirty="0">
                <a:latin typeface="+mj-ea"/>
              </a:rPr>
            </a:br>
            <a:r>
              <a:rPr lang="ko-KR" altLang="en-US" sz="1800" dirty="0">
                <a:latin typeface="+mj-ea"/>
              </a:rPr>
              <a:t>기본 프로그래밍</a:t>
            </a:r>
            <a:endParaRPr lang="ko-KR" altLang="en-US" sz="18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034825" y="414068"/>
            <a:ext cx="0" cy="432470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071306"/>
              </p:ext>
            </p:extLst>
          </p:nvPr>
        </p:nvGraphicFramePr>
        <p:xfrm>
          <a:off x="5239109" y="412595"/>
          <a:ext cx="3076804" cy="4320426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3076804"/>
              </a:tblGrid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01.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시작하기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02.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개발환경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03.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자바 프로그램작성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04.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예약어와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식별자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05.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변수와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자료형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06.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상수와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형변환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07.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연산자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08.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콘솔 입력과 출력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09.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조건문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10.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반복문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11.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배열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94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03.</a:t>
            </a:r>
            <a:r>
              <a:rPr lang="ko-KR" altLang="en-US" dirty="0"/>
              <a:t>자바 </a:t>
            </a:r>
            <a:r>
              <a:rPr lang="ko-KR" altLang="en-US" dirty="0" smtClean="0"/>
              <a:t>프로그램작성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프로그래밍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-(1)</a:t>
            </a:r>
            <a:r>
              <a:rPr lang="ko-KR" altLang="en-US" dirty="0" smtClean="0"/>
              <a:t>프로젝트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spcBef>
                <a:spcPct val="0"/>
              </a:spcBef>
            </a:pPr>
            <a:endParaRPr lang="en-US" altLang="ko-KR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7" t="14613" r="54807" b="33389"/>
          <a:stretch>
            <a:fillRect/>
          </a:stretch>
        </p:blipFill>
        <p:spPr bwMode="auto">
          <a:xfrm>
            <a:off x="2453797" y="1294804"/>
            <a:ext cx="1625029" cy="1588087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537" b="70193"/>
          <a:stretch>
            <a:fillRect/>
          </a:stretch>
        </p:blipFill>
        <p:spPr bwMode="auto">
          <a:xfrm>
            <a:off x="6651731" y="3729813"/>
            <a:ext cx="1748263" cy="115279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그룹 24"/>
          <p:cNvGrpSpPr>
            <a:grpSpLocks/>
          </p:cNvGrpSpPr>
          <p:nvPr/>
        </p:nvGrpSpPr>
        <p:grpSpPr bwMode="auto">
          <a:xfrm>
            <a:off x="4759855" y="1544094"/>
            <a:ext cx="1431924" cy="1950565"/>
            <a:chOff x="5085204" y="1485046"/>
            <a:chExt cx="1432784" cy="1950876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5204" y="1485046"/>
              <a:ext cx="1418681" cy="1950876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5339356" y="1767666"/>
              <a:ext cx="1178632" cy="13813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928672" y="3309375"/>
              <a:ext cx="325633" cy="10320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sp>
        <p:nvSpPr>
          <p:cNvPr id="33" name="아래쪽 화살표 32"/>
          <p:cNvSpPr/>
          <p:nvPr/>
        </p:nvSpPr>
        <p:spPr>
          <a:xfrm rot="17713636">
            <a:off x="4125650" y="2669908"/>
            <a:ext cx="546100" cy="477837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34" name="아래쪽 화살표 33"/>
          <p:cNvSpPr/>
          <p:nvPr/>
        </p:nvSpPr>
        <p:spPr>
          <a:xfrm rot="17713636">
            <a:off x="6054462" y="3589588"/>
            <a:ext cx="546100" cy="477838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33416" y="989538"/>
            <a:ext cx="8044918" cy="3995212"/>
            <a:chOff x="633416" y="989538"/>
            <a:chExt cx="8044918" cy="3995212"/>
          </a:xfrm>
        </p:grpSpPr>
        <p:sp>
          <p:nvSpPr>
            <p:cNvPr id="35" name="직사각형 34"/>
            <p:cNvSpPr/>
            <p:nvPr/>
          </p:nvSpPr>
          <p:spPr>
            <a:xfrm>
              <a:off x="633416" y="989539"/>
              <a:ext cx="1567918" cy="3744913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latinLnBrk="1" hangingPunct="1">
                <a:lnSpc>
                  <a:spcPct val="200000"/>
                </a:lnSpc>
                <a:defRPr/>
              </a:pPr>
              <a:r>
                <a:rPr lang="en-US" altLang="ko-KR" sz="1200" b="1" dirty="0">
                  <a:solidFill>
                    <a:schemeClr val="tx1"/>
                  </a:solidFill>
                  <a:latin typeface="+mn-ea"/>
                </a:rPr>
                <a:t>(1)</a:t>
              </a:r>
              <a:r>
                <a:rPr lang="ko-KR" altLang="en-US" sz="1200" b="1" dirty="0">
                  <a:solidFill>
                    <a:schemeClr val="tx1"/>
                  </a:solidFill>
                  <a:latin typeface="+mn-ea"/>
                </a:rPr>
                <a:t>프로젝트 만들기</a:t>
              </a:r>
              <a:endParaRPr lang="en-US" altLang="ko-KR" sz="1200" b="1" dirty="0">
                <a:solidFill>
                  <a:schemeClr val="tx1"/>
                </a:solidFill>
                <a:latin typeface="+mn-ea"/>
              </a:endParaRPr>
            </a:p>
            <a:p>
              <a:pPr eaLnBrk="1" latinLnBrk="1" hangingPunct="1">
                <a:lnSpc>
                  <a:spcPct val="200000"/>
                </a:lnSpc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(2)</a:t>
              </a:r>
              <a:r>
                <a:rPr lang="ko-KR" altLang="en-US" sz="1200" dirty="0" err="1">
                  <a:solidFill>
                    <a:schemeClr val="tx1"/>
                  </a:solidFill>
                  <a:latin typeface="+mn-ea"/>
                </a:rPr>
                <a:t>패키지만들기</a:t>
              </a:r>
              <a:endParaRPr lang="en-US" altLang="ko-KR" sz="1200" dirty="0">
                <a:solidFill>
                  <a:schemeClr val="tx1"/>
                </a:solidFill>
                <a:latin typeface="+mn-ea"/>
              </a:endParaRPr>
            </a:p>
            <a:p>
              <a:pPr eaLnBrk="1" latinLnBrk="1" hangingPunct="1">
                <a:lnSpc>
                  <a:spcPct val="200000"/>
                </a:lnSpc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(3)</a:t>
              </a:r>
              <a:r>
                <a:rPr lang="ko-KR" altLang="en-US" sz="1200" dirty="0" err="1">
                  <a:solidFill>
                    <a:schemeClr val="tx1"/>
                  </a:solidFill>
                  <a:latin typeface="+mn-ea"/>
                </a:rPr>
                <a:t>클래스만들기</a:t>
              </a:r>
              <a:endParaRPr lang="en-US" altLang="ko-KR" sz="1200" dirty="0">
                <a:solidFill>
                  <a:schemeClr val="tx1"/>
                </a:solidFill>
                <a:latin typeface="+mn-ea"/>
              </a:endParaRPr>
            </a:p>
            <a:p>
              <a:pPr eaLnBrk="1" latinLnBrk="1" hangingPunct="1">
                <a:lnSpc>
                  <a:spcPct val="200000"/>
                </a:lnSpc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(4)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소스코드작성</a:t>
              </a:r>
              <a:endParaRPr lang="en-US" altLang="ko-KR" sz="1200" dirty="0">
                <a:solidFill>
                  <a:schemeClr val="tx1"/>
                </a:solidFill>
                <a:latin typeface="+mn-ea"/>
              </a:endParaRPr>
            </a:p>
            <a:p>
              <a:pPr eaLnBrk="1" latinLnBrk="1" hangingPunct="1">
                <a:lnSpc>
                  <a:spcPct val="200000"/>
                </a:lnSpc>
                <a:defRPr/>
              </a:pP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(5)</a:t>
              </a: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실행하기</a:t>
              </a:r>
              <a:endParaRPr lang="en-US" altLang="ko-KR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33416" y="989538"/>
              <a:ext cx="8044918" cy="3995211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lIns="252000" tIns="108000" rIns="144000" bIns="252000"/>
            <a:lstStyle/>
            <a:p>
              <a:pPr lvl="1" indent="-457200" eaLnBrk="1" latinLnBrk="1" hangingPunct="1">
                <a:defRPr/>
              </a:pPr>
              <a:endParaRPr lang="en-US" altLang="ko-KR" sz="1600" dirty="0">
                <a:latin typeface="+mn-ea"/>
                <a:ea typeface="+mn-ea"/>
              </a:endParaRPr>
            </a:p>
            <a:p>
              <a:pPr lvl="1" indent="-457200" eaLnBrk="1" latinLnBrk="1" hangingPunct="1">
                <a:defRPr/>
              </a:pPr>
              <a:endParaRPr lang="en-US" altLang="ko-KR" sz="1600" dirty="0">
                <a:latin typeface="+mn-ea"/>
                <a:ea typeface="+mn-ea"/>
              </a:endParaRPr>
            </a:p>
            <a:p>
              <a:pPr lvl="1" indent="-457200" eaLnBrk="1" latinLnBrk="1" hangingPunct="1">
                <a:defRPr/>
              </a:pPr>
              <a:endParaRPr lang="en-US" altLang="ko-KR" sz="1600" dirty="0">
                <a:latin typeface="+mn-ea"/>
                <a:ea typeface="+mn-ea"/>
              </a:endParaRPr>
            </a:p>
            <a:p>
              <a:pPr lvl="1" indent="-457200" eaLnBrk="1" latinLnBrk="1" hangingPunct="1">
                <a:defRPr/>
              </a:pPr>
              <a:endParaRPr lang="en-US" altLang="ko-KR" sz="1600" dirty="0">
                <a:latin typeface="+mn-ea"/>
                <a:ea typeface="+mn-ea"/>
              </a:endParaRPr>
            </a:p>
            <a:p>
              <a:pPr lvl="1" indent="-457200" eaLnBrk="1" latinLnBrk="1" hangingPunct="1">
                <a:defRPr/>
              </a:pPr>
              <a:endParaRPr lang="en-US" altLang="ko-KR" sz="1600" dirty="0">
                <a:latin typeface="+mn-ea"/>
                <a:ea typeface="+mn-ea"/>
              </a:endParaRPr>
            </a:p>
            <a:p>
              <a:pPr lvl="1" indent="-457200" eaLnBrk="1" latinLnBrk="1" hangingPunct="1">
                <a:defRPr/>
              </a:pPr>
              <a:endParaRPr lang="en-US" altLang="ko-KR" sz="1600" dirty="0">
                <a:latin typeface="+mn-ea"/>
                <a:ea typeface="+mn-ea"/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2280177" y="992714"/>
              <a:ext cx="0" cy="399203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타원형 설명선 37"/>
          <p:cNvSpPr/>
          <p:nvPr/>
        </p:nvSpPr>
        <p:spPr>
          <a:xfrm>
            <a:off x="2429712" y="1018158"/>
            <a:ext cx="252000" cy="252000"/>
          </a:xfrm>
          <a:prstGeom prst="wedgeEllipseCallout">
            <a:avLst>
              <a:gd name="adj1" fmla="val 200011"/>
              <a:gd name="adj2" fmla="val 110906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1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 bwMode="auto">
          <a:xfrm>
            <a:off x="2614251" y="1001396"/>
            <a:ext cx="19196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latin typeface="+mn-ea"/>
              </a:rPr>
              <a:t>[</a:t>
            </a:r>
            <a:r>
              <a:rPr lang="en-US" altLang="ko-KR" sz="900" b="1" dirty="0" smtClean="0">
                <a:latin typeface="+mn-ea"/>
              </a:rPr>
              <a:t>File]&gt;[New]&gt;[Java Project]</a:t>
            </a:r>
            <a:r>
              <a:rPr lang="ko-KR" altLang="en-US" sz="900" b="1" dirty="0" smtClean="0">
                <a:latin typeface="+mn-ea"/>
              </a:rPr>
              <a:t>선택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0" name="타원형 설명선 39"/>
          <p:cNvSpPr/>
          <p:nvPr/>
        </p:nvSpPr>
        <p:spPr>
          <a:xfrm>
            <a:off x="6256644" y="1509224"/>
            <a:ext cx="252000" cy="252000"/>
          </a:xfrm>
          <a:prstGeom prst="wedgeEllipseCallout">
            <a:avLst>
              <a:gd name="adj1" fmla="val -450107"/>
              <a:gd name="adj2" fmla="val 107546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2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 bwMode="auto">
          <a:xfrm>
            <a:off x="6428485" y="1509396"/>
            <a:ext cx="13185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000" b="1" dirty="0" smtClean="0">
                <a:latin typeface="+mn-ea"/>
              </a:rPr>
              <a:t>프로젝트 명 입력</a:t>
            </a:r>
            <a:r>
              <a:rPr lang="en-US" altLang="ko-KR" sz="1000" b="1" dirty="0" smtClean="0">
                <a:latin typeface="+mn-ea"/>
              </a:rPr>
              <a:t/>
            </a:r>
            <a:br>
              <a:rPr lang="en-US" altLang="ko-KR" sz="1000" b="1" dirty="0" smtClean="0">
                <a:latin typeface="+mn-ea"/>
              </a:rPr>
            </a:br>
            <a:r>
              <a:rPr lang="en-US" altLang="ko-KR" sz="1000" b="1" dirty="0" smtClean="0">
                <a:latin typeface="+mn-ea"/>
              </a:rPr>
              <a:t>(</a:t>
            </a:r>
            <a:r>
              <a:rPr lang="en-US" altLang="ko-KR" sz="1000" b="1" dirty="0" err="1" smtClean="0">
                <a:latin typeface="+mn-ea"/>
              </a:rPr>
              <a:t>javaEx</a:t>
            </a:r>
            <a:r>
              <a:rPr lang="en-US" altLang="ko-KR" sz="1000" b="1" dirty="0" smtClean="0">
                <a:latin typeface="+mn-ea"/>
              </a:rPr>
              <a:t>)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2" name="타원형 설명선 41"/>
          <p:cNvSpPr/>
          <p:nvPr/>
        </p:nvSpPr>
        <p:spPr>
          <a:xfrm>
            <a:off x="6256644" y="3020524"/>
            <a:ext cx="252000" cy="252000"/>
          </a:xfrm>
          <a:prstGeom prst="wedgeEllipseCallout">
            <a:avLst>
              <a:gd name="adj1" fmla="val -266999"/>
              <a:gd name="adj2" fmla="val 104186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3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 bwMode="auto">
          <a:xfrm>
            <a:off x="6428485" y="3024930"/>
            <a:ext cx="12846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latin typeface="+mn-ea"/>
              </a:rPr>
              <a:t>Finish </a:t>
            </a:r>
            <a:r>
              <a:rPr lang="ko-KR" altLang="en-US" sz="1000" b="1" dirty="0" smtClean="0">
                <a:latin typeface="+mn-ea"/>
              </a:rPr>
              <a:t>버튼</a:t>
            </a:r>
            <a:r>
              <a:rPr lang="en-US" altLang="ko-KR" sz="1000" b="1" dirty="0" smtClean="0">
                <a:latin typeface="+mn-ea"/>
              </a:rPr>
              <a:t> </a:t>
            </a:r>
            <a:r>
              <a:rPr lang="ko-KR" altLang="en-US" sz="1000" b="1" dirty="0" smtClean="0">
                <a:latin typeface="+mn-ea"/>
              </a:rPr>
              <a:t>클릭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6707187" y="4398433"/>
            <a:ext cx="1259946" cy="4064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46" name="타원형 설명선 45"/>
          <p:cNvSpPr/>
          <p:nvPr/>
        </p:nvSpPr>
        <p:spPr>
          <a:xfrm>
            <a:off x="6735011" y="3460791"/>
            <a:ext cx="252000" cy="252000"/>
          </a:xfrm>
          <a:prstGeom prst="wedgeEllipseCallout">
            <a:avLst>
              <a:gd name="adj1" fmla="val 137856"/>
              <a:gd name="adj2" fmla="val 378009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4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 bwMode="auto">
          <a:xfrm>
            <a:off x="6928019" y="3469430"/>
            <a:ext cx="128464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latin typeface="+mn-ea"/>
              </a:rPr>
              <a:t>Project </a:t>
            </a:r>
            <a:r>
              <a:rPr lang="ko-KR" altLang="en-US" sz="1000" b="1" dirty="0" smtClean="0">
                <a:latin typeface="+mn-ea"/>
              </a:rPr>
              <a:t>생성확인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290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03.</a:t>
            </a:r>
            <a:r>
              <a:rPr lang="ko-KR" altLang="en-US" dirty="0"/>
              <a:t>자바 </a:t>
            </a:r>
            <a:r>
              <a:rPr lang="ko-KR" altLang="en-US" dirty="0" smtClean="0"/>
              <a:t>프로그램작성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프로그래밍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-(2)</a:t>
            </a:r>
            <a:r>
              <a:rPr lang="ko-KR" altLang="en-US" dirty="0" smtClean="0"/>
              <a:t>패키지 만들기</a:t>
            </a:r>
            <a:endParaRPr lang="en-US" altLang="ko-K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8" t="12384" r="50713" b="24400"/>
          <a:stretch>
            <a:fillRect/>
          </a:stretch>
        </p:blipFill>
        <p:spPr bwMode="auto">
          <a:xfrm>
            <a:off x="4172495" y="1426107"/>
            <a:ext cx="2120900" cy="2212975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43"/>
          <a:stretch>
            <a:fillRect/>
          </a:stretch>
        </p:blipFill>
        <p:spPr bwMode="auto">
          <a:xfrm>
            <a:off x="2441047" y="1434568"/>
            <a:ext cx="1233487" cy="3168650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321" y="1398588"/>
            <a:ext cx="1825625" cy="1760537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81" b="68623"/>
          <a:stretch>
            <a:fillRect/>
          </a:stretch>
        </p:blipFill>
        <p:spPr bwMode="auto">
          <a:xfrm>
            <a:off x="6542088" y="3668717"/>
            <a:ext cx="1633537" cy="1287462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7092421" y="1922462"/>
            <a:ext cx="1177925" cy="160337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868055" y="2080154"/>
            <a:ext cx="1760537" cy="2460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000" dirty="0" err="1">
                <a:latin typeface="+mn-ea"/>
                <a:ea typeface="+mn-ea"/>
              </a:rPr>
              <a:t>com.javaex.helloworld</a:t>
            </a:r>
            <a:r>
              <a:rPr lang="en-US" altLang="ko-KR" sz="1000" dirty="0">
                <a:latin typeface="+mn-ea"/>
                <a:ea typeface="+mn-ea"/>
              </a:rPr>
              <a:t> </a:t>
            </a:r>
            <a:r>
              <a:rPr lang="ko-KR" altLang="en-US" sz="1000" dirty="0">
                <a:latin typeface="+mn-ea"/>
                <a:ea typeface="+mn-ea"/>
              </a:rPr>
              <a:t>입력</a:t>
            </a:r>
            <a:endParaRPr lang="en-US" altLang="ko-KR" sz="1000" dirty="0">
              <a:latin typeface="+mn-ea"/>
              <a:ea typeface="+mn-ea"/>
            </a:endParaRPr>
          </a:p>
        </p:txBody>
      </p:sp>
      <p:sp>
        <p:nvSpPr>
          <p:cNvPr id="15" name="아래쪽 화살표 14"/>
          <p:cNvSpPr/>
          <p:nvPr/>
        </p:nvSpPr>
        <p:spPr>
          <a:xfrm rot="16200000">
            <a:off x="3651519" y="2567781"/>
            <a:ext cx="546100" cy="477837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 rot="16200000">
            <a:off x="6278563" y="2568575"/>
            <a:ext cx="546100" cy="476250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1986822">
            <a:off x="7594600" y="3217866"/>
            <a:ext cx="546100" cy="476250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879838" y="2992428"/>
            <a:ext cx="374082" cy="142892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850189" y="2537886"/>
            <a:ext cx="11224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000" b="1" dirty="0">
                <a:latin typeface="+mn-ea"/>
                <a:ea typeface="+mn-ea"/>
              </a:rPr>
              <a:t>finish </a:t>
            </a:r>
            <a:r>
              <a:rPr lang="ko-KR" altLang="en-US" sz="1000" b="1" dirty="0">
                <a:latin typeface="+mn-ea"/>
                <a:ea typeface="+mn-ea"/>
              </a:rPr>
              <a:t>버튼 클릭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931555" y="1019175"/>
            <a:ext cx="1681162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000" b="1" dirty="0">
                <a:latin typeface="+mn-ea"/>
                <a:ea typeface="+mn-ea"/>
              </a:rPr>
              <a:t>Package</a:t>
            </a:r>
            <a:r>
              <a:rPr lang="ko-KR" altLang="en-US" sz="1000" b="1" dirty="0">
                <a:latin typeface="+mn-ea"/>
                <a:ea typeface="+mn-ea"/>
              </a:rPr>
              <a:t>명 입력</a:t>
            </a:r>
            <a:r>
              <a:rPr lang="en-US" altLang="ko-KR" sz="1000" b="1" dirty="0">
                <a:latin typeface="+mn-ea"/>
                <a:ea typeface="+mn-ea"/>
              </a:rPr>
              <a:t/>
            </a:r>
            <a:br>
              <a:rPr lang="en-US" altLang="ko-KR" sz="1000" b="1" dirty="0">
                <a:latin typeface="+mn-ea"/>
                <a:ea typeface="+mn-ea"/>
              </a:rPr>
            </a:br>
            <a:r>
              <a:rPr lang="en-US" altLang="ko-KR" sz="1000" dirty="0">
                <a:latin typeface="+mn-ea"/>
                <a:ea typeface="+mn-ea"/>
              </a:rPr>
              <a:t>*</a:t>
            </a:r>
            <a:r>
              <a:rPr lang="en-US" altLang="ko-KR" sz="1000" b="1" dirty="0">
                <a:latin typeface="+mn-ea"/>
                <a:ea typeface="+mn-ea"/>
              </a:rPr>
              <a:t>Package</a:t>
            </a:r>
            <a:r>
              <a:rPr lang="ko-KR" altLang="en-US" sz="1000" b="1" dirty="0">
                <a:latin typeface="+mn-ea"/>
                <a:ea typeface="+mn-ea"/>
              </a:rPr>
              <a:t>명은 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  <a:ea typeface="+mn-ea"/>
              </a:rPr>
              <a:t>소문자</a:t>
            </a:r>
            <a:r>
              <a:rPr lang="ko-KR" altLang="en-US" sz="1000" b="1" dirty="0">
                <a:latin typeface="+mn-ea"/>
                <a:ea typeface="+mn-ea"/>
              </a:rPr>
              <a:t>사용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33416" y="989539"/>
            <a:ext cx="1567918" cy="374491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(1)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프로젝트 만들기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(2)</a:t>
            </a:r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패키지만들기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(3)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클래스만들기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(4)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소스코드작성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(5)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실행하기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3416" y="989538"/>
            <a:ext cx="8044918" cy="399521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252000" tIns="108000" rIns="144000" bIns="252000"/>
          <a:lstStyle/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280177" y="992714"/>
            <a:ext cx="0" cy="39920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형 설명선 25"/>
          <p:cNvSpPr/>
          <p:nvPr/>
        </p:nvSpPr>
        <p:spPr>
          <a:xfrm>
            <a:off x="2429712" y="1128222"/>
            <a:ext cx="252000" cy="252000"/>
          </a:xfrm>
          <a:prstGeom prst="wedgeEllipseCallout">
            <a:avLst>
              <a:gd name="adj1" fmla="val 82419"/>
              <a:gd name="adj2" fmla="val 361210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1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2618486" y="1064894"/>
            <a:ext cx="1288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 err="1" smtClean="0">
                <a:latin typeface="+mn-ea"/>
              </a:rPr>
              <a:t>src</a:t>
            </a:r>
            <a:r>
              <a:rPr lang="en-US" altLang="ko-KR" sz="1000" b="1" dirty="0" smtClean="0">
                <a:latin typeface="+mn-ea"/>
              </a:rPr>
              <a:t> </a:t>
            </a:r>
            <a:r>
              <a:rPr lang="ko-KR" altLang="en-US" sz="1000" b="1" dirty="0" smtClean="0">
                <a:latin typeface="+mn-ea"/>
              </a:rPr>
              <a:t>폴더 선택 후</a:t>
            </a:r>
            <a:r>
              <a:rPr lang="en-US" altLang="ko-KR" sz="1000" b="1" dirty="0" smtClean="0">
                <a:latin typeface="+mn-ea"/>
              </a:rPr>
              <a:t/>
            </a:r>
            <a:br>
              <a:rPr lang="en-US" altLang="ko-KR" sz="1000" b="1" dirty="0" smtClean="0">
                <a:latin typeface="+mn-ea"/>
              </a:rPr>
            </a:br>
            <a:r>
              <a:rPr lang="ko-KR" altLang="en-US" sz="1000" b="1" dirty="0" smtClean="0">
                <a:latin typeface="+mn-ea"/>
              </a:rPr>
              <a:t>오른쪽 마우스 클릭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8" name="타원형 설명선 27"/>
          <p:cNvSpPr/>
          <p:nvPr/>
        </p:nvSpPr>
        <p:spPr>
          <a:xfrm>
            <a:off x="4220428" y="1098591"/>
            <a:ext cx="252000" cy="252000"/>
          </a:xfrm>
          <a:prstGeom prst="wedgeEllipseCallout">
            <a:avLst>
              <a:gd name="adj1" fmla="val 147935"/>
              <a:gd name="adj2" fmla="val 320892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2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4392267" y="1035263"/>
            <a:ext cx="12888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latin typeface="+mn-ea"/>
              </a:rPr>
              <a:t>New &gt; Package </a:t>
            </a:r>
            <a:r>
              <a:rPr lang="ko-KR" altLang="en-US" sz="1000" b="1" dirty="0" smtClean="0">
                <a:latin typeface="+mn-ea"/>
              </a:rPr>
              <a:t>선택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32" name="타원형 설명선 31"/>
          <p:cNvSpPr/>
          <p:nvPr/>
        </p:nvSpPr>
        <p:spPr>
          <a:xfrm>
            <a:off x="6756195" y="1098591"/>
            <a:ext cx="252000" cy="252000"/>
          </a:xfrm>
          <a:prstGeom prst="wedgeEllipseCallout">
            <a:avLst>
              <a:gd name="adj1" fmla="val 147935"/>
              <a:gd name="adj2" fmla="val 320892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3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4" name="타원형 설명선 33"/>
          <p:cNvSpPr/>
          <p:nvPr/>
        </p:nvSpPr>
        <p:spPr>
          <a:xfrm>
            <a:off x="7674828" y="2533691"/>
            <a:ext cx="252000" cy="252000"/>
          </a:xfrm>
          <a:prstGeom prst="wedgeEllipseCallout">
            <a:avLst>
              <a:gd name="adj1" fmla="val 74019"/>
              <a:gd name="adj2" fmla="val 159622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4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897687" y="4635504"/>
            <a:ext cx="878946" cy="131233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267856" y="4053423"/>
            <a:ext cx="12426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000" b="1" dirty="0" smtClean="0">
                <a:latin typeface="+mn-ea"/>
              </a:rPr>
              <a:t>Package </a:t>
            </a:r>
            <a:r>
              <a:rPr lang="ko-KR" altLang="en-US" sz="1000" b="1" dirty="0" smtClean="0">
                <a:latin typeface="+mn-ea"/>
              </a:rPr>
              <a:t>생성확인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37" name="타원형 설명선 36"/>
          <p:cNvSpPr/>
          <p:nvPr/>
        </p:nvSpPr>
        <p:spPr>
          <a:xfrm>
            <a:off x="6184695" y="3824862"/>
            <a:ext cx="252000" cy="252000"/>
          </a:xfrm>
          <a:prstGeom prst="wedgeEllipseCallout">
            <a:avLst>
              <a:gd name="adj1" fmla="val 268887"/>
              <a:gd name="adj2" fmla="val 297373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5</a:t>
            </a:r>
            <a:endParaRPr lang="ko-KR" altLang="en-US" sz="105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88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03.</a:t>
            </a:r>
            <a:r>
              <a:rPr lang="ko-KR" altLang="en-US" dirty="0"/>
              <a:t>자바 </a:t>
            </a:r>
            <a:r>
              <a:rPr lang="ko-KR" altLang="en-US" dirty="0" smtClean="0"/>
              <a:t>프로그램작성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프로그래밍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-(3)</a:t>
            </a:r>
            <a:r>
              <a:rPr lang="ko-KR" altLang="en-US" dirty="0" smtClean="0"/>
              <a:t>클래스 </a:t>
            </a:r>
            <a:r>
              <a:rPr lang="ko-KR" altLang="en-US" dirty="0"/>
              <a:t>만들기</a:t>
            </a:r>
            <a:endParaRPr lang="en-US" altLang="ko-KR" dirty="0"/>
          </a:p>
          <a:p>
            <a:pPr>
              <a:spcBef>
                <a:spcPct val="0"/>
              </a:spcBef>
            </a:pP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2535238" y="1054100"/>
            <a:ext cx="154241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000" b="1" dirty="0" err="1">
                <a:latin typeface="+mn-ea"/>
                <a:ea typeface="+mn-ea"/>
              </a:rPr>
              <a:t>com.javaex.helloworld</a:t>
            </a:r>
            <a:endParaRPr lang="en-US" altLang="ko-KR" sz="1000" b="1" dirty="0">
              <a:latin typeface="+mn-ea"/>
              <a:ea typeface="+mn-ea"/>
            </a:endParaRPr>
          </a:p>
          <a:p>
            <a:pPr eaLnBrk="1" latinLnBrk="1" hangingPunct="1">
              <a:defRPr/>
            </a:pPr>
            <a:r>
              <a:rPr lang="ko-KR" altLang="en-US" sz="1000" b="1" dirty="0">
                <a:latin typeface="+mn-ea"/>
                <a:ea typeface="+mn-ea"/>
              </a:rPr>
              <a:t>패키지 선택 후</a:t>
            </a:r>
            <a:endParaRPr lang="en-US" altLang="ko-KR" sz="1000" b="1" dirty="0">
              <a:latin typeface="+mn-ea"/>
              <a:ea typeface="+mn-ea"/>
            </a:endParaRPr>
          </a:p>
          <a:p>
            <a:pPr eaLnBrk="1" latinLnBrk="1" hangingPunct="1">
              <a:defRPr/>
            </a:pPr>
            <a:r>
              <a:rPr lang="ko-KR" altLang="en-US" sz="1000" b="1" dirty="0">
                <a:latin typeface="+mn-ea"/>
                <a:ea typeface="+mn-ea"/>
              </a:rPr>
              <a:t>오른쪽 마우스 클릭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078663" y="2551113"/>
            <a:ext cx="1177925" cy="1397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05"/>
          <a:stretch>
            <a:fillRect/>
          </a:stretch>
        </p:blipFill>
        <p:spPr bwMode="auto">
          <a:xfrm>
            <a:off x="2373842" y="1562630"/>
            <a:ext cx="1103313" cy="3022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1" t="12720" r="45213" b="28741"/>
          <a:stretch>
            <a:fillRect/>
          </a:stretch>
        </p:blipFill>
        <p:spPr bwMode="auto">
          <a:xfrm>
            <a:off x="3767667" y="1548342"/>
            <a:ext cx="2301875" cy="1920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아래쪽 화살표 11"/>
          <p:cNvSpPr/>
          <p:nvPr/>
        </p:nvSpPr>
        <p:spPr>
          <a:xfrm rot="16200000">
            <a:off x="3393018" y="2540000"/>
            <a:ext cx="546100" cy="476250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372" y="1542522"/>
            <a:ext cx="2306637" cy="2751137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아래쪽 화살표 13"/>
          <p:cNvSpPr/>
          <p:nvPr/>
        </p:nvSpPr>
        <p:spPr>
          <a:xfrm rot="16200000">
            <a:off x="6006836" y="2551906"/>
            <a:ext cx="546100" cy="477838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476477" y="1066801"/>
            <a:ext cx="2265362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000" b="1" dirty="0">
                <a:latin typeface="+mn-ea"/>
                <a:ea typeface="+mn-ea"/>
              </a:rPr>
              <a:t>Class</a:t>
            </a:r>
            <a:r>
              <a:rPr lang="ko-KR" altLang="en-US" sz="1000" b="1" dirty="0">
                <a:latin typeface="+mn-ea"/>
                <a:ea typeface="+mn-ea"/>
              </a:rPr>
              <a:t>명 입력</a:t>
            </a:r>
            <a:r>
              <a:rPr lang="en-US" altLang="ko-KR" sz="1000" dirty="0">
                <a:latin typeface="+mn-ea"/>
                <a:ea typeface="+mn-ea"/>
              </a:rPr>
              <a:t/>
            </a:r>
            <a:br>
              <a:rPr lang="en-US" altLang="ko-KR" sz="1000" dirty="0">
                <a:latin typeface="+mn-ea"/>
                <a:ea typeface="+mn-ea"/>
              </a:rPr>
            </a:br>
            <a:r>
              <a:rPr lang="en-US" altLang="ko-KR" sz="1000" b="1" dirty="0">
                <a:latin typeface="+mn-ea"/>
                <a:ea typeface="+mn-ea"/>
              </a:rPr>
              <a:t>*Class </a:t>
            </a:r>
            <a:r>
              <a:rPr lang="ko-KR" altLang="en-US" sz="1000" b="1" dirty="0">
                <a:latin typeface="+mn-ea"/>
                <a:ea typeface="+mn-ea"/>
              </a:rPr>
              <a:t>명은 </a:t>
            </a:r>
            <a:r>
              <a:rPr lang="ko-KR" altLang="en-US" sz="1000" b="1" dirty="0" err="1">
                <a:solidFill>
                  <a:srgbClr val="FF0000"/>
                </a:solidFill>
                <a:latin typeface="+mn-ea"/>
                <a:ea typeface="+mn-ea"/>
              </a:rPr>
              <a:t>첫글자를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  <a:ea typeface="+mn-ea"/>
              </a:rPr>
              <a:t>대문자로 </a:t>
            </a:r>
            <a:r>
              <a:rPr lang="ko-KR" altLang="en-US" sz="1000" b="1" dirty="0">
                <a:latin typeface="+mn-ea"/>
                <a:ea typeface="+mn-ea"/>
              </a:rPr>
              <a:t>사용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707843" y="4085167"/>
            <a:ext cx="496358" cy="17462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7133696" y="2397654"/>
            <a:ext cx="1141412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000" dirty="0">
                <a:latin typeface="+mn-ea"/>
                <a:ea typeface="+mn-ea"/>
              </a:rPr>
              <a:t>HelloWorld </a:t>
            </a:r>
            <a:r>
              <a:rPr lang="ko-KR" altLang="en-US" sz="1000" dirty="0">
                <a:latin typeface="+mn-ea"/>
                <a:ea typeface="+mn-ea"/>
              </a:rPr>
              <a:t>입력</a:t>
            </a:r>
            <a:endParaRPr lang="en-US" altLang="ko-KR" sz="1000" dirty="0">
              <a:latin typeface="+mn-ea"/>
              <a:ea typeface="+mn-ea"/>
            </a:endParaRPr>
          </a:p>
        </p:txBody>
      </p: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759" b="69279"/>
          <a:stretch>
            <a:fillRect/>
          </a:stretch>
        </p:blipFill>
        <p:spPr bwMode="auto">
          <a:xfrm>
            <a:off x="4820180" y="3833813"/>
            <a:ext cx="1363662" cy="1096962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아래쪽 화살표 18"/>
          <p:cNvSpPr/>
          <p:nvPr/>
        </p:nvSpPr>
        <p:spPr>
          <a:xfrm rot="3081029">
            <a:off x="6050491" y="3843319"/>
            <a:ext cx="546100" cy="476250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33416" y="989539"/>
            <a:ext cx="1567918" cy="374491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(1)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프로젝트 만들기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(2)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패키지만들기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(3)</a:t>
            </a:r>
            <a:r>
              <a:rPr lang="ko-KR" altLang="en-US" sz="1200" b="1" dirty="0" err="1">
                <a:solidFill>
                  <a:schemeClr val="tx1"/>
                </a:solidFill>
                <a:latin typeface="+mn-ea"/>
              </a:rPr>
              <a:t>클래스만들기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(4)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소스코드작성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(5)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실행하기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33416" y="989538"/>
            <a:ext cx="8044918" cy="399521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252000" tIns="108000" rIns="144000" bIns="252000"/>
          <a:lstStyle/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2280177" y="992714"/>
            <a:ext cx="0" cy="39920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형 설명선 24"/>
          <p:cNvSpPr/>
          <p:nvPr/>
        </p:nvSpPr>
        <p:spPr>
          <a:xfrm>
            <a:off x="2340812" y="1094358"/>
            <a:ext cx="252000" cy="252000"/>
          </a:xfrm>
          <a:prstGeom prst="wedgeEllipseCallout">
            <a:avLst>
              <a:gd name="adj1" fmla="val 184892"/>
              <a:gd name="adj2" fmla="val 443525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1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6" name="타원형 설명선 25"/>
          <p:cNvSpPr/>
          <p:nvPr/>
        </p:nvSpPr>
        <p:spPr>
          <a:xfrm>
            <a:off x="4165395" y="1098591"/>
            <a:ext cx="252000" cy="252000"/>
          </a:xfrm>
          <a:prstGeom prst="wedgeEllipseCallout">
            <a:avLst>
              <a:gd name="adj1" fmla="val 107617"/>
              <a:gd name="adj2" fmla="val 366249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2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 bwMode="auto">
          <a:xfrm>
            <a:off x="4333000" y="1073362"/>
            <a:ext cx="10052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00" b="1" dirty="0" smtClean="0">
                <a:latin typeface="+mn-ea"/>
              </a:rPr>
              <a:t>New &gt; Class </a:t>
            </a:r>
            <a:br>
              <a:rPr lang="en-US" altLang="ko-KR" sz="1000" b="1" dirty="0" smtClean="0">
                <a:latin typeface="+mn-ea"/>
              </a:rPr>
            </a:br>
            <a:r>
              <a:rPr lang="ko-KR" altLang="en-US" sz="1000" b="1" dirty="0" smtClean="0">
                <a:latin typeface="+mn-ea"/>
              </a:rPr>
              <a:t>선택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8" name="타원형 설명선 27"/>
          <p:cNvSpPr/>
          <p:nvPr/>
        </p:nvSpPr>
        <p:spPr>
          <a:xfrm>
            <a:off x="6307462" y="1098591"/>
            <a:ext cx="252000" cy="252000"/>
          </a:xfrm>
          <a:prstGeom prst="wedgeEllipseCallout">
            <a:avLst>
              <a:gd name="adj1" fmla="val 107617"/>
              <a:gd name="adj2" fmla="val 366249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3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769102" y="2404533"/>
            <a:ext cx="1519766" cy="24976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7668156" y="3744386"/>
            <a:ext cx="112242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000" b="1" dirty="0">
                <a:latin typeface="+mn-ea"/>
                <a:ea typeface="+mn-ea"/>
              </a:rPr>
              <a:t>finish </a:t>
            </a:r>
            <a:r>
              <a:rPr lang="ko-KR" altLang="en-US" sz="1000" b="1" dirty="0">
                <a:latin typeface="+mn-ea"/>
                <a:ea typeface="+mn-ea"/>
              </a:rPr>
              <a:t>버튼 클릭</a:t>
            </a:r>
          </a:p>
        </p:txBody>
      </p:sp>
      <p:sp>
        <p:nvSpPr>
          <p:cNvPr id="31" name="타원형 설명선 30"/>
          <p:cNvSpPr/>
          <p:nvPr/>
        </p:nvSpPr>
        <p:spPr>
          <a:xfrm>
            <a:off x="7484329" y="3735957"/>
            <a:ext cx="252000" cy="252000"/>
          </a:xfrm>
          <a:prstGeom prst="wedgeEllipseCallout">
            <a:avLst>
              <a:gd name="adj1" fmla="val 117696"/>
              <a:gd name="adj2" fmla="val 126023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4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187421" y="4745572"/>
            <a:ext cx="671512" cy="135461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786189" y="4277790"/>
            <a:ext cx="10470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000" b="1" dirty="0" smtClean="0">
                <a:latin typeface="+mn-ea"/>
              </a:rPr>
              <a:t>Class </a:t>
            </a:r>
            <a:r>
              <a:rPr lang="ko-KR" altLang="en-US" sz="1000" b="1" dirty="0" smtClean="0">
                <a:latin typeface="+mn-ea"/>
              </a:rPr>
              <a:t>생성확인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34" name="타원형 설명선 33"/>
          <p:cNvSpPr/>
          <p:nvPr/>
        </p:nvSpPr>
        <p:spPr>
          <a:xfrm>
            <a:off x="4512528" y="4049229"/>
            <a:ext cx="252000" cy="252000"/>
          </a:xfrm>
          <a:prstGeom prst="wedgeEllipseCallout">
            <a:avLst>
              <a:gd name="adj1" fmla="val 312564"/>
              <a:gd name="adj2" fmla="val 258735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5</a:t>
            </a:r>
            <a:endParaRPr lang="ko-KR" altLang="en-US" sz="105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910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03.</a:t>
            </a:r>
            <a:r>
              <a:rPr lang="ko-KR" altLang="en-US" dirty="0"/>
              <a:t>자바 </a:t>
            </a:r>
            <a:r>
              <a:rPr lang="ko-KR" altLang="en-US" dirty="0" smtClean="0"/>
              <a:t>프로그램작성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프로그래밍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-(4)</a:t>
            </a:r>
            <a:r>
              <a:rPr lang="ko-KR" altLang="en-US" dirty="0" smtClean="0"/>
              <a:t>소스코드 작성</a:t>
            </a:r>
            <a:endParaRPr lang="en-US" altLang="ko-KR" dirty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130" y="1370014"/>
            <a:ext cx="5780037" cy="3512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822051" y="1607609"/>
            <a:ext cx="179387" cy="1778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720975" y="1084792"/>
            <a:ext cx="1000125" cy="2460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1000" b="1" dirty="0">
                <a:latin typeface="+mn-ea"/>
                <a:ea typeface="+mn-ea"/>
              </a:rPr>
              <a:t>저장버튼 클릭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33416" y="989539"/>
            <a:ext cx="1567918" cy="374491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(1)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프로젝트 만들기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(2)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패키지만들기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(3)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클래스만들기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(4)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소스코드작성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(5)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실행하기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3416" y="989538"/>
            <a:ext cx="8044918" cy="399521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252000" tIns="108000" rIns="144000" bIns="252000"/>
          <a:lstStyle/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2280177" y="992714"/>
            <a:ext cx="0" cy="39920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형 설명선 14"/>
          <p:cNvSpPr/>
          <p:nvPr/>
        </p:nvSpPr>
        <p:spPr>
          <a:xfrm>
            <a:off x="5583545" y="1945257"/>
            <a:ext cx="252000" cy="252000"/>
          </a:xfrm>
          <a:prstGeom prst="wedgeEllipseCallout">
            <a:avLst>
              <a:gd name="adj1" fmla="val -141007"/>
              <a:gd name="adj2" fmla="val 204980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1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65272" y="1947334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1000" b="1" dirty="0" smtClean="0">
                <a:latin typeface="+mn-ea"/>
              </a:rPr>
              <a:t>소스코드 작성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18" name="타원형 설명선 17"/>
          <p:cNvSpPr/>
          <p:nvPr/>
        </p:nvSpPr>
        <p:spPr>
          <a:xfrm>
            <a:off x="2527079" y="1064723"/>
            <a:ext cx="252000" cy="252000"/>
          </a:xfrm>
          <a:prstGeom prst="wedgeEllipseCallout">
            <a:avLst>
              <a:gd name="adj1" fmla="val 82419"/>
              <a:gd name="adj2" fmla="val 191540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2</a:t>
            </a:r>
            <a:endParaRPr lang="ko-KR" altLang="en-US" sz="105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603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03.</a:t>
            </a:r>
            <a:r>
              <a:rPr lang="ko-KR" altLang="en-US" dirty="0"/>
              <a:t>자바 </a:t>
            </a:r>
            <a:r>
              <a:rPr lang="ko-KR" altLang="en-US" dirty="0" smtClean="0"/>
              <a:t>프로그램작성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프로그래밍 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-(5)</a:t>
            </a:r>
            <a:r>
              <a:rPr lang="ko-KR" altLang="en-US" dirty="0" smtClean="0"/>
              <a:t>실행하기</a:t>
            </a:r>
            <a:endParaRPr lang="en-US" altLang="ko-KR" dirty="0"/>
          </a:p>
          <a:p>
            <a:pPr>
              <a:spcBef>
                <a:spcPct val="0"/>
              </a:spcBef>
            </a:pPr>
            <a:endParaRPr lang="en-US" altLang="ko-KR" dirty="0"/>
          </a:p>
        </p:txBody>
      </p: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3" y="1326622"/>
            <a:ext cx="5816041" cy="3535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280833" y="1564217"/>
            <a:ext cx="179388" cy="177800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33416" y="989539"/>
            <a:ext cx="1567918" cy="3744913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(1)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프로젝트 만들기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(2)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패키지만들기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(3)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클래스만들기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(4)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소스코드작성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200000"/>
              </a:lnSpc>
              <a:defRPr/>
            </a:pPr>
            <a:r>
              <a:rPr lang="en-US" altLang="ko-KR" sz="1200" b="1" dirty="0">
                <a:solidFill>
                  <a:schemeClr val="tx1"/>
                </a:solidFill>
                <a:latin typeface="+mn-ea"/>
              </a:rPr>
              <a:t>(5)</a:t>
            </a:r>
            <a:r>
              <a:rPr lang="ko-KR" altLang="en-US" sz="1200" b="1" dirty="0">
                <a:solidFill>
                  <a:schemeClr val="tx1"/>
                </a:solidFill>
                <a:latin typeface="+mn-ea"/>
              </a:rPr>
              <a:t>실행하기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3416" y="989538"/>
            <a:ext cx="8044918" cy="399521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252000" tIns="108000" rIns="144000" bIns="252000"/>
          <a:lstStyle/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2280177" y="992714"/>
            <a:ext cx="0" cy="39920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형 설명선 16"/>
          <p:cNvSpPr/>
          <p:nvPr/>
        </p:nvSpPr>
        <p:spPr>
          <a:xfrm>
            <a:off x="2459345" y="1035090"/>
            <a:ext cx="252000" cy="252000"/>
          </a:xfrm>
          <a:prstGeom prst="wedgeEllipseCallout">
            <a:avLst>
              <a:gd name="adj1" fmla="val 334403"/>
              <a:gd name="adj2" fmla="val 213380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1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66472" y="1028701"/>
            <a:ext cx="7264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000" b="1" dirty="0" smtClean="0">
                <a:latin typeface="+mn-ea"/>
              </a:rPr>
              <a:t>Run </a:t>
            </a:r>
            <a:r>
              <a:rPr lang="ko-KR" altLang="en-US" sz="1000" b="1" dirty="0" smtClean="0">
                <a:latin typeface="+mn-ea"/>
              </a:rPr>
              <a:t>실행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694118" y="4170097"/>
            <a:ext cx="877882" cy="355335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709709" y="4256881"/>
            <a:ext cx="9989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1000" b="1" dirty="0" smtClean="0">
                <a:latin typeface="+mn-ea"/>
                <a:ea typeface="+mn-ea"/>
              </a:rPr>
              <a:t>실행결과 확인</a:t>
            </a:r>
            <a:endParaRPr lang="ko-KR" altLang="en-US" sz="1000" b="1" dirty="0">
              <a:latin typeface="+mn-ea"/>
              <a:ea typeface="+mn-ea"/>
            </a:endParaRPr>
          </a:p>
        </p:txBody>
      </p:sp>
      <p:sp>
        <p:nvSpPr>
          <p:cNvPr id="22" name="타원형 설명선 21"/>
          <p:cNvSpPr/>
          <p:nvPr/>
        </p:nvSpPr>
        <p:spPr>
          <a:xfrm>
            <a:off x="5528513" y="4245278"/>
            <a:ext cx="252000" cy="252000"/>
          </a:xfrm>
          <a:prstGeom prst="wedgeEllipseCallout">
            <a:avLst>
              <a:gd name="adj1" fmla="val -468587"/>
              <a:gd name="adj2" fmla="val -15087"/>
            </a:avLst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050" b="1" dirty="0" smtClean="0">
                <a:latin typeface="+mn-ea"/>
              </a:rPr>
              <a:t>2</a:t>
            </a:r>
            <a:endParaRPr lang="ko-KR" altLang="en-US" sz="105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351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01.</a:t>
            </a:r>
            <a:r>
              <a:rPr lang="ko-KR" altLang="en-US" dirty="0"/>
              <a:t>자바 시작하기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자바언어의 </a:t>
            </a:r>
            <a:r>
              <a:rPr lang="ko-KR" altLang="en-US" dirty="0" smtClean="0"/>
              <a:t>탄생</a:t>
            </a:r>
            <a:endParaRPr lang="en-US" altLang="ko-KR" dirty="0"/>
          </a:p>
        </p:txBody>
      </p:sp>
      <p:pic>
        <p:nvPicPr>
          <p:cNvPr id="11" name="Picture 10" descr="제임스 고슬링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8925" y="847725"/>
            <a:ext cx="1385888" cy="138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2" descr="자바 로고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175" y="2425700"/>
            <a:ext cx="1801813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그룹 1"/>
          <p:cNvGrpSpPr>
            <a:grpSpLocks/>
          </p:cNvGrpSpPr>
          <p:nvPr/>
        </p:nvGrpSpPr>
        <p:grpSpPr bwMode="auto">
          <a:xfrm>
            <a:off x="5927725" y="3662363"/>
            <a:ext cx="2978150" cy="706437"/>
            <a:chOff x="3383868" y="3093720"/>
            <a:chExt cx="6835773" cy="1623060"/>
          </a:xfrm>
        </p:grpSpPr>
        <p:pic>
          <p:nvPicPr>
            <p:cNvPr id="14" name="Picture 14" descr="오라클에 대한 이미지 검색결과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59" b="25655"/>
            <a:stretch>
              <a:fillRect/>
            </a:stretch>
          </p:blipFill>
          <p:spPr bwMode="auto">
            <a:xfrm>
              <a:off x="6801754" y="3093720"/>
              <a:ext cx="3417887" cy="1623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6" descr="http://www.mbaknol.com/wp-content/uploads/2010/10/logo_Sun_Microsystems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59" b="25655"/>
            <a:stretch>
              <a:fillRect/>
            </a:stretch>
          </p:blipFill>
          <p:spPr bwMode="auto">
            <a:xfrm>
              <a:off x="3383868" y="3093720"/>
              <a:ext cx="3417887" cy="1623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텍스트 개체 틀 8"/>
          <p:cNvSpPr txBox="1">
            <a:spLocks/>
          </p:cNvSpPr>
          <p:nvPr/>
        </p:nvSpPr>
        <p:spPr>
          <a:xfrm>
            <a:off x="321263" y="911376"/>
            <a:ext cx="6614794" cy="4039759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altLang="ko-KR" dirty="0"/>
              <a:t>1991</a:t>
            </a:r>
            <a:r>
              <a:rPr lang="ko-KR" altLang="en-US" dirty="0"/>
              <a:t>년  썬 </a:t>
            </a:r>
            <a:r>
              <a:rPr lang="ko-KR" altLang="en-US" dirty="0" err="1"/>
              <a:t>마이크로시스템즈</a:t>
            </a:r>
            <a:r>
              <a:rPr lang="en-US" altLang="ko-KR" dirty="0"/>
              <a:t>(SUN </a:t>
            </a:r>
            <a:r>
              <a:rPr lang="en-US" altLang="ko-KR" dirty="0" err="1"/>
              <a:t>Microsytems</a:t>
            </a:r>
            <a:r>
              <a:rPr lang="en-US" altLang="ko-KR" dirty="0"/>
              <a:t>) </a:t>
            </a:r>
            <a:r>
              <a:rPr lang="ko-KR" altLang="en-US" dirty="0"/>
              <a:t>사          </a:t>
            </a:r>
            <a:br>
              <a:rPr lang="ko-KR" altLang="en-US" dirty="0"/>
            </a:br>
            <a:r>
              <a:rPr lang="ko-KR" altLang="en-US" dirty="0"/>
              <a:t>           </a:t>
            </a:r>
            <a:r>
              <a:rPr lang="ko-KR" altLang="en-US" dirty="0" err="1"/>
              <a:t>제임스고슬링</a:t>
            </a:r>
            <a:r>
              <a:rPr lang="en-US" altLang="ko-KR" dirty="0"/>
              <a:t>(James Gosling) </a:t>
            </a:r>
            <a:r>
              <a:rPr lang="ko-KR" altLang="en-US" dirty="0"/>
              <a:t>주도한 그린프로젝트</a:t>
            </a:r>
            <a:br>
              <a:rPr lang="ko-KR" altLang="en-US" dirty="0"/>
            </a:br>
            <a:r>
              <a:rPr lang="ko-KR" altLang="en-US" dirty="0"/>
              <a:t>           가전용품으로 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r>
              <a:rPr lang="ko-KR" altLang="en-US" dirty="0" smtClean="0"/>
              <a:t>가전용품은 </a:t>
            </a:r>
            <a:r>
              <a:rPr lang="ko-KR" altLang="en-US" dirty="0"/>
              <a:t>다양한 </a:t>
            </a:r>
            <a:r>
              <a:rPr lang="en-US" altLang="ko-KR" dirty="0"/>
              <a:t>CPU, </a:t>
            </a:r>
            <a:r>
              <a:rPr lang="ko-KR" altLang="en-US" dirty="0"/>
              <a:t>파워 메모리 부족한 </a:t>
            </a:r>
            <a:r>
              <a:rPr lang="ko-KR" altLang="en-US" dirty="0" smtClean="0"/>
              <a:t>환경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       </a:t>
            </a:r>
            <a:br>
              <a:rPr lang="en-US" altLang="ko-KR" dirty="0" smtClean="0"/>
            </a:br>
            <a:r>
              <a:rPr lang="en-US" altLang="ko-KR" dirty="0" smtClean="0"/>
              <a:t>           C++</a:t>
            </a:r>
            <a:r>
              <a:rPr lang="ko-KR" altLang="en-US" dirty="0" smtClean="0"/>
              <a:t>을 기본으로 장점은 도입하고 단점은 보완하여 개발</a:t>
            </a:r>
            <a:r>
              <a:rPr lang="en-US" altLang="ko-KR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</a:t>
            </a:r>
            <a:r>
              <a:rPr lang="ko-KR" altLang="en-US" dirty="0" err="1" smtClean="0"/>
              <a:t>가상머신</a:t>
            </a:r>
            <a:r>
              <a:rPr lang="ko-KR" altLang="en-US" dirty="0" smtClean="0"/>
              <a:t> 구현   </a:t>
            </a:r>
            <a:endParaRPr lang="en-US" altLang="ko-KR" dirty="0" smtClean="0"/>
          </a:p>
          <a:p>
            <a:pPr lvl="1">
              <a:spcBef>
                <a:spcPts val="1800"/>
              </a:spcBef>
              <a:defRPr/>
            </a:pPr>
            <a:r>
              <a:rPr lang="en-US" altLang="ko-KR" dirty="0" smtClean="0"/>
              <a:t>1993</a:t>
            </a:r>
            <a:r>
              <a:rPr lang="ko-KR" altLang="en-US" dirty="0"/>
              <a:t>년  </a:t>
            </a:r>
            <a:r>
              <a:rPr lang="ko-KR" altLang="en-US" dirty="0" err="1"/>
              <a:t>월드와이드웹</a:t>
            </a:r>
            <a:r>
              <a:rPr lang="ko-KR" altLang="en-US" dirty="0"/>
              <a:t> 과 결합을 </a:t>
            </a:r>
            <a:r>
              <a:rPr lang="ko-KR" altLang="en-US" dirty="0" smtClean="0"/>
              <a:t>모색</a:t>
            </a:r>
            <a:endParaRPr lang="en-US" altLang="ko-KR" dirty="0"/>
          </a:p>
          <a:p>
            <a:pPr lvl="1">
              <a:spcBef>
                <a:spcPts val="1800"/>
              </a:spcBef>
              <a:defRPr/>
            </a:pPr>
            <a:r>
              <a:rPr lang="en-US" altLang="ko-KR" dirty="0"/>
              <a:t>1995</a:t>
            </a:r>
            <a:r>
              <a:rPr lang="ko-KR" altLang="en-US" dirty="0"/>
              <a:t>년  </a:t>
            </a:r>
            <a:r>
              <a:rPr lang="en-US" altLang="ko-KR" dirty="0"/>
              <a:t>JDK 1.0 </a:t>
            </a:r>
            <a:r>
              <a:rPr lang="ko-KR" altLang="en-US" dirty="0" smtClean="0"/>
              <a:t>발표</a:t>
            </a:r>
            <a:endParaRPr lang="ko-KR" altLang="en-US" dirty="0"/>
          </a:p>
          <a:p>
            <a:pPr lvl="1">
              <a:spcBef>
                <a:spcPts val="1800"/>
              </a:spcBef>
              <a:defRPr/>
            </a:pPr>
            <a:r>
              <a:rPr lang="en-US" altLang="ko-KR" dirty="0"/>
              <a:t>1999</a:t>
            </a:r>
            <a:r>
              <a:rPr lang="ko-KR" altLang="en-US" dirty="0"/>
              <a:t>년  인터넷이 활성화 되면서 인기 </a:t>
            </a:r>
          </a:p>
          <a:p>
            <a:pPr lvl="1">
              <a:spcBef>
                <a:spcPts val="1800"/>
              </a:spcBef>
              <a:defRPr/>
            </a:pPr>
            <a:r>
              <a:rPr lang="en-US" altLang="ko-KR" dirty="0"/>
              <a:t>2009</a:t>
            </a:r>
            <a:r>
              <a:rPr lang="ko-KR" altLang="en-US" dirty="0"/>
              <a:t>년  썬 </a:t>
            </a:r>
            <a:r>
              <a:rPr lang="ko-KR" altLang="en-US" dirty="0" err="1"/>
              <a:t>마이크로시스템즈</a:t>
            </a:r>
            <a:r>
              <a:rPr lang="ko-KR" altLang="en-US" dirty="0"/>
              <a:t> </a:t>
            </a:r>
            <a:r>
              <a:rPr lang="ko-KR" altLang="en-US" dirty="0" err="1"/>
              <a:t>오라클</a:t>
            </a:r>
            <a:r>
              <a:rPr lang="en-US" altLang="ko-KR" dirty="0"/>
              <a:t>(Oracle)</a:t>
            </a:r>
            <a:r>
              <a:rPr lang="ko-KR" altLang="en-US" dirty="0"/>
              <a:t>에 인수</a:t>
            </a:r>
          </a:p>
        </p:txBody>
      </p:sp>
    </p:spTree>
    <p:extLst>
      <p:ext uri="{BB962C8B-B14F-4D97-AF65-F5344CB8AC3E}">
        <p14:creationId xmlns:p14="http://schemas.microsoft.com/office/powerpoint/2010/main" val="135490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03.</a:t>
            </a:r>
            <a:r>
              <a:rPr lang="ko-KR" altLang="en-US" dirty="0"/>
              <a:t>자바 </a:t>
            </a:r>
            <a:r>
              <a:rPr lang="ko-KR" altLang="en-US" dirty="0" smtClean="0"/>
              <a:t>프로그램작성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smtClean="0"/>
              <a:t>코드 살펴보기</a:t>
            </a:r>
            <a:endParaRPr lang="en-US" altLang="ko-KR" dirty="0"/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0" t="12227" r="18336" b="23116"/>
          <a:stretch>
            <a:fillRect/>
          </a:stretch>
        </p:blipFill>
        <p:spPr bwMode="auto">
          <a:xfrm>
            <a:off x="611188" y="969963"/>
            <a:ext cx="3543300" cy="2335212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타원 11"/>
          <p:cNvSpPr/>
          <p:nvPr/>
        </p:nvSpPr>
        <p:spPr>
          <a:xfrm>
            <a:off x="1366838" y="1270000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1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2725209" y="1636713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2</a:t>
            </a:r>
            <a:endParaRPr lang="ko-KR" altLang="en-US" sz="16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90588" y="1917700"/>
            <a:ext cx="252000" cy="252000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  <a:alpha val="30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79501" y="2133600"/>
            <a:ext cx="252000" cy="252000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  <a:alpha val="30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/>
          </a:p>
        </p:txBody>
      </p:sp>
      <p:sp>
        <p:nvSpPr>
          <p:cNvPr id="16" name="타원 15"/>
          <p:cNvSpPr/>
          <p:nvPr/>
        </p:nvSpPr>
        <p:spPr>
          <a:xfrm>
            <a:off x="2463271" y="1886480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3</a:t>
            </a:r>
            <a:endParaRPr lang="ko-KR" altLang="en-US" sz="1600" dirty="0"/>
          </a:p>
        </p:txBody>
      </p:sp>
      <p:sp>
        <p:nvSpPr>
          <p:cNvPr id="17" name="타원 16"/>
          <p:cNvSpPr/>
          <p:nvPr/>
        </p:nvSpPr>
        <p:spPr>
          <a:xfrm>
            <a:off x="3567113" y="2127250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4</a:t>
            </a:r>
            <a:endParaRPr lang="ko-KR" altLang="en-US" sz="1600" dirty="0"/>
          </a:p>
        </p:txBody>
      </p:sp>
      <p:sp>
        <p:nvSpPr>
          <p:cNvPr id="18" name="타원 17"/>
          <p:cNvSpPr/>
          <p:nvPr/>
        </p:nvSpPr>
        <p:spPr>
          <a:xfrm>
            <a:off x="2634721" y="2349500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5</a:t>
            </a:r>
            <a:endParaRPr lang="ko-KR" altLang="en-US" sz="1600" dirty="0"/>
          </a:p>
        </p:txBody>
      </p:sp>
      <p:sp>
        <p:nvSpPr>
          <p:cNvPr id="19" name="타원 18"/>
          <p:cNvSpPr/>
          <p:nvPr/>
        </p:nvSpPr>
        <p:spPr>
          <a:xfrm>
            <a:off x="1130301" y="2483908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6</a:t>
            </a:r>
            <a:endParaRPr lang="ko-KR" altLang="en-US" sz="1600" dirty="0"/>
          </a:p>
        </p:txBody>
      </p:sp>
      <p:sp>
        <p:nvSpPr>
          <p:cNvPr id="20" name="타원 19"/>
          <p:cNvSpPr/>
          <p:nvPr/>
        </p:nvSpPr>
        <p:spPr>
          <a:xfrm>
            <a:off x="3514725" y="2490259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7</a:t>
            </a:r>
            <a:endParaRPr lang="ko-KR" altLang="en-US" sz="1600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192588" y="908050"/>
            <a:ext cx="4500562" cy="367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marL="228600" indent="-228600" eaLnBrk="1" latinLnBrk="1" hangingPunct="1">
              <a:buFontTx/>
              <a:buAutoNum type="arabicParenBoth"/>
              <a:defRPr/>
            </a:pPr>
            <a:r>
              <a:rPr kumimoji="0" lang="ko-KR" altLang="en-US" sz="1200" b="1" dirty="0" err="1" smtClean="0">
                <a:ea typeface="맑은 고딕" pitchFamily="50" charset="-127"/>
              </a:rPr>
              <a:t>여러줄</a:t>
            </a:r>
            <a:r>
              <a:rPr kumimoji="0" lang="ko-KR" altLang="en-US" sz="1200" b="1" dirty="0" smtClean="0">
                <a:ea typeface="맑은 고딕" pitchFamily="50" charset="-127"/>
              </a:rPr>
              <a:t> </a:t>
            </a:r>
            <a:r>
              <a:rPr kumimoji="0" lang="ko-KR" altLang="en-US" sz="1200" b="1" dirty="0" err="1" smtClean="0">
                <a:ea typeface="맑은 고딕" pitchFamily="50" charset="-127"/>
              </a:rPr>
              <a:t>주석문</a:t>
            </a:r>
            <a:endParaRPr kumimoji="0" lang="en-US" altLang="ko-KR" sz="1200" b="1" dirty="0" smtClean="0">
              <a:ea typeface="맑은 고딕" pitchFamily="50" charset="-127"/>
            </a:endParaRPr>
          </a:p>
          <a:p>
            <a:pPr eaLnBrk="1" latinLnBrk="1" hangingPunct="1">
              <a:defRPr/>
            </a:pPr>
            <a:r>
              <a:rPr kumimoji="0" lang="en-US" altLang="ko-KR" sz="1200" b="1" dirty="0" smtClean="0">
                <a:ea typeface="맑은 고딕" pitchFamily="50" charset="-127"/>
              </a:rPr>
              <a:t>    </a:t>
            </a:r>
            <a:r>
              <a:rPr kumimoji="0" lang="ko-KR" altLang="en-US" sz="1200" dirty="0" err="1" smtClean="0">
                <a:ea typeface="맑은 고딕" pitchFamily="50" charset="-127"/>
              </a:rPr>
              <a:t>주석문은</a:t>
            </a:r>
            <a:r>
              <a:rPr kumimoji="0" lang="ko-KR" altLang="en-US" sz="1200" dirty="0" smtClean="0">
                <a:ea typeface="맑은 고딕" pitchFamily="50" charset="-127"/>
              </a:rPr>
              <a:t> 프로그램을 설명하기 위해 사용하는 문장으로</a:t>
            </a:r>
            <a:r>
              <a:rPr kumimoji="0" lang="en-US" altLang="ko-KR" sz="1200" dirty="0" smtClean="0">
                <a:ea typeface="맑은 고딕" pitchFamily="50" charset="-127"/>
              </a:rPr>
              <a:t/>
            </a:r>
            <a:br>
              <a:rPr kumimoji="0" lang="en-US" altLang="ko-KR" sz="1200" dirty="0" smtClean="0">
                <a:ea typeface="맑은 고딕" pitchFamily="50" charset="-127"/>
              </a:rPr>
            </a:br>
            <a:r>
              <a:rPr kumimoji="0" lang="en-US" altLang="ko-KR" sz="1200" dirty="0" smtClean="0">
                <a:ea typeface="맑은 고딕" pitchFamily="50" charset="-127"/>
              </a:rPr>
              <a:t>    </a:t>
            </a:r>
            <a:r>
              <a:rPr kumimoji="0" lang="ko-KR" altLang="en-US" sz="1200" dirty="0" smtClean="0">
                <a:ea typeface="맑은 고딕" pitchFamily="50" charset="-127"/>
              </a:rPr>
              <a:t>프로그램 수행하는데 아무 영향을 미치지 않음</a:t>
            </a:r>
            <a:endParaRPr kumimoji="0" lang="en-US" altLang="ko-KR" sz="1200" dirty="0" smtClean="0">
              <a:ea typeface="맑은 고딕" pitchFamily="50" charset="-127"/>
            </a:endParaRPr>
          </a:p>
          <a:p>
            <a:pPr eaLnBrk="1" latinLnBrk="1" hangingPunct="1">
              <a:spcBef>
                <a:spcPts val="1200"/>
              </a:spcBef>
              <a:defRPr/>
            </a:pPr>
            <a:r>
              <a:rPr kumimoji="0" lang="en-US" altLang="ko-KR" sz="1200" dirty="0" smtClean="0">
                <a:ea typeface="맑은 고딕" pitchFamily="50" charset="-127"/>
              </a:rPr>
              <a:t>(2) </a:t>
            </a:r>
            <a:r>
              <a:rPr kumimoji="0" lang="ko-KR" altLang="en-US" sz="1200" b="1" dirty="0" smtClean="0">
                <a:ea typeface="맑은 고딕" pitchFamily="50" charset="-127"/>
              </a:rPr>
              <a:t>패키지경로</a:t>
            </a:r>
            <a:r>
              <a:rPr kumimoji="0" lang="en-US" altLang="ko-KR" sz="1200" b="1" dirty="0" smtClean="0">
                <a:ea typeface="맑은 고딕" pitchFamily="50" charset="-127"/>
              </a:rPr>
              <a:t>, </a:t>
            </a:r>
            <a:r>
              <a:rPr kumimoji="0" lang="ko-KR" altLang="en-US" sz="1200" b="1" dirty="0" err="1" smtClean="0">
                <a:ea typeface="맑은 고딕" pitchFamily="50" charset="-127"/>
              </a:rPr>
              <a:t>패키지명</a:t>
            </a:r>
            <a:r>
              <a:rPr kumimoji="0" lang="en-US" altLang="ko-KR" sz="1200" dirty="0" smtClean="0">
                <a:ea typeface="맑은 고딕" pitchFamily="50" charset="-127"/>
              </a:rPr>
              <a:t/>
            </a:r>
            <a:br>
              <a:rPr kumimoji="0" lang="en-US" altLang="ko-KR" sz="1200" dirty="0" smtClean="0">
                <a:ea typeface="맑은 고딕" pitchFamily="50" charset="-127"/>
              </a:rPr>
            </a:br>
            <a:r>
              <a:rPr kumimoji="0" lang="en-US" altLang="ko-KR" sz="1200" dirty="0" smtClean="0">
                <a:ea typeface="맑은 고딕" pitchFamily="50" charset="-127"/>
              </a:rPr>
              <a:t>    </a:t>
            </a:r>
            <a:r>
              <a:rPr kumimoji="0" lang="ko-KR" altLang="en-US" sz="1200" dirty="0" err="1" smtClean="0">
                <a:ea typeface="맑은 고딕" pitchFamily="50" charset="-127"/>
              </a:rPr>
              <a:t>패키지경로및</a:t>
            </a:r>
            <a:r>
              <a:rPr kumimoji="0" lang="ko-KR" altLang="en-US" sz="1200" dirty="0" smtClean="0">
                <a:ea typeface="맑은 고딕" pitchFamily="50" charset="-127"/>
              </a:rPr>
              <a:t> </a:t>
            </a:r>
            <a:r>
              <a:rPr kumimoji="0" lang="ko-KR" altLang="en-US" sz="1200" dirty="0" err="1" smtClean="0">
                <a:ea typeface="맑은 고딕" pitchFamily="50" charset="-127"/>
              </a:rPr>
              <a:t>패키지명은</a:t>
            </a:r>
            <a:r>
              <a:rPr kumimoji="0" lang="ko-KR" altLang="en-US" sz="1200" dirty="0" smtClean="0">
                <a:ea typeface="맑은 고딕" pitchFamily="50" charset="-127"/>
              </a:rPr>
              <a:t> 소문자로 작성</a:t>
            </a:r>
            <a:endParaRPr kumimoji="0" lang="en-US" altLang="ko-KR" sz="1200" dirty="0" smtClean="0">
              <a:ea typeface="맑은 고딕" pitchFamily="50" charset="-127"/>
            </a:endParaRPr>
          </a:p>
          <a:p>
            <a:pPr eaLnBrk="1" latinLnBrk="1" hangingPunct="1">
              <a:spcBef>
                <a:spcPts val="1200"/>
              </a:spcBef>
              <a:defRPr/>
            </a:pPr>
            <a:r>
              <a:rPr kumimoji="0" lang="en-US" altLang="ko-KR" sz="1200" dirty="0" smtClean="0">
                <a:ea typeface="맑은 고딕" pitchFamily="50" charset="-127"/>
              </a:rPr>
              <a:t>(3) </a:t>
            </a:r>
            <a:r>
              <a:rPr kumimoji="0" lang="ko-KR" altLang="en-US" sz="1200" b="1" dirty="0" smtClean="0">
                <a:ea typeface="맑은 고딕" pitchFamily="50" charset="-127"/>
              </a:rPr>
              <a:t>클래스영역</a:t>
            </a:r>
            <a:r>
              <a:rPr kumimoji="0" lang="en-US" altLang="ko-KR" sz="1200" dirty="0" smtClean="0">
                <a:ea typeface="맑은 고딕" pitchFamily="50" charset="-127"/>
              </a:rPr>
              <a:t/>
            </a:r>
            <a:br>
              <a:rPr kumimoji="0" lang="en-US" altLang="ko-KR" sz="1200" dirty="0" smtClean="0">
                <a:ea typeface="맑은 고딕" pitchFamily="50" charset="-127"/>
              </a:rPr>
            </a:br>
            <a:r>
              <a:rPr kumimoji="0" lang="en-US" altLang="ko-KR" sz="1200" dirty="0" smtClean="0">
                <a:ea typeface="맑은 고딕" pitchFamily="50" charset="-127"/>
              </a:rPr>
              <a:t>    </a:t>
            </a:r>
            <a:r>
              <a:rPr kumimoji="0" lang="ko-KR" altLang="en-US" sz="1200" dirty="0" smtClean="0">
                <a:ea typeface="맑은 고딕" pitchFamily="50" charset="-127"/>
              </a:rPr>
              <a:t>클래스명의 </a:t>
            </a:r>
            <a:r>
              <a:rPr kumimoji="0" lang="ko-KR" altLang="en-US" sz="1200" dirty="0" err="1" smtClean="0">
                <a:ea typeface="맑은 고딕" pitchFamily="50" charset="-127"/>
              </a:rPr>
              <a:t>첫글자는</a:t>
            </a:r>
            <a:r>
              <a:rPr kumimoji="0" lang="ko-KR" altLang="en-US" sz="1200" dirty="0" smtClean="0">
                <a:ea typeface="맑은 고딕" pitchFamily="50" charset="-127"/>
              </a:rPr>
              <a:t> 대문자로 작성</a:t>
            </a:r>
            <a:r>
              <a:rPr kumimoji="0" lang="en-US" altLang="ko-KR" sz="1200" dirty="0" smtClean="0">
                <a:ea typeface="맑은 고딕" pitchFamily="50" charset="-127"/>
              </a:rPr>
              <a:t/>
            </a:r>
            <a:br>
              <a:rPr kumimoji="0" lang="en-US" altLang="ko-KR" sz="1200" dirty="0" smtClean="0">
                <a:ea typeface="맑은 고딕" pitchFamily="50" charset="-127"/>
              </a:rPr>
            </a:br>
            <a:r>
              <a:rPr kumimoji="0" lang="en-US" altLang="ko-KR" sz="1200" dirty="0" smtClean="0">
                <a:ea typeface="맑은 고딕" pitchFamily="50" charset="-127"/>
              </a:rPr>
              <a:t>    </a:t>
            </a:r>
            <a:r>
              <a:rPr kumimoji="0" lang="ko-KR" altLang="en-US" sz="1200" dirty="0" smtClean="0">
                <a:ea typeface="맑은 고딕" pitchFamily="50" charset="-127"/>
              </a:rPr>
              <a:t>소스코드 파일의 이름과 클래스이름은 동일</a:t>
            </a:r>
            <a:endParaRPr kumimoji="0" lang="en-US" altLang="ko-KR" sz="1200" dirty="0" smtClean="0">
              <a:ea typeface="맑은 고딕" pitchFamily="50" charset="-127"/>
            </a:endParaRPr>
          </a:p>
          <a:p>
            <a:pPr eaLnBrk="1" latinLnBrk="1" hangingPunct="1">
              <a:spcBef>
                <a:spcPts val="1200"/>
              </a:spcBef>
              <a:defRPr/>
            </a:pPr>
            <a:r>
              <a:rPr kumimoji="0" lang="en-US" altLang="ko-KR" sz="1200" dirty="0" smtClean="0">
                <a:ea typeface="맑은 고딕" pitchFamily="50" charset="-127"/>
              </a:rPr>
              <a:t>(4) </a:t>
            </a:r>
            <a:r>
              <a:rPr kumimoji="0" lang="ko-KR" altLang="en-US" sz="1200" b="1" dirty="0" err="1" smtClean="0">
                <a:ea typeface="맑은 고딕" pitchFamily="50" charset="-127"/>
              </a:rPr>
              <a:t>메소드영역</a:t>
            </a:r>
            <a:r>
              <a:rPr kumimoji="0" lang="en-US" altLang="ko-KR" sz="1200" dirty="0" smtClean="0">
                <a:ea typeface="맑은 고딕" pitchFamily="50" charset="-127"/>
              </a:rPr>
              <a:t/>
            </a:r>
            <a:br>
              <a:rPr kumimoji="0" lang="en-US" altLang="ko-KR" sz="1200" dirty="0" smtClean="0">
                <a:ea typeface="맑은 고딕" pitchFamily="50" charset="-127"/>
              </a:rPr>
            </a:br>
            <a:r>
              <a:rPr kumimoji="0" lang="en-US" altLang="ko-KR" sz="1200" dirty="0" smtClean="0">
                <a:ea typeface="맑은 고딕" pitchFamily="50" charset="-127"/>
              </a:rPr>
              <a:t>    </a:t>
            </a:r>
            <a:r>
              <a:rPr kumimoji="0" lang="ko-KR" altLang="en-US" sz="1200" dirty="0" smtClean="0">
                <a:ea typeface="맑은 고딕" pitchFamily="50" charset="-127"/>
              </a:rPr>
              <a:t>자바 인터프리터는 자바 프로그램의 시작 지점으로 </a:t>
            </a:r>
            <a:r>
              <a:rPr kumimoji="0" lang="en-US" altLang="ko-KR" sz="1200" dirty="0" smtClean="0">
                <a:ea typeface="맑은 고딕" pitchFamily="50" charset="-127"/>
              </a:rPr>
              <a:t/>
            </a:r>
            <a:br>
              <a:rPr kumimoji="0" lang="en-US" altLang="ko-KR" sz="1200" dirty="0" smtClean="0">
                <a:ea typeface="맑은 고딕" pitchFamily="50" charset="-127"/>
              </a:rPr>
            </a:br>
            <a:r>
              <a:rPr kumimoji="0" lang="en-US" altLang="ko-KR" sz="1200" dirty="0" smtClean="0">
                <a:ea typeface="맑은 고딕" pitchFamily="50" charset="-127"/>
              </a:rPr>
              <a:t>    main </a:t>
            </a:r>
            <a:r>
              <a:rPr kumimoji="0" lang="ko-KR" altLang="en-US" sz="1200" dirty="0" smtClean="0">
                <a:ea typeface="맑은 고딕" pitchFamily="50" charset="-127"/>
              </a:rPr>
              <a:t>함수를 찾음</a:t>
            </a:r>
            <a:r>
              <a:rPr kumimoji="0" lang="en-US" altLang="ko-KR" sz="1200" dirty="0" smtClean="0">
                <a:ea typeface="맑은 고딕" pitchFamily="50" charset="-127"/>
              </a:rPr>
              <a:t/>
            </a:r>
            <a:br>
              <a:rPr kumimoji="0" lang="en-US" altLang="ko-KR" sz="1200" dirty="0" smtClean="0">
                <a:ea typeface="맑은 고딕" pitchFamily="50" charset="-127"/>
              </a:rPr>
            </a:br>
            <a:r>
              <a:rPr kumimoji="0" lang="en-US" altLang="ko-KR" sz="1200" dirty="0" smtClean="0">
                <a:ea typeface="맑은 고딕" pitchFamily="50" charset="-127"/>
              </a:rPr>
              <a:t>    </a:t>
            </a:r>
            <a:r>
              <a:rPr kumimoji="0" lang="ko-KR" altLang="en-US" sz="1200" dirty="0" smtClean="0">
                <a:ea typeface="맑은 고딕" pitchFamily="50" charset="-127"/>
              </a:rPr>
              <a:t>함수내의 명령을 순차적으로 실행</a:t>
            </a:r>
            <a:endParaRPr kumimoji="0" lang="en-US" altLang="ko-KR" sz="1200" dirty="0" smtClean="0">
              <a:ea typeface="맑은 고딕" pitchFamily="50" charset="-127"/>
            </a:endParaRPr>
          </a:p>
          <a:p>
            <a:pPr eaLnBrk="1" latinLnBrk="1" hangingPunct="1">
              <a:spcBef>
                <a:spcPts val="1200"/>
              </a:spcBef>
              <a:defRPr/>
            </a:pPr>
            <a:r>
              <a:rPr kumimoji="0" lang="en-US" altLang="ko-KR" sz="1200" dirty="0" smtClean="0">
                <a:ea typeface="맑은 고딕" pitchFamily="50" charset="-127"/>
              </a:rPr>
              <a:t>(5) </a:t>
            </a:r>
            <a:r>
              <a:rPr kumimoji="0" lang="ko-KR" altLang="en-US" sz="1200" b="1" dirty="0" err="1" smtClean="0">
                <a:ea typeface="맑은 고딕" pitchFamily="50" charset="-127"/>
              </a:rPr>
              <a:t>한줄주석문</a:t>
            </a:r>
            <a:endParaRPr kumimoji="0" lang="en-US" altLang="ko-KR" sz="1200" b="1" dirty="0" smtClean="0">
              <a:ea typeface="맑은 고딕" pitchFamily="50" charset="-127"/>
            </a:endParaRPr>
          </a:p>
          <a:p>
            <a:pPr eaLnBrk="1" latinLnBrk="1" hangingPunct="1">
              <a:spcBef>
                <a:spcPts val="1200"/>
              </a:spcBef>
              <a:defRPr/>
            </a:pPr>
            <a:r>
              <a:rPr kumimoji="0" lang="en-US" altLang="ko-KR" sz="1200" dirty="0" smtClean="0">
                <a:ea typeface="맑은 고딕" pitchFamily="50" charset="-127"/>
              </a:rPr>
              <a:t>(6) </a:t>
            </a:r>
            <a:r>
              <a:rPr kumimoji="0" lang="en-US" altLang="ko-KR" sz="1200" b="1" dirty="0" err="1" smtClean="0">
                <a:ea typeface="맑은 고딕" pitchFamily="50" charset="-127"/>
              </a:rPr>
              <a:t>System.out.println</a:t>
            </a:r>
            <a:r>
              <a:rPr kumimoji="0" lang="en-US" altLang="ko-KR" sz="1200" b="1" dirty="0" smtClean="0">
                <a:ea typeface="맑은 고딕" pitchFamily="50" charset="-127"/>
              </a:rPr>
              <a:t> </a:t>
            </a:r>
            <a:r>
              <a:rPr kumimoji="0" lang="ko-KR" altLang="en-US" sz="1200" b="1" dirty="0" err="1" smtClean="0">
                <a:ea typeface="맑은 고딕" pitchFamily="50" charset="-127"/>
              </a:rPr>
              <a:t>메소드</a:t>
            </a:r>
            <a:r>
              <a:rPr kumimoji="0" lang="en-US" altLang="ko-KR" sz="1200" b="1" dirty="0" smtClean="0">
                <a:ea typeface="맑은 고딕" pitchFamily="50" charset="-127"/>
              </a:rPr>
              <a:t/>
            </a:r>
            <a:br>
              <a:rPr kumimoji="0" lang="en-US" altLang="ko-KR" sz="1200" b="1" dirty="0" smtClean="0">
                <a:ea typeface="맑은 고딕" pitchFamily="50" charset="-127"/>
              </a:rPr>
            </a:br>
            <a:r>
              <a:rPr kumimoji="0" lang="en-US" altLang="ko-KR" sz="1200" b="1" dirty="0" smtClean="0">
                <a:ea typeface="맑은 고딕" pitchFamily="50" charset="-127"/>
              </a:rPr>
              <a:t>    </a:t>
            </a:r>
            <a:r>
              <a:rPr kumimoji="0" lang="ko-KR" altLang="en-US" sz="1200" dirty="0" smtClean="0">
                <a:ea typeface="맑은 고딕" pitchFamily="50" charset="-127"/>
              </a:rPr>
              <a:t>표준 출력으로 명시된 문자열을 화면에 출력하는 역할을 함</a:t>
            </a:r>
            <a:endParaRPr kumimoji="0" lang="en-US" altLang="ko-KR" sz="1200" dirty="0" smtClean="0">
              <a:ea typeface="맑은 고딕" pitchFamily="50" charset="-127"/>
            </a:endParaRPr>
          </a:p>
          <a:p>
            <a:pPr eaLnBrk="1" latinLnBrk="1" hangingPunct="1">
              <a:spcBef>
                <a:spcPts val="1200"/>
              </a:spcBef>
              <a:defRPr/>
            </a:pPr>
            <a:r>
              <a:rPr kumimoji="0" lang="en-US" altLang="ko-KR" sz="1200" dirty="0" smtClean="0">
                <a:ea typeface="맑은 고딕" pitchFamily="50" charset="-127"/>
              </a:rPr>
              <a:t>(7) </a:t>
            </a:r>
            <a:r>
              <a:rPr kumimoji="0" lang="ko-KR" altLang="en-US" sz="1200" b="1" dirty="0" smtClean="0">
                <a:ea typeface="맑은 고딕" pitchFamily="50" charset="-127"/>
              </a:rPr>
              <a:t>문장의 끝</a:t>
            </a:r>
            <a:r>
              <a:rPr kumimoji="0" lang="ko-KR" altLang="en-US" sz="1200" dirty="0" smtClean="0">
                <a:ea typeface="맑은 고딕" pitchFamily="50" charset="-127"/>
              </a:rPr>
              <a:t>은 </a:t>
            </a:r>
            <a:r>
              <a:rPr kumimoji="0" lang="en-US" altLang="ko-KR" sz="1200" b="1" dirty="0" smtClean="0">
                <a:ea typeface="맑은 고딕" pitchFamily="50" charset="-127"/>
              </a:rPr>
              <a:t>;  (</a:t>
            </a:r>
            <a:r>
              <a:rPr kumimoji="0" lang="ko-KR" altLang="en-US" sz="1200" b="1" dirty="0" smtClean="0">
                <a:ea typeface="맑은 고딕" pitchFamily="50" charset="-127"/>
              </a:rPr>
              <a:t>세미콜론</a:t>
            </a:r>
            <a:r>
              <a:rPr kumimoji="0" lang="en-US" altLang="ko-KR" sz="1200" b="1" dirty="0" smtClean="0">
                <a:ea typeface="맑은 고딕" pitchFamily="50" charset="-127"/>
              </a:rPr>
              <a:t>)</a:t>
            </a:r>
            <a:r>
              <a:rPr kumimoji="0" lang="ko-KR" altLang="en-US" sz="1200" dirty="0" smtClean="0">
                <a:ea typeface="맑은 고딕" pitchFamily="50" charset="-127"/>
              </a:rPr>
              <a:t>로 표시</a:t>
            </a:r>
            <a:endParaRPr kumimoji="0" lang="en-US" altLang="ko-KR" sz="1200" dirty="0" smtClean="0">
              <a:ea typeface="맑은 고딕" pitchFamily="50" charset="-127"/>
            </a:endParaRPr>
          </a:p>
          <a:p>
            <a:pPr eaLnBrk="1" latinLnBrk="1" hangingPunct="1">
              <a:spcBef>
                <a:spcPts val="1200"/>
              </a:spcBef>
              <a:defRPr/>
            </a:pPr>
            <a:endParaRPr kumimoji="0" lang="en-US" altLang="ko-KR" sz="1200" dirty="0" smtClean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98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ko-KR" sz="1800" dirty="0">
                <a:latin typeface="+mj-ea"/>
              </a:rPr>
              <a:t>Chapter 01.</a:t>
            </a:r>
            <a:br>
              <a:rPr lang="en-US" altLang="ko-KR" sz="1800" dirty="0">
                <a:latin typeface="+mj-ea"/>
              </a:rPr>
            </a:br>
            <a:r>
              <a:rPr lang="ko-KR" altLang="en-US" sz="1800" dirty="0">
                <a:latin typeface="+mj-ea"/>
              </a:rPr>
              <a:t>기본 프로그래밍</a:t>
            </a:r>
            <a:endParaRPr lang="ko-KR" altLang="en-US" sz="18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034825" y="414068"/>
            <a:ext cx="0" cy="432470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56971"/>
              </p:ext>
            </p:extLst>
          </p:nvPr>
        </p:nvGraphicFramePr>
        <p:xfrm>
          <a:off x="5239109" y="412595"/>
          <a:ext cx="3076804" cy="4320426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3076804"/>
              </a:tblGrid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01.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시작하기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02.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개발환경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03.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프로그램작성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04.</a:t>
                      </a:r>
                      <a:r>
                        <a:rPr lang="ko-KR" altLang="en-US" sz="1600" b="1" dirty="0" err="1" smtClean="0">
                          <a:latin typeface="+mn-ea"/>
                          <a:ea typeface="+mn-ea"/>
                        </a:rPr>
                        <a:t>예약어와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1" dirty="0" err="1" smtClean="0">
                          <a:latin typeface="+mn-ea"/>
                          <a:ea typeface="+mn-ea"/>
                        </a:rPr>
                        <a:t>식별자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05.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변수와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자료형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06.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상수와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형변환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07.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연산자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08.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콘솔 입력과 출력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09.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조건문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10.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반복문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11.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배열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187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735901" y="2027208"/>
            <a:ext cx="4140679" cy="304512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252000" tIns="108000" rIns="144000" bIns="252000"/>
          <a:lstStyle/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862469" y="3355287"/>
            <a:ext cx="3860800" cy="1620837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105356" y="3764862"/>
            <a:ext cx="3529013" cy="958850"/>
          </a:xfrm>
          <a:prstGeom prst="roundRect">
            <a:avLst>
              <a:gd name="adj" fmla="val 2732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04.</a:t>
            </a:r>
            <a:r>
              <a:rPr lang="ko-KR" altLang="en-US" dirty="0" err="1"/>
              <a:t>예약어와</a:t>
            </a:r>
            <a:r>
              <a:rPr lang="ko-KR" altLang="en-US" dirty="0"/>
              <a:t> </a:t>
            </a:r>
            <a:r>
              <a:rPr lang="ko-KR" altLang="en-US" dirty="0" err="1"/>
              <a:t>식별자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err="1"/>
              <a:t>예약어</a:t>
            </a:r>
            <a:r>
              <a:rPr lang="en-US" altLang="ko-KR" dirty="0"/>
              <a:t>(Keyword)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1084" y="1761143"/>
            <a:ext cx="1331912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1200" b="1" dirty="0">
                <a:latin typeface="+mn-ea"/>
                <a:ea typeface="+mn-ea"/>
              </a:rPr>
              <a:t>[</a:t>
            </a:r>
            <a:r>
              <a:rPr lang="ko-KR" altLang="en-US" sz="1200" b="1" dirty="0">
                <a:latin typeface="+mn-ea"/>
                <a:ea typeface="+mn-ea"/>
              </a:rPr>
              <a:t>자바의 </a:t>
            </a:r>
            <a:r>
              <a:rPr lang="ko-KR" altLang="en-US" sz="1200" b="1" dirty="0" err="1">
                <a:latin typeface="+mn-ea"/>
                <a:ea typeface="+mn-ea"/>
              </a:rPr>
              <a:t>예약어</a:t>
            </a:r>
            <a:r>
              <a:rPr lang="en-US" altLang="ko-KR" sz="1200" b="1" dirty="0">
                <a:latin typeface="+mn-ea"/>
                <a:ea typeface="+mn-ea"/>
              </a:rPr>
              <a:t>]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7" name="텍스트 개체 틀 2"/>
          <p:cNvSpPr txBox="1">
            <a:spLocks/>
          </p:cNvSpPr>
          <p:nvPr/>
        </p:nvSpPr>
        <p:spPr bwMode="auto">
          <a:xfrm>
            <a:off x="312591" y="911427"/>
            <a:ext cx="8727088" cy="36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ko-KR" altLang="en-US" dirty="0" smtClean="0"/>
              <a:t>프로그래밍 </a:t>
            </a:r>
            <a:r>
              <a:rPr lang="ko-KR" altLang="en-US" dirty="0"/>
              <a:t>언어에 미리 정의된 </a:t>
            </a:r>
            <a:r>
              <a:rPr lang="ko-KR" altLang="en-US" dirty="0" err="1"/>
              <a:t>의미있는</a:t>
            </a:r>
            <a:r>
              <a:rPr lang="ko-KR" altLang="en-US" dirty="0"/>
              <a:t> </a:t>
            </a:r>
            <a:r>
              <a:rPr lang="ko-KR" altLang="en-US" dirty="0" smtClean="0"/>
              <a:t>단어</a:t>
            </a:r>
            <a:endParaRPr lang="en-US" altLang="ko-KR" dirty="0" smtClean="0"/>
          </a:p>
          <a:p>
            <a:pPr lvl="1">
              <a:spcBef>
                <a:spcPct val="0"/>
              </a:spcBef>
            </a:pPr>
            <a:r>
              <a:rPr lang="ko-KR" altLang="en-US" dirty="0" err="1" smtClean="0"/>
              <a:t>식별자로</a:t>
            </a:r>
            <a:r>
              <a:rPr lang="ko-KR" altLang="en-US" dirty="0" smtClean="0"/>
              <a:t> </a:t>
            </a:r>
            <a:r>
              <a:rPr lang="ko-KR" altLang="en-US" dirty="0"/>
              <a:t>사용하지 </a:t>
            </a:r>
            <a:r>
              <a:rPr lang="ko-KR" altLang="en-US" dirty="0" smtClean="0"/>
              <a:t>않음</a:t>
            </a:r>
            <a:endParaRPr lang="en-US" altLang="ko-KR" dirty="0"/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373264"/>
              </p:ext>
            </p:extLst>
          </p:nvPr>
        </p:nvGraphicFramePr>
        <p:xfrm>
          <a:off x="698500" y="2009830"/>
          <a:ext cx="3917950" cy="28213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83590"/>
                <a:gridCol w="783590"/>
                <a:gridCol w="783590"/>
                <a:gridCol w="783590"/>
                <a:gridCol w="783590"/>
              </a:tblGrid>
              <a:tr h="2821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/>
                        <a:t>boolean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if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interface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class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true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</a:tr>
              <a:tr h="2821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char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else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package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volatile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false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</a:tr>
              <a:tr h="2821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byte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final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switch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while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throws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</a:tr>
              <a:tr h="2821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float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private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case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return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native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</a:tr>
              <a:tr h="2821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void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protected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break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throw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implements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</a:tr>
              <a:tr h="2821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short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public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default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try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import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</a:tr>
              <a:tr h="2821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double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static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for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catch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synchronized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</a:tr>
              <a:tr h="2821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/>
                        <a:t>int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new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continue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finally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/>
                        <a:t>const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</a:tr>
              <a:tr h="2821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long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this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do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transient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/>
                        <a:t>enum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</a:tr>
              <a:tr h="2821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abstract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super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extends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 smtClean="0"/>
                        <a:t>instanceof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smtClean="0"/>
                        <a:t>null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672752" y="1761143"/>
            <a:ext cx="19437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defRPr/>
            </a:pPr>
            <a:r>
              <a:rPr lang="en-US" altLang="ko-KR" sz="1200" b="1" dirty="0" smtClean="0">
                <a:latin typeface="+mn-ea"/>
                <a:ea typeface="+mn-ea"/>
              </a:rPr>
              <a:t>[</a:t>
            </a:r>
            <a:r>
              <a:rPr lang="ko-KR" altLang="en-US" sz="1200" b="1" dirty="0" err="1" smtClean="0">
                <a:latin typeface="+mn-ea"/>
              </a:rPr>
              <a:t>예약어</a:t>
            </a:r>
            <a:r>
              <a:rPr lang="ko-KR" altLang="en-US" sz="1200" b="1" dirty="0" smtClean="0">
                <a:latin typeface="+mn-ea"/>
              </a:rPr>
              <a:t> 사용예시</a:t>
            </a:r>
            <a:r>
              <a:rPr lang="en-US" altLang="ko-KR" sz="1200" b="1" dirty="0" smtClean="0">
                <a:latin typeface="+mn-ea"/>
                <a:ea typeface="+mn-ea"/>
              </a:rPr>
              <a:t>]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848044" y="2113802"/>
            <a:ext cx="34246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>
                <a:latin typeface="+mn-ea"/>
              </a:rPr>
              <a:t>/*</a:t>
            </a:r>
            <a:endParaRPr lang="ko-KR" altLang="en-US" sz="1200" dirty="0">
              <a:latin typeface="+mn-ea"/>
            </a:endParaRPr>
          </a:p>
          <a:p>
            <a:pPr>
              <a:defRPr/>
            </a:pPr>
            <a:r>
              <a:rPr lang="ko-KR" altLang="en-US" sz="1200" dirty="0">
                <a:latin typeface="+mn-ea"/>
              </a:rPr>
              <a:t>작성자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황일영</a:t>
            </a:r>
            <a:endParaRPr lang="en-US" altLang="ko-KR" sz="1200" dirty="0">
              <a:latin typeface="+mn-ea"/>
            </a:endParaRPr>
          </a:p>
          <a:p>
            <a:pPr>
              <a:defRPr/>
            </a:pPr>
            <a:r>
              <a:rPr lang="ko-KR" altLang="en-US" sz="1200" dirty="0">
                <a:latin typeface="+mn-ea"/>
              </a:rPr>
              <a:t>작성일</a:t>
            </a:r>
            <a:r>
              <a:rPr lang="en-US" altLang="ko-KR" sz="1200" dirty="0">
                <a:latin typeface="+mn-ea"/>
              </a:rPr>
              <a:t>:2017.04.03</a:t>
            </a:r>
          </a:p>
          <a:p>
            <a:pPr>
              <a:defRPr/>
            </a:pPr>
            <a:r>
              <a:rPr lang="ko-KR" altLang="en-US" sz="1200" dirty="0">
                <a:latin typeface="+mn-ea"/>
              </a:rPr>
              <a:t>설   명</a:t>
            </a:r>
            <a:r>
              <a:rPr lang="en-US" altLang="ko-KR" sz="1200" dirty="0">
                <a:latin typeface="+mn-ea"/>
              </a:rPr>
              <a:t>:Hello World </a:t>
            </a:r>
            <a:r>
              <a:rPr lang="ko-KR" altLang="en-US" sz="1200" dirty="0">
                <a:latin typeface="+mn-ea"/>
              </a:rPr>
              <a:t>출력하기</a:t>
            </a:r>
          </a:p>
          <a:p>
            <a:pPr>
              <a:defRPr/>
            </a:pPr>
            <a:r>
              <a:rPr lang="ko-KR" altLang="en-US" sz="1200" dirty="0">
                <a:latin typeface="+mn-ea"/>
              </a:rPr>
              <a:t> *</a:t>
            </a:r>
            <a:r>
              <a:rPr lang="en-US" altLang="ko-KR" sz="1200" dirty="0">
                <a:latin typeface="+mn-ea"/>
              </a:rPr>
              <a:t>/</a:t>
            </a:r>
            <a:endParaRPr lang="ko-KR" altLang="en-US" sz="1200" dirty="0">
              <a:latin typeface="+mn-ea"/>
            </a:endParaRPr>
          </a:p>
          <a:p>
            <a:pPr>
              <a:defRPr/>
            </a:pPr>
            <a:r>
              <a:rPr lang="en-US" altLang="ko-KR" sz="1200" b="1" dirty="0">
                <a:solidFill>
                  <a:srgbClr val="C00000"/>
                </a:solidFill>
                <a:latin typeface="+mn-ea"/>
              </a:rPr>
              <a:t>package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com.javaex.helloworld</a:t>
            </a:r>
            <a:r>
              <a:rPr lang="en-US" altLang="ko-KR" sz="1200" dirty="0">
                <a:latin typeface="+mn-ea"/>
              </a:rPr>
              <a:t>;</a:t>
            </a:r>
            <a:endParaRPr lang="ko-KR" altLang="en-US" sz="1200" dirty="0">
              <a:latin typeface="+mn-ea"/>
            </a:endParaRPr>
          </a:p>
          <a:p>
            <a:pPr>
              <a:defRPr/>
            </a:pPr>
            <a:endParaRPr lang="ko-KR" altLang="en-US" sz="1200" dirty="0">
              <a:latin typeface="+mn-ea"/>
            </a:endParaRPr>
          </a:p>
          <a:p>
            <a:pPr>
              <a:defRPr/>
            </a:pPr>
            <a:r>
              <a:rPr lang="en-US" altLang="ko-KR" sz="1200" b="1" dirty="0">
                <a:solidFill>
                  <a:srgbClr val="C00000"/>
                </a:solidFill>
                <a:latin typeface="+mn-ea"/>
              </a:rPr>
              <a:t>public class </a:t>
            </a:r>
            <a:r>
              <a:rPr lang="en-US" altLang="ko-KR" sz="1200" dirty="0">
                <a:latin typeface="+mn-ea"/>
              </a:rPr>
              <a:t>HelloWorld {</a:t>
            </a:r>
          </a:p>
          <a:p>
            <a:pPr>
              <a:defRPr/>
            </a:pPr>
            <a:endParaRPr lang="ko-KR" altLang="en-US" sz="1200" dirty="0">
              <a:latin typeface="+mn-ea"/>
            </a:endParaRPr>
          </a:p>
          <a:p>
            <a:pPr>
              <a:defRPr/>
            </a:pPr>
            <a:r>
              <a:rPr lang="en-US" altLang="ko-KR" sz="1200" dirty="0">
                <a:latin typeface="+mn-ea"/>
              </a:rPr>
              <a:t>    </a:t>
            </a:r>
            <a:r>
              <a:rPr lang="en-US" altLang="ko-KR" sz="1200" b="1" dirty="0">
                <a:solidFill>
                  <a:srgbClr val="C00000"/>
                </a:solidFill>
                <a:latin typeface="+mn-ea"/>
              </a:rPr>
              <a:t>public static void </a:t>
            </a:r>
            <a:r>
              <a:rPr lang="en-US" altLang="ko-KR" sz="1200" dirty="0">
                <a:latin typeface="+mn-ea"/>
              </a:rPr>
              <a:t>main(</a:t>
            </a:r>
            <a:r>
              <a:rPr lang="en-US" altLang="ko-KR" sz="1200" b="1" dirty="0">
                <a:solidFill>
                  <a:srgbClr val="C00000"/>
                </a:solidFill>
                <a:latin typeface="+mn-ea"/>
              </a:rPr>
              <a:t>String</a:t>
            </a:r>
            <a:r>
              <a:rPr lang="en-US" altLang="ko-KR" sz="1200" dirty="0">
                <a:latin typeface="+mn-ea"/>
              </a:rPr>
              <a:t>[] </a:t>
            </a:r>
            <a:r>
              <a:rPr lang="en-US" altLang="ko-KR" sz="1200" dirty="0" err="1">
                <a:latin typeface="+mn-ea"/>
              </a:rPr>
              <a:t>args</a:t>
            </a:r>
            <a:r>
              <a:rPr lang="en-US" altLang="ko-KR" sz="1200" dirty="0">
                <a:latin typeface="+mn-ea"/>
              </a:rPr>
              <a:t>) {</a:t>
            </a:r>
            <a:endParaRPr lang="ko-KR" altLang="en-US" sz="1200" dirty="0">
              <a:latin typeface="+mn-ea"/>
            </a:endParaRPr>
          </a:p>
          <a:p>
            <a:pPr>
              <a:defRPr/>
            </a:pPr>
            <a:r>
              <a:rPr lang="en-US" altLang="ko-KR" sz="1200" dirty="0">
                <a:latin typeface="+mn-ea"/>
              </a:rPr>
              <a:t>    </a:t>
            </a:r>
          </a:p>
          <a:p>
            <a:pPr>
              <a:defRPr/>
            </a:pPr>
            <a:r>
              <a:rPr lang="en-US" altLang="ko-KR" sz="1200" dirty="0">
                <a:solidFill>
                  <a:srgbClr val="0070C0"/>
                </a:solidFill>
                <a:latin typeface="+mn-ea"/>
              </a:rPr>
              <a:t>        </a:t>
            </a:r>
            <a:r>
              <a:rPr lang="en-US" altLang="ko-KR" sz="1200" dirty="0">
                <a:latin typeface="+mn-ea"/>
              </a:rPr>
              <a:t>//Hello World </a:t>
            </a:r>
            <a:r>
              <a:rPr lang="ko-KR" altLang="en-US" sz="1200" dirty="0">
                <a:latin typeface="+mn-ea"/>
              </a:rPr>
              <a:t>를 출력합니다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        </a:t>
            </a:r>
            <a:r>
              <a:rPr lang="en-US" altLang="ko-KR" sz="1200" dirty="0" err="1">
                <a:latin typeface="+mn-ea"/>
              </a:rPr>
              <a:t>System.out.println</a:t>
            </a:r>
            <a:r>
              <a:rPr lang="en-US" altLang="ko-KR" sz="1200" dirty="0">
                <a:latin typeface="+mn-ea"/>
              </a:rPr>
              <a:t>("Hello World!");</a:t>
            </a:r>
            <a:endParaRPr lang="ko-KR" altLang="en-US" sz="1200" dirty="0">
              <a:latin typeface="+mn-ea"/>
            </a:endParaRPr>
          </a:p>
          <a:p>
            <a:pPr>
              <a:defRPr/>
            </a:pPr>
            <a:r>
              <a:rPr lang="en-US" altLang="ko-KR" sz="1200" dirty="0">
                <a:latin typeface="+mn-ea"/>
              </a:rPr>
              <a:t>    }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195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04.</a:t>
            </a:r>
            <a:r>
              <a:rPr lang="ko-KR" altLang="en-US" dirty="0" err="1"/>
              <a:t>예약어와</a:t>
            </a:r>
            <a:r>
              <a:rPr lang="ko-KR" altLang="en-US" dirty="0"/>
              <a:t> </a:t>
            </a:r>
            <a:r>
              <a:rPr lang="ko-KR" altLang="en-US" dirty="0" err="1"/>
              <a:t>식별자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 err="1"/>
              <a:t>식별자</a:t>
            </a:r>
            <a:r>
              <a:rPr lang="en-US" altLang="ko-KR" dirty="0"/>
              <a:t>(Identifier)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780280" y="2669910"/>
            <a:ext cx="3860800" cy="1560513"/>
          </a:xfrm>
          <a:prstGeom prst="roundRect">
            <a:avLst>
              <a:gd name="adj" fmla="val 2732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023168" y="3069960"/>
            <a:ext cx="3529012" cy="946150"/>
          </a:xfrm>
          <a:prstGeom prst="roundRect">
            <a:avLst>
              <a:gd name="adj" fmla="val 2732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8" name="텍스트 개체 틀 2"/>
          <p:cNvSpPr txBox="1">
            <a:spLocks/>
          </p:cNvSpPr>
          <p:nvPr/>
        </p:nvSpPr>
        <p:spPr bwMode="auto">
          <a:xfrm>
            <a:off x="312591" y="1006930"/>
            <a:ext cx="4259409" cy="20855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dirty="0" smtClean="0"/>
              <a:t>프로그래머가 직접 만들어줘야 하는 이름</a:t>
            </a:r>
            <a:endParaRPr lang="en-US" altLang="ko-KR" dirty="0" smtClean="0"/>
          </a:p>
          <a:p>
            <a:pPr marL="266700" lvl="1" indent="0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ko-KR" altLang="en-US" dirty="0" smtClean="0"/>
              <a:t>  예</a:t>
            </a:r>
            <a:r>
              <a:rPr lang="en-US" altLang="ko-KR" dirty="0" smtClean="0"/>
              <a:t>)</a:t>
            </a:r>
            <a:r>
              <a:rPr lang="ko-KR" altLang="en-US" dirty="0" err="1" smtClean="0"/>
              <a:t>변수명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클래스명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메소드명</a:t>
            </a:r>
            <a:r>
              <a:rPr lang="ko-KR" altLang="en-US" dirty="0" smtClean="0"/>
              <a:t> 등</a:t>
            </a:r>
            <a:endParaRPr lang="en-US" altLang="ko-KR" dirty="0" smtClean="0"/>
          </a:p>
          <a:p>
            <a:pPr lvl="1">
              <a:spcBef>
                <a:spcPct val="0"/>
              </a:spcBef>
              <a:defRPr/>
            </a:pPr>
            <a:endParaRPr lang="en-US" altLang="ko-KR" dirty="0" smtClean="0"/>
          </a:p>
          <a:p>
            <a:pPr lvl="2">
              <a:spcBef>
                <a:spcPct val="0"/>
              </a:spcBef>
              <a:defRPr/>
            </a:pPr>
            <a:r>
              <a:rPr lang="ko-KR" altLang="en-US" dirty="0" smtClean="0"/>
              <a:t>숫자로 시작 불가</a:t>
            </a:r>
            <a:endParaRPr lang="en-US" altLang="ko-KR" dirty="0" smtClean="0"/>
          </a:p>
          <a:p>
            <a:pPr lvl="2">
              <a:defRPr/>
            </a:pPr>
            <a:r>
              <a:rPr lang="en-US" altLang="ko-KR" dirty="0" smtClean="0"/>
              <a:t>$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_ </a:t>
            </a:r>
            <a:r>
              <a:rPr lang="ko-KR" altLang="en-US" dirty="0" smtClean="0"/>
              <a:t>이외의 다른 특수문자는 사용 불가</a:t>
            </a:r>
            <a:endParaRPr lang="en-US" altLang="ko-KR" dirty="0" smtClean="0"/>
          </a:p>
          <a:p>
            <a:pPr lvl="2">
              <a:defRPr/>
            </a:pPr>
            <a:r>
              <a:rPr lang="ko-KR" altLang="en-US" dirty="0" err="1" smtClean="0"/>
              <a:t>예약어</a:t>
            </a:r>
            <a:r>
              <a:rPr lang="ko-KR" altLang="en-US" dirty="0" smtClean="0"/>
              <a:t> 사용불가</a:t>
            </a:r>
            <a:endParaRPr lang="en-US" altLang="ko-KR" dirty="0" smtClean="0"/>
          </a:p>
          <a:p>
            <a:pPr lvl="1">
              <a:spcBef>
                <a:spcPct val="0"/>
              </a:spcBef>
              <a:defRPr/>
            </a:pPr>
            <a:endParaRPr lang="en-US" altLang="ko-KR" dirty="0" smtClean="0"/>
          </a:p>
          <a:p>
            <a:pPr marL="266700" lvl="1" indent="0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ko-KR" dirty="0" smtClean="0"/>
          </a:p>
          <a:p>
            <a:pPr marL="266700" lvl="1" indent="0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4701396" y="1345721"/>
            <a:ext cx="4140679" cy="304512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252000" tIns="108000" rIns="144000" bIns="252000"/>
          <a:lstStyle/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12370" y="1062401"/>
            <a:ext cx="19437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defRPr/>
            </a:pPr>
            <a:r>
              <a:rPr lang="en-US" altLang="ko-KR" sz="1200" b="1" dirty="0" smtClean="0">
                <a:latin typeface="+mn-ea"/>
                <a:ea typeface="+mn-ea"/>
              </a:rPr>
              <a:t>[</a:t>
            </a:r>
            <a:r>
              <a:rPr lang="ko-KR" altLang="en-US" sz="1200" b="1" dirty="0" err="1" smtClean="0">
                <a:latin typeface="+mn-ea"/>
              </a:rPr>
              <a:t>식별자</a:t>
            </a:r>
            <a:r>
              <a:rPr lang="ko-KR" altLang="en-US" sz="1200" b="1" dirty="0" smtClean="0">
                <a:latin typeface="+mn-ea"/>
              </a:rPr>
              <a:t> 사용예시</a:t>
            </a:r>
            <a:r>
              <a:rPr lang="en-US" altLang="ko-KR" sz="1200" b="1" dirty="0" smtClean="0">
                <a:latin typeface="+mn-ea"/>
                <a:ea typeface="+mn-ea"/>
              </a:rPr>
              <a:t>]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834567" y="1401463"/>
            <a:ext cx="389668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200" dirty="0">
                <a:latin typeface="+mn-ea"/>
              </a:rPr>
              <a:t>/*</a:t>
            </a:r>
            <a:endParaRPr lang="ko-KR" altLang="en-US" sz="1200" dirty="0">
              <a:latin typeface="+mn-ea"/>
            </a:endParaRPr>
          </a:p>
          <a:p>
            <a:pPr>
              <a:defRPr/>
            </a:pPr>
            <a:r>
              <a:rPr lang="ko-KR" altLang="en-US" sz="1200" dirty="0">
                <a:latin typeface="+mn-ea"/>
              </a:rPr>
              <a:t>작성자</a:t>
            </a:r>
            <a:r>
              <a:rPr lang="en-US" altLang="ko-KR" sz="1200" dirty="0">
                <a:latin typeface="+mn-ea"/>
              </a:rPr>
              <a:t>:</a:t>
            </a:r>
            <a:r>
              <a:rPr lang="ko-KR" altLang="en-US" sz="1200" dirty="0">
                <a:latin typeface="+mn-ea"/>
              </a:rPr>
              <a:t>황일영</a:t>
            </a:r>
            <a:endParaRPr lang="en-US" altLang="ko-KR" sz="1200" dirty="0">
              <a:latin typeface="+mn-ea"/>
            </a:endParaRPr>
          </a:p>
          <a:p>
            <a:pPr>
              <a:defRPr/>
            </a:pPr>
            <a:r>
              <a:rPr lang="ko-KR" altLang="en-US" sz="1200" dirty="0">
                <a:latin typeface="+mn-ea"/>
              </a:rPr>
              <a:t>작성일</a:t>
            </a:r>
            <a:r>
              <a:rPr lang="en-US" altLang="ko-KR" sz="1200" dirty="0">
                <a:latin typeface="+mn-ea"/>
              </a:rPr>
              <a:t>:2017.04.03</a:t>
            </a:r>
          </a:p>
          <a:p>
            <a:pPr>
              <a:defRPr/>
            </a:pPr>
            <a:r>
              <a:rPr lang="ko-KR" altLang="en-US" sz="1200" dirty="0">
                <a:latin typeface="+mn-ea"/>
              </a:rPr>
              <a:t>설   명</a:t>
            </a:r>
            <a:r>
              <a:rPr lang="en-US" altLang="ko-KR" sz="1200" dirty="0">
                <a:latin typeface="+mn-ea"/>
              </a:rPr>
              <a:t>:Hello World </a:t>
            </a:r>
            <a:r>
              <a:rPr lang="ko-KR" altLang="en-US" sz="1200" dirty="0">
                <a:latin typeface="+mn-ea"/>
              </a:rPr>
              <a:t>출력하기</a:t>
            </a:r>
          </a:p>
          <a:p>
            <a:pPr>
              <a:defRPr/>
            </a:pPr>
            <a:r>
              <a:rPr lang="ko-KR" altLang="en-US" sz="1200" dirty="0">
                <a:latin typeface="+mn-ea"/>
              </a:rPr>
              <a:t> *</a:t>
            </a:r>
            <a:r>
              <a:rPr lang="en-US" altLang="ko-KR" sz="1200" dirty="0">
                <a:latin typeface="+mn-ea"/>
              </a:rPr>
              <a:t>/</a:t>
            </a:r>
            <a:endParaRPr lang="ko-KR" altLang="en-US" sz="1200" dirty="0">
              <a:latin typeface="+mn-ea"/>
            </a:endParaRPr>
          </a:p>
          <a:p>
            <a:pPr>
              <a:defRPr/>
            </a:pPr>
            <a:r>
              <a:rPr lang="en-US" altLang="ko-KR" sz="1200" dirty="0">
                <a:latin typeface="+mn-ea"/>
              </a:rPr>
              <a:t>package 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  <a:latin typeface="+mn-ea"/>
              </a:rPr>
              <a:t>com.javaex.helloworld</a:t>
            </a:r>
            <a:r>
              <a:rPr lang="en-US" altLang="ko-KR" sz="1200" dirty="0">
                <a:latin typeface="+mn-ea"/>
              </a:rPr>
              <a:t>;</a:t>
            </a:r>
            <a:endParaRPr lang="ko-KR" altLang="en-US" sz="1200" dirty="0">
              <a:latin typeface="+mn-ea"/>
            </a:endParaRPr>
          </a:p>
          <a:p>
            <a:pPr>
              <a:defRPr/>
            </a:pPr>
            <a:endParaRPr lang="ko-KR" altLang="en-US" sz="1200" dirty="0">
              <a:latin typeface="+mn-ea"/>
            </a:endParaRPr>
          </a:p>
          <a:p>
            <a:pPr>
              <a:defRPr/>
            </a:pPr>
            <a:r>
              <a:rPr lang="en-US" altLang="ko-KR" sz="1200" dirty="0">
                <a:latin typeface="+mn-ea"/>
              </a:rPr>
              <a:t>public class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HelloWorld</a:t>
            </a:r>
            <a:r>
              <a:rPr lang="en-US" altLang="ko-KR" sz="1200" dirty="0">
                <a:latin typeface="+mn-ea"/>
              </a:rPr>
              <a:t> {</a:t>
            </a:r>
          </a:p>
          <a:p>
            <a:pPr>
              <a:defRPr/>
            </a:pPr>
            <a:endParaRPr lang="ko-KR" altLang="en-US" sz="1200" dirty="0">
              <a:latin typeface="+mn-ea"/>
            </a:endParaRPr>
          </a:p>
          <a:p>
            <a:pPr>
              <a:defRPr/>
            </a:pPr>
            <a:r>
              <a:rPr lang="en-US" altLang="ko-KR" sz="1200" dirty="0">
                <a:latin typeface="+mn-ea"/>
              </a:rPr>
              <a:t>    public static void main(String[] 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  <a:latin typeface="+mn-ea"/>
              </a:rPr>
              <a:t>args</a:t>
            </a:r>
            <a:r>
              <a:rPr lang="en-US" altLang="ko-KR" sz="1200" dirty="0">
                <a:latin typeface="+mn-ea"/>
              </a:rPr>
              <a:t>) {</a:t>
            </a:r>
            <a:endParaRPr lang="ko-KR" altLang="en-US" sz="1200" dirty="0">
              <a:latin typeface="+mn-ea"/>
            </a:endParaRPr>
          </a:p>
          <a:p>
            <a:pPr>
              <a:defRPr/>
            </a:pPr>
            <a:r>
              <a:rPr lang="en-US" altLang="ko-KR" sz="1200" dirty="0">
                <a:latin typeface="+mn-ea"/>
              </a:rPr>
              <a:t>    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        //Hello World </a:t>
            </a:r>
            <a:r>
              <a:rPr lang="ko-KR" altLang="en-US" sz="1200" dirty="0">
                <a:latin typeface="+mn-ea"/>
              </a:rPr>
              <a:t>를 출력합니다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        </a:t>
            </a:r>
            <a:r>
              <a:rPr lang="en-US" altLang="ko-KR" sz="1200" b="1" dirty="0" err="1">
                <a:solidFill>
                  <a:schemeClr val="accent6">
                    <a:lumMod val="75000"/>
                  </a:schemeClr>
                </a:solidFill>
                <a:latin typeface="+mn-ea"/>
              </a:rPr>
              <a:t>System.out.println</a:t>
            </a:r>
            <a:r>
              <a:rPr lang="en-US" altLang="ko-KR" sz="1200" dirty="0">
                <a:latin typeface="+mn-ea"/>
              </a:rPr>
              <a:t>("Hello World!");</a:t>
            </a:r>
            <a:endParaRPr lang="ko-KR" altLang="en-US" sz="1200" dirty="0">
              <a:latin typeface="+mn-ea"/>
            </a:endParaRPr>
          </a:p>
          <a:p>
            <a:pPr>
              <a:defRPr/>
            </a:pPr>
            <a:r>
              <a:rPr lang="en-US" altLang="ko-KR" sz="1200" dirty="0">
                <a:latin typeface="+mn-ea"/>
              </a:rPr>
              <a:t>    }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652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ko-KR" sz="1800" dirty="0">
                <a:latin typeface="+mj-ea"/>
              </a:rPr>
              <a:t>Chapter 01.</a:t>
            </a:r>
            <a:br>
              <a:rPr lang="en-US" altLang="ko-KR" sz="1800" dirty="0">
                <a:latin typeface="+mj-ea"/>
              </a:rPr>
            </a:br>
            <a:r>
              <a:rPr lang="ko-KR" altLang="en-US" sz="1800" dirty="0">
                <a:latin typeface="+mj-ea"/>
              </a:rPr>
              <a:t>기본 프로그래밍</a:t>
            </a:r>
            <a:endParaRPr lang="ko-KR" altLang="en-US" sz="18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034825" y="414068"/>
            <a:ext cx="0" cy="432470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447033"/>
              </p:ext>
            </p:extLst>
          </p:nvPr>
        </p:nvGraphicFramePr>
        <p:xfrm>
          <a:off x="5239109" y="412595"/>
          <a:ext cx="3076804" cy="4320426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3076804"/>
              </a:tblGrid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01.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시작하기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02.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개발환경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03.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프로그램작성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04.</a:t>
                      </a:r>
                      <a:r>
                        <a:rPr lang="ko-KR" altLang="en-US" sz="1600" b="0" dirty="0" err="1" smtClean="0">
                          <a:latin typeface="+mn-ea"/>
                          <a:ea typeface="+mn-ea"/>
                        </a:rPr>
                        <a:t>예약어와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dirty="0" err="1" smtClean="0">
                          <a:latin typeface="+mn-ea"/>
                          <a:ea typeface="+mn-ea"/>
                        </a:rPr>
                        <a:t>식별자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05.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변수와 </a:t>
                      </a:r>
                      <a:r>
                        <a:rPr lang="ko-KR" altLang="en-US" sz="1600" b="1" dirty="0" err="1" smtClean="0">
                          <a:latin typeface="+mn-ea"/>
                          <a:ea typeface="+mn-ea"/>
                        </a:rPr>
                        <a:t>자료형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06.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상수와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형변환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07.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연산자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08.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콘솔 입력과 출력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09.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조건문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10.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반복문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11.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배열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091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Group 9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7348330"/>
              </p:ext>
            </p:extLst>
          </p:nvPr>
        </p:nvGraphicFramePr>
        <p:xfrm>
          <a:off x="685799" y="2109005"/>
          <a:ext cx="8090211" cy="2245543"/>
        </p:xfrm>
        <a:graphic>
          <a:graphicData uri="http://schemas.openxmlformats.org/drawingml/2006/table">
            <a:tbl>
              <a:tblPr/>
              <a:tblGrid>
                <a:gridCol w="2681870"/>
                <a:gridCol w="2709746"/>
                <a:gridCol w="2698595"/>
              </a:tblGrid>
              <a:tr h="3163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개념</a:t>
                      </a:r>
                    </a:p>
                  </a:txBody>
                  <a:tcPr marL="91457" marR="91457" marT="45733" marB="45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spcBef>
                          <a:spcPct val="0"/>
                        </a:spcBef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메모리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91457" marR="91457" marT="45733" marB="45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spcBef>
                          <a:spcPct val="0"/>
                        </a:spcBef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코드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91457" marR="91457" marT="45733" marB="45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929160">
                <a:tc>
                  <a:txBody>
                    <a:bodyPr/>
                    <a:lstStyle/>
                    <a:p>
                      <a:pPr lvl="1" indent="-457200" eaLnBrk="1" latinLnBrk="1" hangingPunct="1">
                        <a:defRPr/>
                      </a:pP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내 나이를 저장할래</a:t>
                      </a:r>
                      <a:endParaRPr lang="en-US" altLang="ko-KR" sz="1400" dirty="0" smtClean="0">
                        <a:latin typeface="+mn-ea"/>
                        <a:ea typeface="+mn-ea"/>
                      </a:endParaRPr>
                    </a:p>
                    <a:p>
                      <a:pPr lvl="1" indent="-457200" eaLnBrk="1" latinLnBrk="1" hangingPunct="1">
                        <a:defRPr/>
                      </a:pPr>
                      <a:endParaRPr lang="en-US" altLang="ko-KR" sz="1400" dirty="0" smtClean="0">
                        <a:latin typeface="+mn-ea"/>
                        <a:ea typeface="+mn-ea"/>
                      </a:endParaRPr>
                    </a:p>
                    <a:p>
                      <a:pPr lvl="1" indent="-457200" eaLnBrk="1" latinLnBrk="1" hangingPunct="1">
                        <a:defRPr/>
                      </a:pP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내 나이는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25</a:t>
                      </a:r>
                    </a:p>
                    <a:p>
                      <a:pPr lvl="1" indent="-457200" eaLnBrk="1" latinLnBrk="1" hangingPunct="1">
                        <a:defRPr/>
                      </a:pPr>
                      <a:endParaRPr lang="en-US" altLang="ko-KR" sz="1400" dirty="0" smtClean="0">
                        <a:latin typeface="+mn-ea"/>
                        <a:ea typeface="+mn-ea"/>
                      </a:endParaRPr>
                    </a:p>
                    <a:p>
                      <a:pPr lvl="1" indent="-457200" eaLnBrk="1" latinLnBrk="1" hangingPunct="1">
                        <a:defRPr/>
                      </a:pP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내 나이는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?</a:t>
                      </a:r>
                    </a:p>
                    <a:p>
                      <a:pPr lvl="1" indent="-457200" eaLnBrk="1" latinLnBrk="1" hangingPunct="1">
                        <a:defRPr/>
                      </a:pPr>
                      <a:endParaRPr lang="en-US" altLang="ko-KR" sz="1400" dirty="0" smtClean="0">
                        <a:latin typeface="+mn-ea"/>
                        <a:ea typeface="+mn-ea"/>
                      </a:endParaRPr>
                    </a:p>
                    <a:p>
                      <a:pPr lvl="1" indent="-457200" eaLnBrk="1" latinLnBrk="1" hangingPunct="1">
                        <a:defRPr/>
                      </a:pP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나이를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26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으로 변경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marL="91457" marR="91457" marT="45733" marB="45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lvl="2" indent="-285750">
                        <a:lnSpc>
                          <a:spcPct val="100000"/>
                        </a:lnSpc>
                        <a:spcBef>
                          <a:spcPct val="0"/>
                        </a:spcBef>
                        <a:buFont typeface="Wingdings" panose="05000000000000000000" pitchFamily="2" charset="2"/>
                        <a:buChar char="ü"/>
                      </a:pPr>
                      <a:endParaRPr lang="en-US" altLang="ko-KR" sz="1400" dirty="0" smtClean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91457" marR="91457" marT="45733" marB="45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indent="-457200" eaLnBrk="1" latinLnBrk="1" hangingPunct="1">
                        <a:defRPr/>
                      </a:pPr>
                      <a:r>
                        <a:rPr lang="en-US" altLang="ko-KR" sz="1400" dirty="0" err="1" smtClean="0"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dirty="0" err="1" smtClean="0">
                          <a:latin typeface="+mn-ea"/>
                          <a:ea typeface="+mn-ea"/>
                        </a:rPr>
                        <a:t>myAge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;       //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선언</a:t>
                      </a:r>
                      <a:endParaRPr lang="en-US" altLang="ko-KR" sz="1400" dirty="0" smtClean="0">
                        <a:latin typeface="+mn-ea"/>
                        <a:ea typeface="+mn-ea"/>
                      </a:endParaRPr>
                    </a:p>
                    <a:p>
                      <a:pPr lvl="1" indent="-457200" eaLnBrk="1" latinLnBrk="1" hangingPunct="1">
                        <a:defRPr/>
                      </a:pPr>
                      <a:endParaRPr lang="en-US" altLang="ko-KR" sz="1400" dirty="0" smtClean="0">
                        <a:latin typeface="+mn-ea"/>
                        <a:ea typeface="+mn-ea"/>
                      </a:endParaRPr>
                    </a:p>
                    <a:p>
                      <a:pPr lvl="1" indent="-457200" eaLnBrk="1" latinLnBrk="1" hangingPunct="1">
                        <a:defRPr/>
                      </a:pPr>
                      <a:r>
                        <a:rPr lang="en-US" altLang="ko-KR" sz="1400" dirty="0" err="1" smtClean="0">
                          <a:latin typeface="+mn-ea"/>
                          <a:ea typeface="+mn-ea"/>
                        </a:rPr>
                        <a:t>myAge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= 25;    //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</a:rPr>
                        <a:t>초기화</a:t>
                      </a:r>
                      <a:endParaRPr lang="en-US" altLang="ko-KR" sz="1400" dirty="0" smtClean="0">
                        <a:latin typeface="+mn-ea"/>
                        <a:ea typeface="+mn-ea"/>
                      </a:endParaRPr>
                    </a:p>
                    <a:p>
                      <a:pPr lvl="1" indent="-457200" eaLnBrk="1" latinLnBrk="1" hangingPunct="1">
                        <a:defRPr/>
                      </a:pPr>
                      <a:endParaRPr lang="en-US" altLang="ko-KR" sz="1400" dirty="0" smtClean="0">
                        <a:latin typeface="+mn-ea"/>
                        <a:ea typeface="+mn-ea"/>
                      </a:endParaRPr>
                    </a:p>
                    <a:p>
                      <a:pPr lvl="1" indent="-457200" eaLnBrk="1" latinLnBrk="1" hangingPunct="1">
                        <a:defRPr/>
                      </a:pPr>
                      <a:r>
                        <a:rPr lang="en-US" altLang="ko-KR" sz="1400" dirty="0" err="1" smtClean="0">
                          <a:latin typeface="+mn-ea"/>
                          <a:ea typeface="+mn-ea"/>
                        </a:rPr>
                        <a:t>System.out.println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dirty="0" err="1" smtClean="0">
                          <a:latin typeface="+mn-ea"/>
                          <a:ea typeface="+mn-ea"/>
                        </a:rPr>
                        <a:t>myAge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);</a:t>
                      </a:r>
                    </a:p>
                    <a:p>
                      <a:pPr lvl="1" indent="-457200" eaLnBrk="1" latinLnBrk="1" hangingPunct="1">
                        <a:defRPr/>
                      </a:pPr>
                      <a:endParaRPr lang="en-US" altLang="ko-KR" sz="1400" dirty="0" smtClean="0">
                        <a:latin typeface="+mn-ea"/>
                        <a:ea typeface="+mn-ea"/>
                      </a:endParaRPr>
                    </a:p>
                    <a:p>
                      <a:pPr lvl="1" indent="-457200" eaLnBrk="1" latinLnBrk="1" hangingPunct="1">
                        <a:defRPr/>
                      </a:pPr>
                      <a:r>
                        <a:rPr lang="en-US" altLang="ko-KR" sz="1400" dirty="0" err="1" smtClean="0">
                          <a:latin typeface="+mn-ea"/>
                          <a:ea typeface="+mn-ea"/>
                        </a:rPr>
                        <a:t>myAge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= 26; </a:t>
                      </a:r>
                    </a:p>
                  </a:txBody>
                  <a:tcPr marL="91457" marR="91457" marT="45733" marB="45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05.</a:t>
            </a:r>
            <a:r>
              <a:rPr lang="ko-KR" altLang="en-US" dirty="0" smtClean="0"/>
              <a:t>변수와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/>
              <a:t>변수</a:t>
            </a:r>
            <a:r>
              <a:rPr lang="en-US" altLang="ko-KR" dirty="0"/>
              <a:t>(</a:t>
            </a:r>
            <a:r>
              <a:rPr lang="en-US" altLang="ko-KR" dirty="0" err="1"/>
              <a:t>Varialble</a:t>
            </a:r>
            <a:r>
              <a:rPr lang="en-US" altLang="ko-KR" dirty="0"/>
              <a:t>)</a:t>
            </a:r>
          </a:p>
        </p:txBody>
      </p:sp>
      <p:grpSp>
        <p:nvGrpSpPr>
          <p:cNvPr id="14" name="그룹 1"/>
          <p:cNvGrpSpPr>
            <a:grpSpLocks/>
          </p:cNvGrpSpPr>
          <p:nvPr/>
        </p:nvGrpSpPr>
        <p:grpSpPr bwMode="auto">
          <a:xfrm>
            <a:off x="3593327" y="2625788"/>
            <a:ext cx="2268538" cy="1531938"/>
            <a:chOff x="3495475" y="2141954"/>
            <a:chExt cx="2268537" cy="1531937"/>
          </a:xfrm>
        </p:grpSpPr>
        <p:grpSp>
          <p:nvGrpSpPr>
            <p:cNvPr id="15" name="그룹 46"/>
            <p:cNvGrpSpPr>
              <a:grpSpLocks/>
            </p:cNvGrpSpPr>
            <p:nvPr/>
          </p:nvGrpSpPr>
          <p:grpSpPr bwMode="auto">
            <a:xfrm>
              <a:off x="3495475" y="2505491"/>
              <a:ext cx="2268537" cy="863600"/>
              <a:chOff x="719572" y="4011910"/>
              <a:chExt cx="2268252" cy="864096"/>
            </a:xfrm>
          </p:grpSpPr>
          <p:sp>
            <p:nvSpPr>
              <p:cNvPr id="24" name="모서리가 둥근 직사각형 23"/>
              <p:cNvSpPr/>
              <p:nvPr/>
            </p:nvSpPr>
            <p:spPr>
              <a:xfrm>
                <a:off x="719572" y="4011911"/>
                <a:ext cx="323809" cy="287502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1043381" y="4011911"/>
                <a:ext cx="323809" cy="28750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1367190" y="4011911"/>
                <a:ext cx="323809" cy="28750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1691000" y="4011911"/>
                <a:ext cx="325397" cy="28750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2016396" y="4011911"/>
                <a:ext cx="323809" cy="28750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2340206" y="4011911"/>
                <a:ext cx="323809" cy="287502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2664015" y="4011911"/>
                <a:ext cx="323809" cy="287502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719572" y="4299413"/>
                <a:ext cx="323809" cy="289091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1043381" y="4299413"/>
                <a:ext cx="323809" cy="289091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1367190" y="4299413"/>
                <a:ext cx="323809" cy="289091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1691000" y="4299413"/>
                <a:ext cx="325397" cy="289091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2016396" y="4299413"/>
                <a:ext cx="323809" cy="289091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2340206" y="4299413"/>
                <a:ext cx="323809" cy="289091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2664015" y="4299413"/>
                <a:ext cx="323809" cy="289091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719572" y="4588503"/>
                <a:ext cx="323809" cy="287503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1043381" y="4588503"/>
                <a:ext cx="323809" cy="287503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1367190" y="4588503"/>
                <a:ext cx="323809" cy="287503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1691000" y="4588503"/>
                <a:ext cx="325397" cy="287503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2016396" y="4588503"/>
                <a:ext cx="323809" cy="287503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>
                <a:off x="2340206" y="4588503"/>
                <a:ext cx="323809" cy="287503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2664015" y="4588503"/>
                <a:ext cx="323809" cy="287503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</p:grpSp>
        <p:sp>
          <p:nvSpPr>
            <p:cNvPr id="16" name="직사각형 15"/>
            <p:cNvSpPr/>
            <p:nvPr/>
          </p:nvSpPr>
          <p:spPr>
            <a:xfrm>
              <a:off x="3725993" y="2141954"/>
              <a:ext cx="7537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1400" dirty="0" err="1">
                  <a:latin typeface="+mn-ea"/>
                </a:rPr>
                <a:t>myAge</a:t>
              </a:r>
              <a:endParaRPr lang="ko-KR" altLang="en-US" sz="1400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784400" y="2453104"/>
              <a:ext cx="1389062" cy="396875"/>
            </a:xfrm>
            <a:prstGeom prst="roundRect">
              <a:avLst/>
            </a:prstGeom>
            <a:solidFill>
              <a:srgbClr val="8EB4E3">
                <a:alpha val="50196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25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아래쪽 화살표 17"/>
            <p:cNvSpPr/>
            <p:nvPr/>
          </p:nvSpPr>
          <p:spPr>
            <a:xfrm rot="12640703">
              <a:off x="3684388" y="2810292"/>
              <a:ext cx="546100" cy="817561"/>
            </a:xfrm>
            <a:prstGeom prst="down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40148" y="3123107"/>
              <a:ext cx="450850" cy="369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b="1" dirty="0">
                  <a:latin typeface="+mn-ea"/>
                </a:rPr>
                <a:t>25</a:t>
              </a:r>
              <a:endParaRPr lang="ko-KR" altLang="en-US" b="1" dirty="0"/>
            </a:p>
          </p:txBody>
        </p:sp>
        <p:sp>
          <p:nvSpPr>
            <p:cNvPr id="20" name="아래쪽 화살표 19"/>
            <p:cNvSpPr/>
            <p:nvPr/>
          </p:nvSpPr>
          <p:spPr>
            <a:xfrm rot="19026530">
              <a:off x="4406700" y="2856329"/>
              <a:ext cx="546100" cy="817562"/>
            </a:xfrm>
            <a:prstGeom prst="down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482900" y="3100803"/>
              <a:ext cx="450850" cy="369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b="1" dirty="0">
                  <a:latin typeface="+mn-ea"/>
                </a:rPr>
                <a:t>25</a:t>
              </a:r>
              <a:endParaRPr lang="ko-KR" altLang="en-US" b="1" dirty="0"/>
            </a:p>
          </p:txBody>
        </p:sp>
        <p:sp>
          <p:nvSpPr>
            <p:cNvPr id="22" name="아래쪽 화살표 21"/>
            <p:cNvSpPr/>
            <p:nvPr/>
          </p:nvSpPr>
          <p:spPr>
            <a:xfrm rot="8507482">
              <a:off x="5178224" y="2737267"/>
              <a:ext cx="546100" cy="817561"/>
            </a:xfrm>
            <a:prstGeom prst="down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260774" y="3005553"/>
              <a:ext cx="449263" cy="369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b="1" dirty="0">
                  <a:latin typeface="+mn-ea"/>
                </a:rPr>
                <a:t>26</a:t>
              </a:r>
              <a:endParaRPr lang="ko-KR" altLang="en-US" b="1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584200" y="1846263"/>
            <a:ext cx="156845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1200" b="1" dirty="0">
                <a:latin typeface="+mn-ea"/>
                <a:ea typeface="+mn-ea"/>
              </a:rPr>
              <a:t>[</a:t>
            </a:r>
            <a:r>
              <a:rPr lang="ko-KR" altLang="en-US" sz="1200" b="1" dirty="0">
                <a:latin typeface="+mn-ea"/>
                <a:ea typeface="+mn-ea"/>
              </a:rPr>
              <a:t>변수사용예시</a:t>
            </a:r>
            <a:r>
              <a:rPr lang="en-US" altLang="ko-KR" sz="1200" b="1" dirty="0">
                <a:latin typeface="+mn-ea"/>
                <a:ea typeface="+mn-ea"/>
              </a:rPr>
              <a:t>]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49" name="텍스트 개체 틀 2"/>
          <p:cNvSpPr txBox="1">
            <a:spLocks/>
          </p:cNvSpPr>
          <p:nvPr/>
        </p:nvSpPr>
        <p:spPr bwMode="auto">
          <a:xfrm>
            <a:off x="312591" y="845641"/>
            <a:ext cx="6843859" cy="7266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dirty="0"/>
              <a:t>하나의 값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을 저장할 수 있는 메모리 공간</a:t>
            </a:r>
            <a:r>
              <a:rPr lang="en-US" altLang="ko-KR" dirty="0"/>
              <a:t>(</a:t>
            </a:r>
            <a:r>
              <a:rPr lang="ko-KR" altLang="en-US" dirty="0" err="1"/>
              <a:t>기본자료형</a:t>
            </a:r>
            <a:r>
              <a:rPr lang="en-US" altLang="ko-KR" dirty="0"/>
              <a:t>)</a:t>
            </a:r>
            <a:r>
              <a:rPr lang="en-US" altLang="ko-KR" dirty="0">
                <a:sym typeface="Wingdings" panose="05000000000000000000" pitchFamily="2" charset="2"/>
              </a:rPr>
              <a:t> </a:t>
            </a:r>
            <a:r>
              <a:rPr lang="ko-KR" altLang="en-US" dirty="0" err="1">
                <a:sym typeface="Wingdings" panose="05000000000000000000" pitchFamily="2" charset="2"/>
              </a:rPr>
              <a:t>참조자료형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spcBef>
                <a:spcPct val="0"/>
              </a:spcBef>
              <a:defRPr/>
            </a:pPr>
            <a:r>
              <a:rPr lang="ko-KR" altLang="en-US" dirty="0"/>
              <a:t>값을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저장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조회</a:t>
            </a:r>
            <a:r>
              <a:rPr lang="ko-KR" altLang="en-US" dirty="0"/>
              <a:t>하고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변경</a:t>
            </a:r>
            <a:r>
              <a:rPr lang="ko-KR" altLang="en-US" dirty="0"/>
              <a:t> 할 수 있어야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755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05.</a:t>
            </a:r>
            <a:r>
              <a:rPr lang="ko-KR" altLang="en-US" dirty="0" smtClean="0"/>
              <a:t>변수와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 err="1"/>
              <a:t>자료형</a:t>
            </a:r>
            <a:r>
              <a:rPr lang="en-US" altLang="ko-KR" dirty="0"/>
              <a:t>(Type)</a:t>
            </a:r>
          </a:p>
        </p:txBody>
      </p:sp>
      <p:graphicFrame>
        <p:nvGraphicFramePr>
          <p:cNvPr id="4" name="Group 9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4470532"/>
              </p:ext>
            </p:extLst>
          </p:nvPr>
        </p:nvGraphicFramePr>
        <p:xfrm>
          <a:off x="611188" y="1570038"/>
          <a:ext cx="7129462" cy="3254894"/>
        </p:xfrm>
        <a:graphic>
          <a:graphicData uri="http://schemas.openxmlformats.org/drawingml/2006/table">
            <a:tbl>
              <a:tblPr/>
              <a:tblGrid>
                <a:gridCol w="3564731"/>
                <a:gridCol w="3564731"/>
              </a:tblGrid>
              <a:tr h="4970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기본자료형</a:t>
                      </a:r>
                      <a:endParaRPr kumimoji="1" lang="en-US" altLang="ko-KR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primitive data types)</a:t>
                      </a:r>
                      <a:endParaRPr kumimoji="1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45733" marB="45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spcBef>
                          <a:spcPct val="0"/>
                        </a:spcBef>
                      </a:pPr>
                      <a:r>
                        <a:rPr lang="ko-KR" altLang="en-US" sz="14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참조자료형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0" lvl="1" indent="0" algn="ctr">
                        <a:spcBef>
                          <a:spcPct val="0"/>
                        </a:spcBef>
                      </a:pP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(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reference data types</a:t>
                      </a:r>
                      <a:r>
                        <a:rPr lang="en-US" altLang="ko-KR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)</a:t>
                      </a:r>
                    </a:p>
                  </a:txBody>
                  <a:tcPr marL="0" marR="0" marT="45733" marB="45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49706">
                <a:tc>
                  <a:txBody>
                    <a:bodyPr/>
                    <a:lstStyle/>
                    <a:p>
                      <a:pPr marL="285750" lvl="2" indent="-285750">
                        <a:lnSpc>
                          <a:spcPct val="100000"/>
                        </a:lnSpc>
                        <a:spcBef>
                          <a:spcPct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최소 단위의 </a:t>
                      </a:r>
                      <a:r>
                        <a:rPr lang="ko-KR" altLang="en-US" sz="1400" dirty="0" err="1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자료형으로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/>
                      </a:r>
                      <a:br>
                        <a:rPr lang="en-US" altLang="ko-KR" sz="14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</a:br>
                      <a:r>
                        <a:rPr lang="ko-KR" altLang="en-US" sz="14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다른 </a:t>
                      </a:r>
                      <a:r>
                        <a:rPr lang="ko-KR" altLang="en-US" sz="1400" dirty="0" err="1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자료형으로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분해되지 않음</a:t>
                      </a:r>
                      <a:endParaRPr lang="en-US" altLang="ko-KR" sz="1400" dirty="0" smtClean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285750" lvl="2" indent="-285750">
                        <a:lnSpc>
                          <a:spcPct val="100000"/>
                        </a:lnSpc>
                        <a:spcBef>
                          <a:spcPct val="0"/>
                        </a:spcBef>
                        <a:buFont typeface="Wingdings" panose="05000000000000000000" pitchFamily="2" charset="2"/>
                        <a:buChar char="ü"/>
                      </a:pPr>
                      <a:endParaRPr lang="en-US" altLang="ko-KR" sz="1000" dirty="0" smtClean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285750" lvl="2" indent="-285750">
                        <a:lnSpc>
                          <a:spcPct val="100000"/>
                        </a:lnSpc>
                        <a:spcBef>
                          <a:spcPct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 err="1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메소드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없이 값만 가짐</a:t>
                      </a:r>
                      <a:endParaRPr lang="en-US" altLang="ko-KR" sz="1400" dirty="0" smtClean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285750" lvl="2" indent="-285750">
                        <a:lnSpc>
                          <a:spcPct val="100000"/>
                        </a:lnSpc>
                        <a:spcBef>
                          <a:spcPct val="0"/>
                        </a:spcBef>
                        <a:buFont typeface="Wingdings" panose="05000000000000000000" pitchFamily="2" charset="2"/>
                        <a:buChar char="ü"/>
                      </a:pPr>
                      <a:endParaRPr lang="en-US" altLang="ko-KR" sz="1000" dirty="0" smtClean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285750" lvl="2" indent="-285750">
                        <a:lnSpc>
                          <a:spcPct val="100000"/>
                        </a:lnSpc>
                        <a:spcBef>
                          <a:spcPct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400" dirty="0" err="1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int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float, double, char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400" dirty="0" smtClean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91457" marR="91457" marT="45733" marB="45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lvl="2" indent="-285750">
                        <a:lnSpc>
                          <a:spcPct val="100000"/>
                        </a:lnSpc>
                        <a:spcBef>
                          <a:spcPct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여러 </a:t>
                      </a:r>
                      <a:r>
                        <a:rPr lang="ko-KR" altLang="en-US" sz="1400" dirty="0" err="1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자료형들의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집합으로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/>
                      </a:r>
                      <a:br>
                        <a:rPr lang="en-US" altLang="ko-KR" sz="14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</a:br>
                      <a:r>
                        <a:rPr lang="ko-KR" altLang="en-US" sz="14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구성된 클래스의 객체를 참조</a:t>
                      </a:r>
                      <a:endParaRPr lang="en-US" altLang="ko-KR" sz="1400" dirty="0" smtClean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285750" lvl="2" indent="-285750">
                        <a:lnSpc>
                          <a:spcPct val="100000"/>
                        </a:lnSpc>
                        <a:spcBef>
                          <a:spcPct val="0"/>
                        </a:spcBef>
                        <a:buFont typeface="Wingdings" panose="05000000000000000000" pitchFamily="2" charset="2"/>
                        <a:buChar char="ü"/>
                      </a:pPr>
                      <a:endParaRPr lang="en-US" altLang="ko-KR" sz="1000" dirty="0" smtClean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285750" lvl="2" indent="-285750">
                        <a:lnSpc>
                          <a:spcPct val="100000"/>
                        </a:lnSpc>
                        <a:spcBef>
                          <a:spcPct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14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데이터와 </a:t>
                      </a:r>
                      <a:r>
                        <a:rPr lang="ko-KR" altLang="en-US" sz="1400" dirty="0" err="1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메소드를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가짐</a:t>
                      </a:r>
                      <a:endParaRPr lang="en-US" altLang="ko-KR" sz="1400" dirty="0" smtClean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285750" lvl="2" indent="-285750">
                        <a:lnSpc>
                          <a:spcPct val="100000"/>
                        </a:lnSpc>
                        <a:spcBef>
                          <a:spcPct val="0"/>
                        </a:spcBef>
                        <a:buFont typeface="Wingdings" panose="05000000000000000000" pitchFamily="2" charset="2"/>
                        <a:buChar char="ü"/>
                      </a:pPr>
                      <a:endParaRPr lang="en-US" altLang="ko-KR" sz="1000" dirty="0" smtClean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285750" lvl="2" indent="-285750">
                        <a:lnSpc>
                          <a:spcPct val="100000"/>
                        </a:lnSpc>
                        <a:spcBef>
                          <a:spcPct val="0"/>
                        </a:spcBef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, Integer, </a:t>
                      </a:r>
                      <a:r>
                        <a:rPr lang="en-US" altLang="ko-KR" sz="1400" baseline="0" dirty="0" err="1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ArrayList</a:t>
                      </a:r>
                      <a:r>
                        <a:rPr lang="en-US" altLang="ko-KR" sz="1400" baseline="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400" baseline="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등</a:t>
                      </a:r>
                      <a:endParaRPr lang="en-US" altLang="ko-KR" sz="1400" dirty="0" smtClean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91457" marR="91457" marT="45733" marB="45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87002">
                <a:tc>
                  <a:txBody>
                    <a:bodyPr/>
                    <a:lstStyle/>
                    <a:p>
                      <a:pPr marL="0" lvl="2" indent="0">
                        <a:lnSpc>
                          <a:spcPct val="100000"/>
                        </a:lnSpc>
                        <a:spcBef>
                          <a:spcPct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b="1" dirty="0" err="1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int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400" b="1" baseline="0" dirty="0" err="1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myInt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= 19 ;</a:t>
                      </a:r>
                      <a:endParaRPr lang="en-US" altLang="ko-KR" sz="1400" b="1" dirty="0" smtClean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91457" marR="91457" marT="45733" marB="45733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2" indent="0">
                        <a:lnSpc>
                          <a:spcPct val="100000"/>
                        </a:lnSpc>
                        <a:spcBef>
                          <a:spcPct val="0"/>
                        </a:spcBef>
                        <a:buFont typeface="Wingdings" panose="05000000000000000000" pitchFamily="2" charset="2"/>
                        <a:buNone/>
                      </a:pPr>
                      <a:r>
                        <a:rPr lang="en-US" altLang="ko-KR" sz="1400" b="1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String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ko-KR" sz="1400" b="1" baseline="0" dirty="0" err="1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myStr</a:t>
                      </a:r>
                      <a:r>
                        <a:rPr lang="en-US" altLang="ko-KR" sz="1400" b="1" baseline="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= new String();</a:t>
                      </a:r>
                      <a:endParaRPr lang="en-US" altLang="ko-KR" sz="1400" b="1" dirty="0" smtClean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91457" marR="91457" marT="45733" marB="45733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" name="그룹 2"/>
          <p:cNvGrpSpPr>
            <a:grpSpLocks/>
          </p:cNvGrpSpPr>
          <p:nvPr/>
        </p:nvGrpSpPr>
        <p:grpSpPr bwMode="auto">
          <a:xfrm>
            <a:off x="1169988" y="3943350"/>
            <a:ext cx="874712" cy="625475"/>
            <a:chOff x="1385646" y="4031741"/>
            <a:chExt cx="874713" cy="625103"/>
          </a:xfrm>
        </p:grpSpPr>
        <p:sp>
          <p:nvSpPr>
            <p:cNvPr id="6" name="Rectangle 118"/>
            <p:cNvSpPr>
              <a:spLocks noChangeArrowheads="1"/>
            </p:cNvSpPr>
            <p:nvPr/>
          </p:nvSpPr>
          <p:spPr bwMode="auto">
            <a:xfrm>
              <a:off x="1385646" y="4031741"/>
              <a:ext cx="874713" cy="277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333333"/>
                </a:buClr>
                <a:buFont typeface="Wingdings" pitchFamily="2" charset="2"/>
                <a:buChar char="q"/>
                <a:defRPr kumimoji="1" b="1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333333"/>
                </a:buClr>
                <a:buChar char="–"/>
                <a:defRPr kumimoji="1" sz="16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333333"/>
                </a:buClr>
                <a:buChar char="•"/>
                <a:defRPr kumimoji="1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spcBef>
                  <a:spcPct val="25000"/>
                </a:spcBef>
                <a:buClr>
                  <a:srgbClr val="333333"/>
                </a:buClr>
                <a:buFont typeface="Wingdings" pitchFamily="2" charset="2"/>
                <a:buAutoNum type="arabicPeriod"/>
                <a:defRPr kumimoji="1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è"/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è"/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è"/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è"/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è"/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ko-KR" b="0" dirty="0" err="1" smtClean="0">
                  <a:latin typeface="+mn-ea"/>
                  <a:ea typeface="+mn-ea"/>
                </a:rPr>
                <a:t>myInt</a:t>
              </a:r>
              <a:endParaRPr lang="en-US" altLang="ko-KR" b="0" dirty="0" smtClean="0">
                <a:latin typeface="+mn-ea"/>
                <a:ea typeface="+mn-ea"/>
              </a:endParaRPr>
            </a:p>
          </p:txBody>
        </p:sp>
        <p:sp>
          <p:nvSpPr>
            <p:cNvPr id="7" name="Rectangle 119"/>
            <p:cNvSpPr>
              <a:spLocks noChangeArrowheads="1"/>
            </p:cNvSpPr>
            <p:nvPr/>
          </p:nvSpPr>
          <p:spPr bwMode="auto">
            <a:xfrm>
              <a:off x="1565033" y="4296696"/>
              <a:ext cx="490539" cy="360148"/>
            </a:xfrm>
            <a:prstGeom prst="rect">
              <a:avLst/>
            </a:prstGeom>
            <a:solidFill>
              <a:srgbClr val="EFEF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 ea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333333"/>
                </a:buClr>
                <a:buFont typeface="Wingdings" pitchFamily="2" charset="2"/>
                <a:buChar char="q"/>
                <a:defRPr kumimoji="1" b="1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333333"/>
                </a:buClr>
                <a:buChar char="–"/>
                <a:defRPr kumimoji="1" sz="16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333333"/>
                </a:buClr>
                <a:buChar char="•"/>
                <a:defRPr kumimoji="1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spcBef>
                  <a:spcPct val="25000"/>
                </a:spcBef>
                <a:buClr>
                  <a:srgbClr val="333333"/>
                </a:buClr>
                <a:buFont typeface="Wingdings" pitchFamily="2" charset="2"/>
                <a:buAutoNum type="arabicPeriod"/>
                <a:defRPr kumimoji="1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è"/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è"/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è"/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è"/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è"/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ko-KR" sz="2000" b="0" dirty="0" smtClean="0">
                  <a:latin typeface="+mn-ea"/>
                  <a:ea typeface="+mn-ea"/>
                </a:rPr>
                <a:t>19</a:t>
              </a:r>
            </a:p>
          </p:txBody>
        </p:sp>
      </p:grpSp>
      <p:grpSp>
        <p:nvGrpSpPr>
          <p:cNvPr id="8" name="그룹 78"/>
          <p:cNvGrpSpPr>
            <a:grpSpLocks/>
          </p:cNvGrpSpPr>
          <p:nvPr/>
        </p:nvGrpSpPr>
        <p:grpSpPr bwMode="auto">
          <a:xfrm>
            <a:off x="4464050" y="3943350"/>
            <a:ext cx="1028700" cy="625475"/>
            <a:chOff x="1385646" y="4031741"/>
            <a:chExt cx="1029319" cy="625103"/>
          </a:xfrm>
        </p:grpSpPr>
        <p:sp>
          <p:nvSpPr>
            <p:cNvPr id="9" name="Rectangle 118"/>
            <p:cNvSpPr>
              <a:spLocks noChangeArrowheads="1"/>
            </p:cNvSpPr>
            <p:nvPr/>
          </p:nvSpPr>
          <p:spPr bwMode="auto">
            <a:xfrm>
              <a:off x="1385646" y="4031741"/>
              <a:ext cx="875239" cy="277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333333"/>
                </a:buClr>
                <a:buFont typeface="Wingdings" pitchFamily="2" charset="2"/>
                <a:buChar char="q"/>
                <a:defRPr kumimoji="1" b="1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333333"/>
                </a:buClr>
                <a:buChar char="–"/>
                <a:defRPr kumimoji="1" sz="16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333333"/>
                </a:buClr>
                <a:buChar char="•"/>
                <a:defRPr kumimoji="1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spcBef>
                  <a:spcPct val="25000"/>
                </a:spcBef>
                <a:buClr>
                  <a:srgbClr val="333333"/>
                </a:buClr>
                <a:buFont typeface="Wingdings" pitchFamily="2" charset="2"/>
                <a:buAutoNum type="arabicPeriod"/>
                <a:defRPr kumimoji="1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è"/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è"/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è"/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è"/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è"/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ko-KR" b="0" dirty="0" err="1" smtClean="0">
                  <a:latin typeface="+mn-ea"/>
                  <a:ea typeface="+mn-ea"/>
                </a:rPr>
                <a:t>myStr</a:t>
              </a:r>
              <a:endParaRPr lang="en-US" altLang="ko-KR" b="0" dirty="0" smtClean="0">
                <a:latin typeface="+mn-ea"/>
                <a:ea typeface="+mn-ea"/>
              </a:endParaRPr>
            </a:p>
          </p:txBody>
        </p:sp>
        <p:sp>
          <p:nvSpPr>
            <p:cNvPr id="10" name="Rectangle 119"/>
            <p:cNvSpPr>
              <a:spLocks noChangeArrowheads="1"/>
            </p:cNvSpPr>
            <p:nvPr/>
          </p:nvSpPr>
          <p:spPr bwMode="auto">
            <a:xfrm>
              <a:off x="1527019" y="4296696"/>
              <a:ext cx="887946" cy="360148"/>
            </a:xfrm>
            <a:prstGeom prst="rect">
              <a:avLst/>
            </a:prstGeom>
            <a:solidFill>
              <a:srgbClr val="EFEFFF"/>
            </a:solidFill>
            <a:ln w="9525" algn="ctr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>
              <a:lvl1pPr ea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333333"/>
                </a:buClr>
                <a:buFont typeface="Wingdings" pitchFamily="2" charset="2"/>
                <a:buChar char="q"/>
                <a:defRPr kumimoji="1" b="1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333333"/>
                </a:buClr>
                <a:buChar char="–"/>
                <a:defRPr kumimoji="1" sz="16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lnSpc>
                  <a:spcPct val="150000"/>
                </a:lnSpc>
                <a:spcBef>
                  <a:spcPct val="25000"/>
                </a:spcBef>
                <a:buClr>
                  <a:srgbClr val="333333"/>
                </a:buClr>
                <a:buChar char="•"/>
                <a:defRPr kumimoji="1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spcBef>
                  <a:spcPct val="25000"/>
                </a:spcBef>
                <a:buClr>
                  <a:srgbClr val="333333"/>
                </a:buClr>
                <a:buFont typeface="Wingdings" pitchFamily="2" charset="2"/>
                <a:buAutoNum type="arabicPeriod"/>
                <a:defRPr kumimoji="1" sz="1400">
                  <a:solidFill>
                    <a:srgbClr val="000000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itchFamily="2" charset="2"/>
                <a:buChar char="è"/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è"/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è"/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è"/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itchFamily="2" charset="2"/>
                <a:buChar char="è"/>
                <a:defRPr kumimoji="1" sz="24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latin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ko-KR" sz="2000" b="0" dirty="0" smtClean="0">
                  <a:latin typeface="+mn-ea"/>
                  <a:ea typeface="+mn-ea"/>
                </a:rPr>
                <a:t>56</a:t>
              </a:r>
              <a:r>
                <a:rPr lang="ko-KR" altLang="en-US" sz="2000" b="0" dirty="0" smtClean="0">
                  <a:latin typeface="+mn-ea"/>
                  <a:ea typeface="+mn-ea"/>
                </a:rPr>
                <a:t>번지</a:t>
              </a:r>
              <a:endParaRPr lang="en-US" altLang="ko-KR" sz="2000" b="0" dirty="0" smtClean="0">
                <a:latin typeface="+mn-ea"/>
                <a:ea typeface="+mn-ea"/>
              </a:endParaRPr>
            </a:p>
          </p:txBody>
        </p:sp>
      </p:grpSp>
      <p:sp>
        <p:nvSpPr>
          <p:cNvPr id="11" name="Oval 125"/>
          <p:cNvSpPr>
            <a:spLocks noChangeArrowheads="1"/>
          </p:cNvSpPr>
          <p:nvPr/>
        </p:nvSpPr>
        <p:spPr bwMode="auto">
          <a:xfrm>
            <a:off x="6440488" y="3957638"/>
            <a:ext cx="942975" cy="614362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rgbClr val="000099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itchFamily="2" charset="2"/>
              <a:buChar char="q"/>
              <a:defRPr kumimoji="1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Char char="–"/>
              <a:defRPr kumimoji="1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Char char="•"/>
              <a:defRPr kumimoji="1" sz="1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5000"/>
              </a:spcBef>
              <a:buClr>
                <a:srgbClr val="333333"/>
              </a:buClr>
              <a:buFont typeface="Wingdings" pitchFamily="2" charset="2"/>
              <a:buAutoNum type="arabicPeriod"/>
              <a:defRPr kumimoji="1" sz="1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/>
            </a:pPr>
            <a:r>
              <a:rPr lang="en-US" altLang="ko-KR" sz="1200" b="0" dirty="0" smtClean="0">
                <a:latin typeface="+mn-ea"/>
                <a:ea typeface="+mn-ea"/>
              </a:rPr>
              <a:t>String</a:t>
            </a:r>
            <a:r>
              <a:rPr lang="ko-KR" altLang="en-US" sz="1200" b="0" dirty="0" smtClean="0">
                <a:latin typeface="+mn-ea"/>
                <a:ea typeface="+mn-ea"/>
              </a:rPr>
              <a:t>객체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257925" y="3732213"/>
            <a:ext cx="661988" cy="276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1200" dirty="0">
                <a:latin typeface="+mn-ea"/>
                <a:ea typeface="+mn-ea"/>
              </a:rPr>
              <a:t>56</a:t>
            </a:r>
            <a:r>
              <a:rPr lang="ko-KR" altLang="en-US" sz="1200" dirty="0">
                <a:latin typeface="+mn-ea"/>
                <a:ea typeface="+mn-ea"/>
              </a:rPr>
              <a:t>번지</a:t>
            </a:r>
            <a:endParaRPr lang="en-US" altLang="ko-KR" sz="1200" dirty="0">
              <a:latin typeface="+mn-ea"/>
              <a:ea typeface="+mn-ea"/>
            </a:endParaRPr>
          </a:p>
        </p:txBody>
      </p:sp>
      <p:cxnSp>
        <p:nvCxnSpPr>
          <p:cNvPr id="13" name="직선 화살표 연결선 12"/>
          <p:cNvCxnSpPr>
            <a:stCxn id="10" idx="3"/>
            <a:endCxn id="11" idx="2"/>
          </p:cNvCxnSpPr>
          <p:nvPr/>
        </p:nvCxnSpPr>
        <p:spPr>
          <a:xfrm flipV="1">
            <a:off x="5492750" y="4264025"/>
            <a:ext cx="947738" cy="1254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ine 133"/>
          <p:cNvSpPr>
            <a:spLocks noChangeShapeType="1"/>
          </p:cNvSpPr>
          <p:nvPr/>
        </p:nvSpPr>
        <p:spPr bwMode="auto">
          <a:xfrm>
            <a:off x="4271963" y="3584575"/>
            <a:ext cx="1087437" cy="0"/>
          </a:xfrm>
          <a:prstGeom prst="line">
            <a:avLst/>
          </a:prstGeom>
          <a:noFill/>
          <a:ln w="952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endParaRPr lang="ko-KR" altLang="en-US"/>
          </a:p>
        </p:txBody>
      </p:sp>
      <p:sp>
        <p:nvSpPr>
          <p:cNvPr id="15" name="Text Box 135"/>
          <p:cNvSpPr txBox="1">
            <a:spLocks noChangeArrowheads="1"/>
          </p:cNvSpPr>
          <p:nvPr/>
        </p:nvSpPr>
        <p:spPr bwMode="auto">
          <a:xfrm>
            <a:off x="4743450" y="3554413"/>
            <a:ext cx="3159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itchFamily="2" charset="2"/>
              <a:buChar char="q"/>
              <a:defRPr kumimoji="1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Char char="–"/>
              <a:defRPr kumimoji="1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Char char="•"/>
              <a:defRPr kumimoji="1" sz="1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5000"/>
              </a:spcBef>
              <a:buClr>
                <a:srgbClr val="333333"/>
              </a:buClr>
              <a:buFont typeface="Wingdings" pitchFamily="2" charset="2"/>
              <a:buAutoNum type="arabicPeriod"/>
              <a:defRPr kumimoji="1" sz="1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ko-KR" sz="1400" dirty="0" smtClean="0">
                <a:solidFill>
                  <a:srgbClr val="A50021"/>
                </a:solidFill>
                <a:latin typeface="+mn-ea"/>
                <a:ea typeface="+mn-ea"/>
              </a:rPr>
              <a:t>① </a:t>
            </a:r>
          </a:p>
        </p:txBody>
      </p:sp>
      <p:sp>
        <p:nvSpPr>
          <p:cNvPr id="16" name="Text Box 137"/>
          <p:cNvSpPr txBox="1">
            <a:spLocks noChangeArrowheads="1"/>
          </p:cNvSpPr>
          <p:nvPr/>
        </p:nvSpPr>
        <p:spPr bwMode="auto">
          <a:xfrm>
            <a:off x="6027738" y="3557588"/>
            <a:ext cx="179387" cy="21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itchFamily="2" charset="2"/>
              <a:buChar char="q"/>
              <a:defRPr kumimoji="1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Char char="–"/>
              <a:defRPr kumimoji="1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Char char="•"/>
              <a:defRPr kumimoji="1" sz="1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5000"/>
              </a:spcBef>
              <a:buClr>
                <a:srgbClr val="333333"/>
              </a:buClr>
              <a:buFont typeface="Wingdings" pitchFamily="2" charset="2"/>
              <a:buAutoNum type="arabicPeriod"/>
              <a:defRPr kumimoji="1" sz="1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ko-KR" sz="1400" dirty="0" smtClean="0">
                <a:solidFill>
                  <a:srgbClr val="A50021"/>
                </a:solidFill>
                <a:latin typeface="+mn-ea"/>
                <a:ea typeface="+mn-ea"/>
              </a:rPr>
              <a:t>②</a:t>
            </a:r>
          </a:p>
        </p:txBody>
      </p:sp>
      <p:sp>
        <p:nvSpPr>
          <p:cNvPr id="17" name="Line 133"/>
          <p:cNvSpPr>
            <a:spLocks noChangeShapeType="1"/>
          </p:cNvSpPr>
          <p:nvPr/>
        </p:nvSpPr>
        <p:spPr bwMode="auto">
          <a:xfrm>
            <a:off x="5551488" y="3584575"/>
            <a:ext cx="1131887" cy="0"/>
          </a:xfrm>
          <a:prstGeom prst="line">
            <a:avLst/>
          </a:prstGeom>
          <a:noFill/>
          <a:ln w="952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0" tIns="0" rIns="0" bIns="0" anchor="ctr"/>
          <a:lstStyle/>
          <a:p>
            <a:endParaRPr lang="ko-KR" altLang="en-US"/>
          </a:p>
        </p:txBody>
      </p:sp>
      <p:sp>
        <p:nvSpPr>
          <p:cNvPr id="18" name="Text Box 139"/>
          <p:cNvSpPr txBox="1">
            <a:spLocks noChangeArrowheads="1"/>
          </p:cNvSpPr>
          <p:nvPr/>
        </p:nvSpPr>
        <p:spPr bwMode="auto">
          <a:xfrm>
            <a:off x="5338763" y="3494088"/>
            <a:ext cx="2524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itchFamily="2" charset="2"/>
              <a:buChar char="q"/>
              <a:defRPr kumimoji="1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Char char="–"/>
              <a:defRPr kumimoji="1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Char char="•"/>
              <a:defRPr kumimoji="1" sz="1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5000"/>
              </a:spcBef>
              <a:buClr>
                <a:srgbClr val="333333"/>
              </a:buClr>
              <a:buFont typeface="Wingdings" pitchFamily="2" charset="2"/>
              <a:buAutoNum type="arabicPeriod"/>
              <a:defRPr kumimoji="1" sz="1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ko-KR" sz="1400" dirty="0" smtClean="0">
                <a:solidFill>
                  <a:srgbClr val="A50021"/>
                </a:solidFill>
                <a:latin typeface="+mn-ea"/>
                <a:ea typeface="+mn-ea"/>
              </a:rPr>
              <a:t>③</a:t>
            </a:r>
          </a:p>
        </p:txBody>
      </p:sp>
      <p:sp>
        <p:nvSpPr>
          <p:cNvPr id="19" name="Text Box 135"/>
          <p:cNvSpPr txBox="1">
            <a:spLocks noChangeArrowheads="1"/>
          </p:cNvSpPr>
          <p:nvPr/>
        </p:nvSpPr>
        <p:spPr bwMode="auto">
          <a:xfrm>
            <a:off x="4743450" y="4568825"/>
            <a:ext cx="31591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itchFamily="2" charset="2"/>
              <a:buChar char="q"/>
              <a:defRPr kumimoji="1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Char char="–"/>
              <a:defRPr kumimoji="1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Char char="•"/>
              <a:defRPr kumimoji="1" sz="1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5000"/>
              </a:spcBef>
              <a:buClr>
                <a:srgbClr val="333333"/>
              </a:buClr>
              <a:buFont typeface="Wingdings" pitchFamily="2" charset="2"/>
              <a:buAutoNum type="arabicPeriod"/>
              <a:defRPr kumimoji="1" sz="1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ko-KR" sz="1400" dirty="0" smtClean="0">
                <a:solidFill>
                  <a:srgbClr val="A50021"/>
                </a:solidFill>
                <a:latin typeface="+mn-ea"/>
                <a:ea typeface="+mn-ea"/>
              </a:rPr>
              <a:t>① </a:t>
            </a:r>
          </a:p>
        </p:txBody>
      </p:sp>
      <p:sp>
        <p:nvSpPr>
          <p:cNvPr id="20" name="Text Box 137"/>
          <p:cNvSpPr txBox="1">
            <a:spLocks noChangeArrowheads="1"/>
          </p:cNvSpPr>
          <p:nvPr/>
        </p:nvSpPr>
        <p:spPr bwMode="auto">
          <a:xfrm>
            <a:off x="6821488" y="4572000"/>
            <a:ext cx="180975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itchFamily="2" charset="2"/>
              <a:buChar char="q"/>
              <a:defRPr kumimoji="1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Char char="–"/>
              <a:defRPr kumimoji="1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Char char="•"/>
              <a:defRPr kumimoji="1" sz="1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5000"/>
              </a:spcBef>
              <a:buClr>
                <a:srgbClr val="333333"/>
              </a:buClr>
              <a:buFont typeface="Wingdings" pitchFamily="2" charset="2"/>
              <a:buAutoNum type="arabicPeriod"/>
              <a:defRPr kumimoji="1" sz="1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ko-KR" sz="1400" dirty="0" smtClean="0">
                <a:solidFill>
                  <a:srgbClr val="A50021"/>
                </a:solidFill>
                <a:latin typeface="+mn-ea"/>
                <a:ea typeface="+mn-ea"/>
              </a:rPr>
              <a:t>②</a:t>
            </a:r>
          </a:p>
        </p:txBody>
      </p:sp>
      <p:sp>
        <p:nvSpPr>
          <p:cNvPr id="21" name="Text Box 139"/>
          <p:cNvSpPr txBox="1">
            <a:spLocks noChangeArrowheads="1"/>
          </p:cNvSpPr>
          <p:nvPr/>
        </p:nvSpPr>
        <p:spPr bwMode="auto">
          <a:xfrm>
            <a:off x="5840413" y="4306888"/>
            <a:ext cx="252412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Font typeface="Wingdings" pitchFamily="2" charset="2"/>
              <a:buChar char="q"/>
              <a:defRPr kumimoji="1"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Char char="–"/>
              <a:defRPr kumimoji="1" sz="16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lnSpc>
                <a:spcPct val="150000"/>
              </a:lnSpc>
              <a:spcBef>
                <a:spcPct val="25000"/>
              </a:spcBef>
              <a:buClr>
                <a:srgbClr val="333333"/>
              </a:buClr>
              <a:buChar char="•"/>
              <a:defRPr kumimoji="1" sz="1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25000"/>
              </a:spcBef>
              <a:buClr>
                <a:srgbClr val="333333"/>
              </a:buClr>
              <a:buFont typeface="Wingdings" pitchFamily="2" charset="2"/>
              <a:buAutoNum type="arabicPeriod"/>
              <a:defRPr kumimoji="1" sz="1400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è"/>
              <a:defRPr kumimoji="1" sz="24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lnSpc>
                <a:spcPct val="100000"/>
              </a:lnSpc>
              <a:spcBef>
                <a:spcPct val="50000"/>
              </a:spcBef>
              <a:buClrTx/>
              <a:buFontTx/>
              <a:buNone/>
              <a:defRPr/>
            </a:pPr>
            <a:r>
              <a:rPr lang="en-US" altLang="ko-KR" sz="1400" dirty="0" smtClean="0">
                <a:solidFill>
                  <a:srgbClr val="A50021"/>
                </a:solidFill>
                <a:latin typeface="+mn-ea"/>
                <a:ea typeface="+mn-ea"/>
              </a:rPr>
              <a:t>③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6413" y="1296988"/>
            <a:ext cx="29321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defRPr/>
            </a:pPr>
            <a:r>
              <a:rPr lang="en-US" altLang="ko-KR" sz="1200" b="1" dirty="0">
                <a:latin typeface="+mn-ea"/>
                <a:ea typeface="+mn-ea"/>
              </a:rPr>
              <a:t>[</a:t>
            </a:r>
            <a:r>
              <a:rPr lang="ko-KR" altLang="en-US" sz="1200" b="1" dirty="0" err="1">
                <a:latin typeface="+mn-ea"/>
                <a:ea typeface="+mn-ea"/>
              </a:rPr>
              <a:t>기본자료형과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ko-KR" altLang="en-US" sz="1200" b="1" dirty="0" err="1">
                <a:latin typeface="+mn-ea"/>
                <a:ea typeface="+mn-ea"/>
              </a:rPr>
              <a:t>참조자료형의</a:t>
            </a:r>
            <a:r>
              <a:rPr lang="ko-KR" altLang="en-US" sz="1200" b="1" dirty="0">
                <a:latin typeface="+mn-ea"/>
                <a:ea typeface="+mn-ea"/>
              </a:rPr>
              <a:t> 비교</a:t>
            </a:r>
            <a:r>
              <a:rPr lang="en-US" altLang="ko-KR" sz="1200" b="1" dirty="0">
                <a:latin typeface="+mn-ea"/>
                <a:ea typeface="+mn-ea"/>
              </a:rPr>
              <a:t>]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3" name="텍스트 개체 틀 2"/>
          <p:cNvSpPr txBox="1">
            <a:spLocks/>
          </p:cNvSpPr>
          <p:nvPr/>
        </p:nvSpPr>
        <p:spPr bwMode="auto">
          <a:xfrm>
            <a:off x="312591" y="844550"/>
            <a:ext cx="6843859" cy="431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dirty="0"/>
              <a:t>변수에 저장할 데이터의 종류로 </a:t>
            </a:r>
            <a:r>
              <a:rPr lang="ko-KR" altLang="en-US" b="1" dirty="0" err="1"/>
              <a:t>기본자료형</a:t>
            </a:r>
            <a:r>
              <a:rPr lang="ko-KR" altLang="en-US" dirty="0" err="1"/>
              <a:t>과</a:t>
            </a:r>
            <a:r>
              <a:rPr lang="ko-KR" altLang="en-US" dirty="0"/>
              <a:t> </a:t>
            </a:r>
            <a:r>
              <a:rPr lang="ko-KR" altLang="en-US" b="1" dirty="0" err="1"/>
              <a:t>참조자료형</a:t>
            </a:r>
            <a:r>
              <a:rPr lang="ko-KR" altLang="en-US" dirty="0" err="1"/>
              <a:t>이</a:t>
            </a:r>
            <a:r>
              <a:rPr lang="ko-KR" altLang="en-US" dirty="0"/>
              <a:t>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732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05.</a:t>
            </a:r>
            <a:r>
              <a:rPr lang="ko-KR" altLang="en-US" dirty="0" smtClean="0"/>
              <a:t>변수와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err="1"/>
              <a:t>자료형</a:t>
            </a:r>
            <a:r>
              <a:rPr lang="en-US" altLang="ko-KR" dirty="0"/>
              <a:t>(Type)</a:t>
            </a:r>
          </a:p>
        </p:txBody>
      </p:sp>
      <p:graphicFrame>
        <p:nvGraphicFramePr>
          <p:cNvPr id="4" name="Group 9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4378897"/>
              </p:ext>
            </p:extLst>
          </p:nvPr>
        </p:nvGraphicFramePr>
        <p:xfrm>
          <a:off x="611188" y="1480236"/>
          <a:ext cx="7669213" cy="3565548"/>
        </p:xfrm>
        <a:graphic>
          <a:graphicData uri="http://schemas.openxmlformats.org/drawingml/2006/table">
            <a:tbl>
              <a:tblPr/>
              <a:tblGrid>
                <a:gridCol w="753378"/>
                <a:gridCol w="903024"/>
                <a:gridCol w="756184"/>
                <a:gridCol w="2556200"/>
                <a:gridCol w="2700427"/>
              </a:tblGrid>
              <a:tr h="2950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자료형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키워드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크기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표현 범위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 예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950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논리형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boolean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1byte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true OR false(0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 아니다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boolean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isFun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= true;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0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문자형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char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2byte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모든유니코드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문자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char c = 'f';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014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정수형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byte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1byte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-128 ~ 127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byte b = 89;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short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2byte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-32,768 ~ 32,767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short s = 32760;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4byte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-2147483648 ~ 2147483647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int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x = 59;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00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long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8byte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altLang="ko-KR" sz="1200" b="0" u="none" strike="noStrike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-9223372036854775808 ~ 9223372036854775807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long big = 345678912345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</a:rPr>
                        <a:t>L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;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01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실수형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float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4byte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-3.4E38 ~ 3.4E38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float f = 32.5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+mn-ea"/>
                          <a:ea typeface="+mn-ea"/>
                        </a:rPr>
                        <a:t>F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double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8byte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-1.7E308 ~ 1.7E308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double d = 23.34</a:t>
                      </a:r>
                    </a:p>
                  </a:txBody>
                  <a:tcPr marL="91452" marR="91452" marT="45686" marB="45686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4826" y="1226236"/>
            <a:ext cx="156845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1200" b="1" dirty="0">
                <a:latin typeface="+mn-ea"/>
                <a:ea typeface="+mn-ea"/>
              </a:rPr>
              <a:t>[</a:t>
            </a:r>
            <a:r>
              <a:rPr lang="ko-KR" altLang="en-US" sz="1200" b="1" dirty="0" err="1">
                <a:latin typeface="+mn-ea"/>
                <a:ea typeface="+mn-ea"/>
              </a:rPr>
              <a:t>기본자료형의</a:t>
            </a:r>
            <a:r>
              <a:rPr lang="ko-KR" altLang="en-US" sz="1200" b="1" dirty="0">
                <a:latin typeface="+mn-ea"/>
                <a:ea typeface="+mn-ea"/>
              </a:rPr>
              <a:t> 종류</a:t>
            </a:r>
            <a:r>
              <a:rPr lang="en-US" altLang="ko-KR" sz="1200" b="1" dirty="0">
                <a:latin typeface="+mn-ea"/>
                <a:ea typeface="+mn-ea"/>
              </a:rPr>
              <a:t>]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 bwMode="auto">
          <a:xfrm>
            <a:off x="312591" y="836930"/>
            <a:ext cx="6843859" cy="431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ko-KR" altLang="en-US" dirty="0"/>
              <a:t>변수에 저장할 데이터의 종류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5914570" y="1165135"/>
            <a:ext cx="29228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 smtClean="0">
                <a:latin typeface="+mn-ea"/>
              </a:rPr>
              <a:t>* 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S</a:t>
            </a:r>
            <a:r>
              <a:rPr lang="en-US" altLang="ko-KR" sz="1400" b="1" dirty="0" smtClean="0">
                <a:latin typeface="+mn-ea"/>
              </a:rPr>
              <a:t>tring </a:t>
            </a:r>
            <a:r>
              <a:rPr lang="en-US" altLang="ko-KR" sz="1400" b="1" dirty="0" err="1" smtClean="0">
                <a:latin typeface="+mn-ea"/>
              </a:rPr>
              <a:t>str</a:t>
            </a:r>
            <a:r>
              <a:rPr lang="en-US" altLang="ko-KR" sz="1400" b="1" dirty="0" smtClean="0">
                <a:latin typeface="+mn-ea"/>
              </a:rPr>
              <a:t> =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“</a:t>
            </a:r>
            <a:r>
              <a:rPr lang="ko-KR" altLang="en-US" sz="1400" b="1" dirty="0" smtClean="0">
                <a:latin typeface="+mn-ea"/>
              </a:rPr>
              <a:t>안녕하세요</a:t>
            </a:r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”</a:t>
            </a:r>
            <a:r>
              <a:rPr lang="en-US" altLang="ko-KR" sz="1400" b="1" dirty="0" smtClean="0">
                <a:latin typeface="+mn-ea"/>
              </a:rPr>
              <a:t> ;</a:t>
            </a:r>
            <a:endParaRPr lang="ko-KR" altLang="en-US" sz="1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018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05.</a:t>
            </a:r>
            <a:r>
              <a:rPr lang="ko-KR" altLang="en-US" dirty="0" smtClean="0"/>
              <a:t>변수와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err="1"/>
              <a:t>자료형</a:t>
            </a:r>
            <a:r>
              <a:rPr lang="en-US" altLang="ko-KR" dirty="0"/>
              <a:t>(Type)</a:t>
            </a:r>
          </a:p>
        </p:txBody>
      </p:sp>
      <p:sp>
        <p:nvSpPr>
          <p:cNvPr id="6" name="텍스트 개체 틀 2"/>
          <p:cNvSpPr txBox="1">
            <a:spLocks/>
          </p:cNvSpPr>
          <p:nvPr/>
        </p:nvSpPr>
        <p:spPr bwMode="auto">
          <a:xfrm>
            <a:off x="312591" y="908050"/>
            <a:ext cx="6843859" cy="431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정수형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양의정수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2">
              <a:spcBef>
                <a:spcPct val="0"/>
              </a:spcBef>
              <a:defRPr/>
            </a:pPr>
            <a:r>
              <a:rPr lang="ko-KR" altLang="en-US" dirty="0">
                <a:sym typeface="Wingdings 2"/>
              </a:rPr>
              <a:t>가장 왼쪽 비트인 </a:t>
            </a:r>
            <a:r>
              <a:rPr lang="en-US" altLang="ko-KR" dirty="0">
                <a:sym typeface="Wingdings 2"/>
              </a:rPr>
              <a:t>MSB(Most Significant Bit)</a:t>
            </a:r>
            <a:r>
              <a:rPr lang="ko-KR" altLang="en-US" dirty="0">
                <a:sym typeface="Wingdings 2"/>
              </a:rPr>
              <a:t>는 부호를 나타낸다</a:t>
            </a:r>
            <a:endParaRPr lang="en-US" altLang="ko-KR" dirty="0">
              <a:sym typeface="Wingdings 2"/>
            </a:endParaRPr>
          </a:p>
          <a:p>
            <a:pPr lvl="2">
              <a:spcBef>
                <a:spcPct val="0"/>
              </a:spcBef>
              <a:defRPr/>
            </a:pPr>
            <a:r>
              <a:rPr lang="en-US" altLang="ko-KR" dirty="0">
                <a:sym typeface="Wingdings 2"/>
              </a:rPr>
              <a:t>MSB</a:t>
            </a:r>
            <a:r>
              <a:rPr lang="ko-KR" altLang="en-US" dirty="0">
                <a:sym typeface="Wingdings 2"/>
              </a:rPr>
              <a:t>를 제외한 나머지는 크기를 나타낸다</a:t>
            </a:r>
            <a:r>
              <a:rPr lang="en-US" altLang="ko-KR" dirty="0">
                <a:sym typeface="Wingdings 2"/>
              </a:rPr>
              <a:t>.</a:t>
            </a:r>
          </a:p>
          <a:p>
            <a:pPr lvl="2">
              <a:spcBef>
                <a:spcPct val="0"/>
              </a:spcBef>
              <a:defRPr/>
            </a:pPr>
            <a:r>
              <a:rPr lang="ko-KR" altLang="en-US" dirty="0">
                <a:sym typeface="Wingdings 2"/>
              </a:rPr>
              <a:t>바이트 크기의 차이는 표현범위의 차이로 이어진다</a:t>
            </a:r>
            <a:r>
              <a:rPr lang="en-US" altLang="ko-KR" dirty="0">
                <a:sym typeface="Wingdings 2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0786" y="4414035"/>
            <a:ext cx="1516062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dirty="0" err="1">
                <a:latin typeface="+mn-ea"/>
                <a:ea typeface="+mn-ea"/>
              </a:rPr>
              <a:t>int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  <a:r>
              <a:rPr lang="en-US" altLang="ko-KR" sz="1400" dirty="0" err="1">
                <a:latin typeface="+mn-ea"/>
                <a:ea typeface="+mn-ea"/>
              </a:rPr>
              <a:t>myAge</a:t>
            </a:r>
            <a:r>
              <a:rPr lang="en-US" altLang="ko-KR" sz="1400" dirty="0">
                <a:latin typeface="+mn-ea"/>
                <a:ea typeface="+mn-ea"/>
              </a:rPr>
              <a:t> = 25;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00098" y="4437128"/>
            <a:ext cx="5383530" cy="307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spc="3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0</a:t>
            </a:r>
            <a:r>
              <a:rPr lang="en-US" altLang="ko-KR" sz="1400" b="1" spc="300" dirty="0">
                <a:latin typeface="+mn-ea"/>
                <a:ea typeface="+mn-ea"/>
              </a:rPr>
              <a:t>0000000  00000000  00000000  00011001</a:t>
            </a:r>
            <a:endParaRPr lang="ko-KR" altLang="en-US" sz="1400" b="1" spc="300" dirty="0"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6455" y="2206775"/>
            <a:ext cx="156845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1200" b="1" dirty="0">
                <a:latin typeface="+mn-ea"/>
                <a:ea typeface="+mn-ea"/>
              </a:rPr>
              <a:t>[byte</a:t>
            </a:r>
            <a:r>
              <a:rPr lang="ko-KR" altLang="en-US" sz="1200" b="1" dirty="0">
                <a:latin typeface="+mn-ea"/>
                <a:ea typeface="+mn-ea"/>
              </a:rPr>
              <a:t>형 예시</a:t>
            </a:r>
            <a:r>
              <a:rPr lang="en-US" altLang="ko-KR" sz="1200" b="1" dirty="0">
                <a:latin typeface="+mn-ea"/>
                <a:ea typeface="+mn-ea"/>
              </a:rPr>
              <a:t>]</a:t>
            </a:r>
            <a:endParaRPr lang="ko-KR" altLang="en-US" sz="1200" b="1" dirty="0">
              <a:latin typeface="+mn-ea"/>
              <a:ea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49064" y="4407022"/>
            <a:ext cx="7724775" cy="35718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lIns="252000" tIns="108000" rIns="144000" bIns="252000"/>
          <a:lstStyle/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lvl="1" indent="-457200" eaLnBrk="1" latinLnBrk="1" hangingPunct="1">
              <a:defRPr/>
            </a:pP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4103" y="4162892"/>
            <a:ext cx="156845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1200" b="1" dirty="0">
                <a:latin typeface="+mn-ea"/>
                <a:ea typeface="+mn-ea"/>
              </a:rPr>
              <a:t>[</a:t>
            </a:r>
            <a:r>
              <a:rPr lang="en-US" altLang="ko-KR" sz="1200" b="1" dirty="0" err="1">
                <a:latin typeface="+mn-ea"/>
                <a:ea typeface="+mn-ea"/>
              </a:rPr>
              <a:t>int</a:t>
            </a:r>
            <a:r>
              <a:rPr lang="ko-KR" altLang="en-US" sz="1200" b="1" dirty="0">
                <a:latin typeface="+mn-ea"/>
                <a:ea typeface="+mn-ea"/>
              </a:rPr>
              <a:t>형 예시</a:t>
            </a:r>
            <a:r>
              <a:rPr lang="en-US" altLang="ko-KR" sz="1200" b="1" dirty="0">
                <a:latin typeface="+mn-ea"/>
                <a:ea typeface="+mn-ea"/>
              </a:rPr>
              <a:t>]</a:t>
            </a:r>
            <a:endParaRPr lang="ko-KR" altLang="en-US" sz="1200" b="1" dirty="0">
              <a:latin typeface="+mn-ea"/>
              <a:ea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590792" y="2875820"/>
            <a:ext cx="2431520" cy="1179780"/>
            <a:chOff x="3585740" y="2434723"/>
            <a:chExt cx="2431520" cy="1179780"/>
          </a:xfrm>
        </p:grpSpPr>
        <p:sp>
          <p:nvSpPr>
            <p:cNvPr id="16" name="직사각형 15"/>
            <p:cNvSpPr/>
            <p:nvPr/>
          </p:nvSpPr>
          <p:spPr>
            <a:xfrm>
              <a:off x="3585740" y="3291338"/>
              <a:ext cx="2155719" cy="32316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algn="ctr" eaLnBrk="1" latinLnBrk="1" hangingPunct="1">
                <a:lnSpc>
                  <a:spcPct val="150000"/>
                </a:lnSpc>
                <a:spcBef>
                  <a:spcPct val="25000"/>
                </a:spcBef>
                <a:buClr>
                  <a:srgbClr val="333333"/>
                </a:buClr>
                <a:defRPr/>
              </a:pP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</a:rPr>
                <a:t>byte </a:t>
              </a:r>
              <a:r>
                <a:rPr lang="ko-KR" altLang="en-US" sz="1400" dirty="0" err="1">
                  <a:solidFill>
                    <a:srgbClr val="000000"/>
                  </a:solidFill>
                  <a:latin typeface="+mn-ea"/>
                  <a:ea typeface="+mn-ea"/>
                </a:rPr>
                <a:t>일때</a:t>
              </a:r>
              <a:r>
                <a:rPr lang="ko-KR" altLang="en-US" sz="1400" dirty="0">
                  <a:solidFill>
                    <a:srgbClr val="000000"/>
                  </a:solidFill>
                  <a:latin typeface="+mn-ea"/>
                  <a:ea typeface="+mn-ea"/>
                </a:rPr>
                <a:t>  </a:t>
              </a:r>
              <a:r>
                <a:rPr lang="en-US" altLang="ko-KR" sz="1400" dirty="0">
                  <a:solidFill>
                    <a:srgbClr val="000000"/>
                  </a:solidFill>
                  <a:latin typeface="+mn-ea"/>
                  <a:ea typeface="+mn-ea"/>
                  <a:sym typeface="Wingdings" panose="05000000000000000000" pitchFamily="2" charset="2"/>
                </a:rPr>
                <a:t> 1byte = 8bit</a:t>
              </a:r>
              <a:endParaRPr lang="en-US" altLang="ko-KR" sz="14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3586480" y="2434723"/>
              <a:ext cx="2430780" cy="858520"/>
            </a:xfrm>
            <a:prstGeom prst="roundRect">
              <a:avLst>
                <a:gd name="adj" fmla="val 1838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3" name="그룹 32"/>
            <p:cNvGrpSpPr/>
            <p:nvPr/>
          </p:nvGrpSpPr>
          <p:grpSpPr>
            <a:xfrm>
              <a:off x="3750310" y="2520901"/>
              <a:ext cx="2099659" cy="309947"/>
              <a:chOff x="4050751" y="1354274"/>
              <a:chExt cx="1680398" cy="276406"/>
            </a:xfrm>
          </p:grpSpPr>
          <p:sp>
            <p:nvSpPr>
              <p:cNvPr id="25" name="모서리가 둥근 직사각형 24"/>
              <p:cNvSpPr/>
              <p:nvPr/>
            </p:nvSpPr>
            <p:spPr>
              <a:xfrm>
                <a:off x="4050751" y="1354274"/>
                <a:ext cx="191049" cy="27640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n-ea"/>
                  </a:rPr>
                  <a:t>0</a:t>
                </a:r>
                <a:endParaRPr lang="ko-KR" altLang="en-US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4264111" y="1354274"/>
                <a:ext cx="191049" cy="27640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n-ea"/>
                  </a:rPr>
                  <a:t>0</a:t>
                </a:r>
                <a:endParaRPr lang="ko-KR" altLang="en-US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7" name="모서리가 둥근 직사각형 26"/>
              <p:cNvSpPr/>
              <p:nvPr/>
            </p:nvSpPr>
            <p:spPr>
              <a:xfrm>
                <a:off x="4476475" y="1354274"/>
                <a:ext cx="191049" cy="27640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n-ea"/>
                  </a:rPr>
                  <a:t>0</a:t>
                </a:r>
                <a:endParaRPr lang="ko-KR" altLang="en-US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4689835" y="1354274"/>
                <a:ext cx="191049" cy="27640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n-ea"/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29" name="모서리가 둥근 직사각형 28"/>
              <p:cNvSpPr/>
              <p:nvPr/>
            </p:nvSpPr>
            <p:spPr>
              <a:xfrm>
                <a:off x="4901016" y="1354274"/>
                <a:ext cx="191049" cy="27640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n-ea"/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0" name="모서리가 둥근 직사각형 29"/>
              <p:cNvSpPr/>
              <p:nvPr/>
            </p:nvSpPr>
            <p:spPr>
              <a:xfrm>
                <a:off x="5114376" y="1354274"/>
                <a:ext cx="191049" cy="27640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n-ea"/>
                  </a:rPr>
                  <a:t>0</a:t>
                </a:r>
                <a:endParaRPr lang="ko-KR" altLang="en-US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5326740" y="1354274"/>
                <a:ext cx="191049" cy="27640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n-ea"/>
                  </a:rPr>
                  <a:t>0</a:t>
                </a:r>
                <a:endParaRPr lang="ko-KR" altLang="en-US" b="1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5540100" y="1354274"/>
                <a:ext cx="191049" cy="276406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 w="952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+mn-ea"/>
                  </a:rPr>
                  <a:t>1</a:t>
                </a:r>
                <a:endParaRPr lang="ko-KR" altLang="en-US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3656330" y="3033528"/>
              <a:ext cx="44114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부호</a:t>
              </a:r>
              <a:endParaRPr lang="ko-KR" altLang="en-US" sz="1000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448810" y="3033528"/>
              <a:ext cx="85472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데이터 크기</a:t>
              </a:r>
              <a:endParaRPr lang="ko-KR" altLang="en-US" sz="1000" dirty="0"/>
            </a:p>
          </p:txBody>
        </p:sp>
        <p:sp>
          <p:nvSpPr>
            <p:cNvPr id="58" name="오른쪽 중괄호 57"/>
            <p:cNvSpPr/>
            <p:nvPr/>
          </p:nvSpPr>
          <p:spPr>
            <a:xfrm rot="5400000">
              <a:off x="3794762" y="2827156"/>
              <a:ext cx="149222" cy="244474"/>
            </a:xfrm>
            <a:prstGeom prst="rightBrace">
              <a:avLst>
                <a:gd name="adj1" fmla="val 14716"/>
                <a:gd name="adj2" fmla="val 51916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오른쪽 중괄호 58"/>
            <p:cNvSpPr/>
            <p:nvPr/>
          </p:nvSpPr>
          <p:spPr>
            <a:xfrm rot="5400000">
              <a:off x="4859974" y="2034993"/>
              <a:ext cx="149222" cy="1828799"/>
            </a:xfrm>
            <a:prstGeom prst="rightBrace">
              <a:avLst>
                <a:gd name="adj1" fmla="val 14716"/>
                <a:gd name="adj2" fmla="val 51916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34" name="Group 9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3732229"/>
              </p:ext>
            </p:extLst>
          </p:nvPr>
        </p:nvGraphicFramePr>
        <p:xfrm>
          <a:off x="955514" y="2464971"/>
          <a:ext cx="7718475" cy="1613519"/>
        </p:xfrm>
        <a:graphic>
          <a:graphicData uri="http://schemas.openxmlformats.org/drawingml/2006/table">
            <a:tbl>
              <a:tblPr/>
              <a:tblGrid>
                <a:gridCol w="2405576"/>
                <a:gridCol w="2879188"/>
                <a:gridCol w="2433711"/>
              </a:tblGrid>
              <a:tr h="3163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코드</a:t>
                      </a:r>
                    </a:p>
                  </a:txBody>
                  <a:tcPr marL="91457" marR="91457" marT="45733" marB="45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spcBef>
                          <a:spcPct val="0"/>
                        </a:spcBef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메모리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spcBef>
                          <a:spcPct val="0"/>
                        </a:spcBef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코드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91457" marR="91457" marT="45733" marB="45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97136">
                <a:tc>
                  <a:txBody>
                    <a:bodyPr/>
                    <a:lstStyle/>
                    <a:p>
                      <a:pPr eaLnBrk="1" latinLnBrk="1" hangingPunct="1"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byte </a:t>
                      </a:r>
                      <a:r>
                        <a:rPr lang="en-US" altLang="ko-KR" sz="1400" dirty="0" err="1" smtClean="0">
                          <a:latin typeface="+mn-ea"/>
                          <a:ea typeface="+mn-ea"/>
                        </a:rPr>
                        <a:t>myAge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 = 25;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marL="91457" marR="91457" marT="45733" marB="45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lvl="2" indent="-285750">
                        <a:lnSpc>
                          <a:spcPct val="100000"/>
                        </a:lnSpc>
                        <a:spcBef>
                          <a:spcPct val="0"/>
                        </a:spcBef>
                        <a:buFont typeface="Wingdings" panose="05000000000000000000" pitchFamily="2" charset="2"/>
                        <a:buChar char="ü"/>
                      </a:pPr>
                      <a:endParaRPr lang="en-US" altLang="ko-KR" sz="1400" dirty="0" smtClean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91457" marR="91457" marT="45733" marB="45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indent="-457200" eaLnBrk="1" latinLnBrk="1" hangingPunct="1"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</a:rPr>
                        <a:t>MSO 0   </a:t>
                      </a:r>
                      <a:r>
                        <a:rPr lang="en-US" altLang="ko-KR" sz="14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  </a:t>
                      </a:r>
                      <a:r>
                        <a:rPr lang="ko-KR" altLang="en-US" sz="14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양수</a:t>
                      </a:r>
                      <a:endParaRPr lang="en-US" altLang="ko-KR" sz="1400" dirty="0" smtClean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lvl="1" indent="-457200" eaLnBrk="1" latinLnBrk="1" hangingPunct="1">
                        <a:defRPr/>
                      </a:pPr>
                      <a:r>
                        <a:rPr lang="en-US" altLang="ko-KR" sz="14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0011001   25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marL="91457" marR="91457" marT="45733" marB="45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344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모서리가 둥근 직사각형 30"/>
          <p:cNvSpPr/>
          <p:nvPr/>
        </p:nvSpPr>
        <p:spPr>
          <a:xfrm>
            <a:off x="6148922" y="2571751"/>
            <a:ext cx="2852203" cy="1643144"/>
          </a:xfrm>
          <a:prstGeom prst="roundRect">
            <a:avLst>
              <a:gd name="adj" fmla="val 223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indent="-182563">
              <a:lnSpc>
                <a:spcPct val="150000"/>
              </a:lnSpc>
              <a:buFontTx/>
              <a:buChar char="–"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99407" y="2571750"/>
            <a:ext cx="4084236" cy="1672021"/>
          </a:xfrm>
          <a:prstGeom prst="roundRect">
            <a:avLst>
              <a:gd name="adj" fmla="val 1756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indent="-182563" eaLnBrk="1" latinLnBrk="1" hangingPunct="1">
              <a:lnSpc>
                <a:spcPct val="150000"/>
              </a:lnSpc>
              <a:buFontTx/>
              <a:buChar char="–"/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05.</a:t>
            </a:r>
            <a:r>
              <a:rPr lang="ko-KR" altLang="en-US" dirty="0" smtClean="0"/>
              <a:t>변수와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err="1"/>
              <a:t>자료형</a:t>
            </a:r>
            <a:r>
              <a:rPr lang="en-US" altLang="ko-KR" dirty="0"/>
              <a:t>(Type)</a:t>
            </a:r>
          </a:p>
        </p:txBody>
      </p:sp>
      <p:sp>
        <p:nvSpPr>
          <p:cNvPr id="4" name="텍스트 개체 틀 2"/>
          <p:cNvSpPr txBox="1">
            <a:spLocks/>
          </p:cNvSpPr>
          <p:nvPr/>
        </p:nvSpPr>
        <p:spPr bwMode="auto">
          <a:xfrm>
            <a:off x="312591" y="908050"/>
            <a:ext cx="6843859" cy="12865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정수형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ko-KR" altLang="en-US" b="1" dirty="0" err="1">
                <a:solidFill>
                  <a:schemeClr val="accent6">
                    <a:lumMod val="75000"/>
                  </a:schemeClr>
                </a:solidFill>
              </a:rPr>
              <a:t>음의정수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2">
              <a:spcBef>
                <a:spcPct val="0"/>
              </a:spcBef>
              <a:defRPr/>
            </a:pPr>
            <a:r>
              <a:rPr lang="ko-KR" altLang="en-US" dirty="0">
                <a:sym typeface="Wingdings 2"/>
              </a:rPr>
              <a:t>양의 정수 표현방식과 다르다</a:t>
            </a:r>
            <a:r>
              <a:rPr lang="en-US" altLang="ko-KR" dirty="0">
                <a:sym typeface="Wingdings 2"/>
              </a:rPr>
              <a:t>.</a:t>
            </a:r>
          </a:p>
          <a:p>
            <a:pPr lvl="2">
              <a:spcBef>
                <a:spcPct val="0"/>
              </a:spcBef>
              <a:defRPr/>
            </a:pPr>
            <a:r>
              <a:rPr lang="ko-KR" altLang="en-US" dirty="0">
                <a:sym typeface="Wingdings 2"/>
              </a:rPr>
              <a:t>양의 정수와의 합이 </a:t>
            </a:r>
            <a:r>
              <a:rPr lang="en-US" altLang="ko-KR" dirty="0">
                <a:sym typeface="Wingdings 2"/>
              </a:rPr>
              <a:t>0</a:t>
            </a:r>
            <a:r>
              <a:rPr lang="ko-KR" altLang="en-US" dirty="0">
                <a:sym typeface="Wingdings 2"/>
              </a:rPr>
              <a:t>이 되는 구조로 정의 되어 있다</a:t>
            </a:r>
            <a:r>
              <a:rPr lang="en-US" altLang="ko-KR" dirty="0">
                <a:sym typeface="Wingdings 2"/>
              </a:rPr>
              <a:t>.</a:t>
            </a:r>
          </a:p>
          <a:p>
            <a:pPr lvl="2">
              <a:spcBef>
                <a:spcPct val="0"/>
              </a:spcBef>
              <a:defRPr/>
            </a:pPr>
            <a:r>
              <a:rPr lang="en-US" altLang="ko-KR" dirty="0">
                <a:sym typeface="Wingdings 2"/>
              </a:rPr>
              <a:t>2</a:t>
            </a:r>
            <a:r>
              <a:rPr lang="ko-KR" altLang="en-US" dirty="0">
                <a:sym typeface="Wingdings 2"/>
              </a:rPr>
              <a:t>의 보수가 음의 정수 </a:t>
            </a:r>
            <a:r>
              <a:rPr lang="ko-KR" altLang="en-US" dirty="0" smtClean="0">
                <a:sym typeface="Wingdings 2"/>
              </a:rPr>
              <a:t>표현방식</a:t>
            </a:r>
            <a:endParaRPr lang="en-US" altLang="ko-KR" dirty="0">
              <a:sym typeface="Wingdings 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6592" y="4316413"/>
            <a:ext cx="2595563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200" dirty="0">
                <a:latin typeface="+mn-ea"/>
                <a:ea typeface="+mn-ea"/>
              </a:rPr>
              <a:t>* 1</a:t>
            </a:r>
            <a:r>
              <a:rPr lang="ko-KR" altLang="en-US" sz="1200" dirty="0">
                <a:latin typeface="+mn-ea"/>
                <a:ea typeface="+mn-ea"/>
              </a:rPr>
              <a:t>의 보수 </a:t>
            </a:r>
            <a:r>
              <a:rPr lang="en-US" altLang="ko-KR" sz="1200" dirty="0">
                <a:latin typeface="+mn-ea"/>
                <a:ea typeface="+mn-ea"/>
              </a:rPr>
              <a:t>: </a:t>
            </a:r>
            <a:r>
              <a:rPr lang="ko-KR" altLang="en-US" sz="1200" dirty="0">
                <a:latin typeface="+mn-ea"/>
                <a:ea typeface="+mn-ea"/>
              </a:rPr>
              <a:t>숫자 반전</a:t>
            </a:r>
            <a:r>
              <a:rPr lang="en-US" altLang="ko-KR" sz="1200" dirty="0">
                <a:latin typeface="+mn-ea"/>
                <a:ea typeface="+mn-ea"/>
              </a:rPr>
              <a:t>(1</a:t>
            </a:r>
            <a:r>
              <a:rPr lang="en-US" altLang="ko-KR" sz="1200" dirty="0">
                <a:latin typeface="+mn-ea"/>
                <a:ea typeface="+mn-ea"/>
                <a:sym typeface="Wingdings" panose="05000000000000000000" pitchFamily="2" charset="2"/>
              </a:rPr>
              <a:t>0,  01)</a:t>
            </a:r>
          </a:p>
          <a:p>
            <a:pPr eaLnBrk="1" latinLnBrk="1" hangingPunct="1">
              <a:defRPr/>
            </a:pPr>
            <a:r>
              <a:rPr lang="en-US" altLang="ko-KR" sz="1200" dirty="0">
                <a:latin typeface="+mn-ea"/>
                <a:ea typeface="+mn-ea"/>
                <a:sym typeface="Wingdings" panose="05000000000000000000" pitchFamily="2" charset="2"/>
              </a:rPr>
              <a:t>* 2</a:t>
            </a:r>
            <a:r>
              <a:rPr lang="ko-KR" altLang="en-US" sz="1200" dirty="0">
                <a:latin typeface="+mn-ea"/>
                <a:ea typeface="+mn-ea"/>
                <a:sym typeface="Wingdings" panose="05000000000000000000" pitchFamily="2" charset="2"/>
              </a:rPr>
              <a:t>의 보수 </a:t>
            </a:r>
            <a:r>
              <a:rPr lang="en-US" altLang="ko-KR" sz="1200" dirty="0">
                <a:latin typeface="+mn-ea"/>
                <a:ea typeface="+mn-ea"/>
                <a:sym typeface="Wingdings" panose="05000000000000000000" pitchFamily="2" charset="2"/>
              </a:rPr>
              <a:t>: 1</a:t>
            </a:r>
            <a:r>
              <a:rPr lang="ko-KR" altLang="en-US" sz="1200" dirty="0">
                <a:latin typeface="+mn-ea"/>
                <a:ea typeface="+mn-ea"/>
                <a:sym typeface="Wingdings" panose="05000000000000000000" pitchFamily="2" charset="2"/>
              </a:rPr>
              <a:t>을 더함</a:t>
            </a:r>
            <a:endParaRPr lang="ko-KR" altLang="en-US" sz="1200" dirty="0">
              <a:latin typeface="+mn-ea"/>
              <a:ea typeface="+mn-ea"/>
            </a:endParaRPr>
          </a:p>
        </p:txBody>
      </p:sp>
      <p:grpSp>
        <p:nvGrpSpPr>
          <p:cNvPr id="6" name="그룹 57"/>
          <p:cNvGrpSpPr>
            <a:grpSpLocks/>
          </p:cNvGrpSpPr>
          <p:nvPr/>
        </p:nvGrpSpPr>
        <p:grpSpPr bwMode="auto">
          <a:xfrm>
            <a:off x="1036605" y="2697312"/>
            <a:ext cx="4441825" cy="1374775"/>
            <a:chOff x="1030853" y="2512600"/>
            <a:chExt cx="4441247" cy="1375485"/>
          </a:xfrm>
        </p:grpSpPr>
        <p:sp>
          <p:nvSpPr>
            <p:cNvPr id="7" name="TextBox 6"/>
            <p:cNvSpPr txBox="1"/>
            <p:nvPr/>
          </p:nvSpPr>
          <p:spPr>
            <a:xfrm>
              <a:off x="2280052" y="2512600"/>
              <a:ext cx="3192048" cy="40025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2000" b="1" spc="300" dirty="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</a:rPr>
                <a:t>0</a:t>
              </a:r>
              <a:r>
                <a:rPr lang="en-US" altLang="ko-KR" sz="2000" b="1" spc="300" dirty="0">
                  <a:latin typeface="+mn-ea"/>
                  <a:ea typeface="+mn-ea"/>
                </a:rPr>
                <a:t>0011001 = 25</a:t>
              </a:r>
              <a:endParaRPr lang="ko-KR" altLang="en-US" sz="2000" b="1" spc="300" dirty="0">
                <a:latin typeface="+mn-ea"/>
                <a:ea typeface="+mn-ea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80052" y="3016098"/>
              <a:ext cx="2003164" cy="39866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2000" b="1" spc="300" dirty="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</a:rPr>
                <a:t>1</a:t>
              </a:r>
              <a:r>
                <a:rPr lang="en-US" altLang="ko-KR" sz="2000" b="1" spc="300" dirty="0">
                  <a:latin typeface="+mn-ea"/>
                  <a:ea typeface="+mn-ea"/>
                </a:rPr>
                <a:t>1100110</a:t>
              </a:r>
              <a:endParaRPr lang="ko-KR" altLang="en-US" sz="2000" b="1" spc="300" dirty="0">
                <a:latin typeface="+mn-ea"/>
                <a:ea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80052" y="3487828"/>
              <a:ext cx="2750780" cy="40025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2000" b="1" spc="300" dirty="0">
                  <a:solidFill>
                    <a:schemeClr val="accent6">
                      <a:lumMod val="75000"/>
                    </a:schemeClr>
                  </a:solidFill>
                  <a:latin typeface="+mn-ea"/>
                  <a:ea typeface="+mn-ea"/>
                </a:rPr>
                <a:t>1</a:t>
              </a:r>
              <a:r>
                <a:rPr lang="en-US" altLang="ko-KR" sz="2000" b="1" spc="300" dirty="0">
                  <a:latin typeface="+mn-ea"/>
                  <a:ea typeface="+mn-ea"/>
                </a:rPr>
                <a:t>1100111 =-25</a:t>
              </a:r>
              <a:endParaRPr lang="ko-KR" altLang="en-US" sz="2000" b="1" spc="300" dirty="0">
                <a:latin typeface="+mn-ea"/>
                <a:ea typeface="+mn-ea"/>
              </a:endParaRPr>
            </a:p>
          </p:txBody>
        </p:sp>
        <p:cxnSp>
          <p:nvCxnSpPr>
            <p:cNvPr id="10" name="구부러진 연결선 9"/>
            <p:cNvCxnSpPr>
              <a:stCxn id="7" idx="1"/>
              <a:endCxn id="14" idx="2"/>
            </p:cNvCxnSpPr>
            <p:nvPr/>
          </p:nvCxnSpPr>
          <p:spPr>
            <a:xfrm rot="10800000" flipH="1" flipV="1">
              <a:off x="2280052" y="2712728"/>
              <a:ext cx="60317" cy="428846"/>
            </a:xfrm>
            <a:prstGeom prst="curvedConnector3">
              <a:avLst>
                <a:gd name="adj1" fmla="val -564630"/>
              </a:avLst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구부러진 연결선 10"/>
            <p:cNvCxnSpPr>
              <a:stCxn id="15" idx="2"/>
              <a:endCxn id="16" idx="2"/>
            </p:cNvCxnSpPr>
            <p:nvPr/>
          </p:nvCxnSpPr>
          <p:spPr>
            <a:xfrm rot="10800000" flipV="1">
              <a:off x="2338783" y="3295642"/>
              <a:ext cx="12698" cy="392315"/>
            </a:xfrm>
            <a:prstGeom prst="curvedConnector3">
              <a:avLst>
                <a:gd name="adj1" fmla="val 3228575"/>
              </a:avLst>
            </a:prstGeom>
            <a:ln w="38100">
              <a:solidFill>
                <a:schemeClr val="tx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030853" y="2733377"/>
              <a:ext cx="857138" cy="424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>
                <a:lnSpc>
                  <a:spcPct val="150000"/>
                </a:lnSpc>
                <a:defRPr sz="1700">
                  <a:solidFill>
                    <a:srgbClr val="93490B"/>
                  </a:solidFill>
                  <a:latin typeface="휴먼매직체" pitchFamily="18" charset="-127"/>
                  <a:ea typeface="휴먼매직체" pitchFamily="18" charset="-127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eaLnBrk="1" latinLnBrk="1" hangingPunct="1">
                <a:defRPr/>
              </a:pPr>
              <a:r>
                <a:rPr lang="en-US" altLang="ko-KR" dirty="0" smtClean="0"/>
                <a:t>1</a:t>
              </a:r>
              <a:r>
                <a:rPr lang="ko-KR" altLang="en-US" dirty="0" smtClean="0"/>
                <a:t>의 보수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45138" y="3330585"/>
              <a:ext cx="858726" cy="42408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ko-KR"/>
              </a:defPPr>
              <a:lvl1pPr>
                <a:lnSpc>
                  <a:spcPct val="150000"/>
                </a:lnSpc>
                <a:defRPr sz="1700">
                  <a:solidFill>
                    <a:srgbClr val="93490B"/>
                  </a:solidFill>
                  <a:latin typeface="휴먼매직체" pitchFamily="18" charset="-127"/>
                  <a:ea typeface="휴먼매직체" pitchFamily="18" charset="-127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pPr eaLnBrk="1" latinLnBrk="1" hangingPunct="1">
                <a:defRPr/>
              </a:pPr>
              <a:r>
                <a:rPr lang="en-US" altLang="ko-KR" dirty="0" smtClean="0"/>
                <a:t>2</a:t>
              </a:r>
              <a:r>
                <a:rPr lang="ko-KR" altLang="en-US" dirty="0" smtClean="0"/>
                <a:t>의 보수</a:t>
              </a:r>
            </a:p>
          </p:txBody>
        </p:sp>
        <p:sp>
          <p:nvSpPr>
            <p:cNvPr id="14" name="타원 13"/>
            <p:cNvSpPr/>
            <p:nvPr/>
          </p:nvSpPr>
          <p:spPr>
            <a:xfrm>
              <a:off x="2340370" y="3036746"/>
              <a:ext cx="107936" cy="21124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1100" b="1" dirty="0">
                <a:solidFill>
                  <a:prstClr val="black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2338783" y="3189224"/>
              <a:ext cx="107936" cy="211247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1100" b="1" dirty="0">
                <a:solidFill>
                  <a:prstClr val="black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2338783" y="3581540"/>
              <a:ext cx="107936" cy="212835"/>
            </a:xfrm>
            <a:prstGeom prst="ellipse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11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742080" y="2717332"/>
            <a:ext cx="200501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2000" b="1" spc="3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0</a:t>
            </a:r>
            <a:r>
              <a:rPr lang="en-US" altLang="ko-KR" sz="2000" b="1" spc="300" dirty="0">
                <a:latin typeface="+mn-ea"/>
                <a:ea typeface="+mn-ea"/>
              </a:rPr>
              <a:t>0011001</a:t>
            </a:r>
            <a:endParaRPr lang="ko-KR" altLang="en-US" sz="2000" b="1" spc="300" dirty="0"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65892" y="3157070"/>
            <a:ext cx="200501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2000" b="1" spc="300" dirty="0">
                <a:solidFill>
                  <a:schemeClr val="accent6">
                    <a:lumMod val="75000"/>
                  </a:schemeClr>
                </a:solidFill>
                <a:latin typeface="+mn-ea"/>
                <a:ea typeface="+mn-ea"/>
              </a:rPr>
              <a:t>1</a:t>
            </a:r>
            <a:r>
              <a:rPr lang="en-US" altLang="ko-KR" sz="2000" b="1" spc="300" dirty="0">
                <a:latin typeface="+mn-ea"/>
                <a:ea typeface="+mn-ea"/>
              </a:rPr>
              <a:t>1100111</a:t>
            </a:r>
            <a:endParaRPr lang="ko-KR" altLang="en-US" sz="2000" b="1" spc="300" dirty="0">
              <a:latin typeface="+mn-ea"/>
              <a:ea typeface="+mn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6413467" y="3557120"/>
            <a:ext cx="1962150" cy="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396005" y="3176120"/>
            <a:ext cx="390525" cy="369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b="1" spc="300" dirty="0">
                <a:latin typeface="+mn-ea"/>
              </a:rPr>
              <a:t>+</a:t>
            </a:r>
            <a:endParaRPr lang="ko-KR" altLang="en-US" b="1" spc="300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64280" y="3566645"/>
            <a:ext cx="2262187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2000" b="1" spc="300" dirty="0">
                <a:solidFill>
                  <a:schemeClr val="tx2"/>
                </a:solidFill>
                <a:latin typeface="+mn-ea"/>
                <a:ea typeface="+mn-ea"/>
              </a:rPr>
              <a:t>1</a:t>
            </a:r>
            <a:r>
              <a:rPr lang="en-US" altLang="ko-KR" sz="2000" b="1" spc="300" dirty="0">
                <a:latin typeface="+mn-ea"/>
                <a:ea typeface="+mn-ea"/>
              </a:rPr>
              <a:t>00000000</a:t>
            </a:r>
            <a:endParaRPr lang="ko-KR" altLang="en-US" sz="2000" b="1" spc="300" dirty="0">
              <a:latin typeface="+mn-ea"/>
              <a:ea typeface="+mn-ea"/>
            </a:endParaRPr>
          </a:p>
        </p:txBody>
      </p:sp>
      <p:sp>
        <p:nvSpPr>
          <p:cNvPr id="23" name="아래쪽 화살표 22"/>
          <p:cNvSpPr/>
          <p:nvPr/>
        </p:nvSpPr>
        <p:spPr>
          <a:xfrm rot="16200000">
            <a:off x="5263040" y="2979377"/>
            <a:ext cx="714859" cy="947652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453155" y="3834932"/>
            <a:ext cx="625475" cy="4238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>
              <a:lnSpc>
                <a:spcPct val="150000"/>
              </a:lnSpc>
              <a:defRPr sz="170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</a:defRPr>
            </a:lvl9pPr>
          </a:lstStyle>
          <a:p>
            <a:pPr eaLnBrk="1" latinLnBrk="1" hangingPunct="1">
              <a:defRPr/>
            </a:pPr>
            <a:r>
              <a:rPr lang="ko-KR" altLang="en-US" dirty="0" smtClean="0"/>
              <a:t>버림</a:t>
            </a:r>
          </a:p>
        </p:txBody>
      </p:sp>
      <p:sp>
        <p:nvSpPr>
          <p:cNvPr id="25" name="타원 24"/>
          <p:cNvSpPr/>
          <p:nvPr/>
        </p:nvSpPr>
        <p:spPr>
          <a:xfrm>
            <a:off x="6602380" y="3626970"/>
            <a:ext cx="227012" cy="295275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100" b="1" dirty="0">
              <a:solidFill>
                <a:prstClr val="black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47705" y="2333775"/>
            <a:ext cx="2105025" cy="249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b="1" dirty="0">
                <a:solidFill>
                  <a:srgbClr val="556A84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</a:t>
            </a:r>
            <a:r>
              <a:rPr lang="en-US" altLang="ko-KR" sz="1400" b="1" dirty="0">
                <a:solidFill>
                  <a:srgbClr val="556A84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-25</a:t>
            </a:r>
            <a:r>
              <a:rPr lang="ko-KR" altLang="en-US" sz="1400" b="1" dirty="0">
                <a:solidFill>
                  <a:srgbClr val="556A84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의 </a:t>
            </a:r>
            <a:r>
              <a:rPr lang="en-US" altLang="ko-KR" sz="1400" b="1" dirty="0">
                <a:solidFill>
                  <a:srgbClr val="556A84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2</a:t>
            </a:r>
            <a:r>
              <a:rPr lang="ko-KR" altLang="en-US" sz="1400" b="1" dirty="0">
                <a:solidFill>
                  <a:srgbClr val="556A84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진수 표현</a:t>
            </a:r>
            <a:endParaRPr lang="ko-KR" altLang="en-US" b="1" dirty="0">
              <a:solidFill>
                <a:srgbClr val="556A84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076583" y="2321643"/>
            <a:ext cx="2105025" cy="249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1600" b="1" dirty="0">
                <a:solidFill>
                  <a:schemeClr val="tx2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검 증</a:t>
            </a:r>
            <a:endParaRPr lang="ko-KR" altLang="en-US" sz="1600" b="1" dirty="0">
              <a:solidFill>
                <a:schemeClr val="tx2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85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01.</a:t>
            </a:r>
            <a:r>
              <a:rPr lang="ko-KR" altLang="en-US" dirty="0"/>
              <a:t>자바 시작하기</a:t>
            </a:r>
            <a:endParaRPr lang="ko-KR" altLang="en-US" sz="16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자바언어의 특징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2041206" y="541709"/>
            <a:ext cx="4383001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 단순하고 상대적으로 배우기 </a:t>
            </a:r>
            <a:r>
              <a:rPr lang="ko-KR" altLang="en-US" sz="2200" dirty="0" smtClean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싶다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.</a:t>
            </a:r>
            <a:endParaRPr lang="en-US" altLang="ko-KR" sz="2200" dirty="0">
              <a:solidFill>
                <a:schemeClr val="accent6">
                  <a:lumMod val="75000"/>
                </a:schemeClr>
              </a:solidFill>
              <a:latin typeface="휴먼매직체" pitchFamily="18" charset="-127"/>
              <a:ea typeface="휴먼매직체" pitchFamily="18" charset="-127"/>
              <a:sym typeface="Wingdings 2"/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321263" y="1123256"/>
            <a:ext cx="7138902" cy="3593709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defRPr/>
            </a:pPr>
            <a:r>
              <a:rPr lang="ko-KR" altLang="en-US" dirty="0"/>
              <a:t>자바 언어는 </a:t>
            </a:r>
            <a:r>
              <a:rPr lang="en-US" altLang="ko-KR" dirty="0"/>
              <a:t>C/C++ </a:t>
            </a:r>
            <a:r>
              <a:rPr lang="ko-KR" altLang="en-US" dirty="0"/>
              <a:t>언어의 구문과 </a:t>
            </a:r>
            <a:r>
              <a:rPr lang="en-US" altLang="ko-KR" dirty="0"/>
              <a:t>C++ </a:t>
            </a:r>
            <a:r>
              <a:rPr lang="ko-KR" altLang="en-US" dirty="0"/>
              <a:t>언어의 객체지향성을 채택</a:t>
            </a:r>
            <a:br>
              <a:rPr lang="ko-KR" altLang="en-US" dirty="0"/>
            </a:br>
            <a:r>
              <a:rPr lang="ko-KR" altLang="en-US" dirty="0"/>
              <a:t>포인터</a:t>
            </a:r>
            <a:r>
              <a:rPr lang="en-US" altLang="ko-KR" dirty="0"/>
              <a:t>, </a:t>
            </a:r>
            <a:r>
              <a:rPr lang="ko-KR" altLang="en-US" dirty="0"/>
              <a:t>다중상속 등의 복잡한 기능은 제외시킴</a:t>
            </a:r>
          </a:p>
          <a:p>
            <a:pPr lvl="1">
              <a:defRPr/>
            </a:pPr>
            <a:endParaRPr lang="ko-KR" altLang="en-US" dirty="0"/>
          </a:p>
          <a:p>
            <a:pPr lvl="1">
              <a:lnSpc>
                <a:spcPct val="100000"/>
              </a:lnSpc>
              <a:defRPr/>
            </a:pPr>
            <a:r>
              <a:rPr lang="ko-KR" altLang="en-US" dirty="0"/>
              <a:t>동적으로 할당되는 메모리를 프로그래머가 신경 쓸 필요 없이</a:t>
            </a:r>
            <a:br>
              <a:rPr lang="ko-KR" altLang="en-US" dirty="0"/>
            </a:br>
            <a:r>
              <a:rPr lang="en-US" altLang="ko-KR" dirty="0"/>
              <a:t>Garbage Collector</a:t>
            </a:r>
            <a:r>
              <a:rPr lang="ko-KR" altLang="en-US" dirty="0"/>
              <a:t>를 통해 자동으로 메모리를 관리해줌</a:t>
            </a:r>
          </a:p>
          <a:p>
            <a:pPr lvl="1">
              <a:defRPr/>
            </a:pPr>
            <a:endParaRPr lang="ko-KR" altLang="en-US" dirty="0"/>
          </a:p>
          <a:p>
            <a:pPr lvl="1">
              <a:lnSpc>
                <a:spcPct val="100000"/>
              </a:lnSpc>
              <a:defRPr/>
            </a:pPr>
            <a:r>
              <a:rPr lang="ko-KR" altLang="en-US" dirty="0"/>
              <a:t>임의의 데이터베이스와 쉽게 연결하기 위한 </a:t>
            </a:r>
            <a:br>
              <a:rPr lang="ko-KR" altLang="en-US" dirty="0"/>
            </a:br>
            <a:r>
              <a:rPr lang="en-US" altLang="ko-KR" dirty="0"/>
              <a:t>JDBC(Java Database Connectivity) </a:t>
            </a:r>
            <a:r>
              <a:rPr lang="ko-KR" altLang="en-US" dirty="0"/>
              <a:t>제공</a:t>
            </a:r>
          </a:p>
        </p:txBody>
      </p:sp>
    </p:spTree>
    <p:extLst>
      <p:ext uri="{BB962C8B-B14F-4D97-AF65-F5344CB8AC3E}">
        <p14:creationId xmlns:p14="http://schemas.microsoft.com/office/powerpoint/2010/main" val="269361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05.</a:t>
            </a:r>
            <a:r>
              <a:rPr lang="ko-KR" altLang="en-US" dirty="0" smtClean="0"/>
              <a:t>변수와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 err="1"/>
              <a:t>자료형</a:t>
            </a:r>
            <a:r>
              <a:rPr lang="en-US" altLang="ko-KR" dirty="0"/>
              <a:t>(Type)</a:t>
            </a:r>
          </a:p>
        </p:txBody>
      </p:sp>
      <p:sp>
        <p:nvSpPr>
          <p:cNvPr id="4" name="텍스트 개체 틀 2"/>
          <p:cNvSpPr txBox="1">
            <a:spLocks/>
          </p:cNvSpPr>
          <p:nvPr/>
        </p:nvSpPr>
        <p:spPr bwMode="auto">
          <a:xfrm>
            <a:off x="312591" y="908050"/>
            <a:ext cx="6843859" cy="12865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b="1" dirty="0" err="1" smtClean="0">
                <a:solidFill>
                  <a:schemeClr val="accent6">
                    <a:lumMod val="75000"/>
                  </a:schemeClr>
                </a:solidFill>
              </a:rPr>
              <a:t>실수형</a:t>
            </a:r>
            <a:endParaRPr lang="en-US" altLang="ko-KR" sz="1200" dirty="0">
              <a:sym typeface="Wingdings 2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68482" y="2524667"/>
            <a:ext cx="3429000" cy="500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b="1" dirty="0">
                <a:solidFill>
                  <a:srgbClr val="556A84"/>
                </a:solidFill>
                <a:latin typeface="휴먼매직체" pitchFamily="18" charset="-127"/>
                <a:ea typeface="휴먼매직체" pitchFamily="18" charset="-127"/>
              </a:rPr>
              <a:t>실수표현을 위한 수식의 도입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910244" y="2532693"/>
            <a:ext cx="1928813" cy="500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b="1" dirty="0">
                <a:solidFill>
                  <a:srgbClr val="556A84"/>
                </a:solidFill>
                <a:latin typeface="휴먼매직체" pitchFamily="18" charset="-127"/>
                <a:ea typeface="휴먼매직체" pitchFamily="18" charset="-127"/>
              </a:rPr>
              <a:t>표현의 예</a:t>
            </a:r>
          </a:p>
        </p:txBody>
      </p:sp>
      <p:sp>
        <p:nvSpPr>
          <p:cNvPr id="11" name="타원 10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2460943" y="1263683"/>
            <a:ext cx="5740400" cy="608965"/>
          </a:xfrm>
          <a:prstGeom prst="roundRect">
            <a:avLst>
              <a:gd name="adj" fmla="val 5004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indent="-182563" eaLnBrk="1" latinLnBrk="1" hangingPunct="1">
              <a:lnSpc>
                <a:spcPct val="150000"/>
              </a:lnSpc>
              <a:buFontTx/>
              <a:buChar char="–"/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sym typeface="Wingdings 2"/>
              </a:rPr>
              <a:t>0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sym typeface="Wingdings 2"/>
              </a:rPr>
              <a:t>과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sym typeface="Wingdings 2"/>
              </a:rPr>
              <a:t>1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sym typeface="Wingdings 2"/>
              </a:rPr>
              <a:t>사이의 실수만 해도 그 수가 무한대</a:t>
            </a:r>
            <a:endParaRPr lang="en-US" altLang="ko-KR" sz="1400" dirty="0">
              <a:solidFill>
                <a:schemeClr val="tx1"/>
              </a:solidFill>
              <a:latin typeface="+mn-ea"/>
              <a:sym typeface="Wingdings 2"/>
            </a:endParaRPr>
          </a:p>
          <a:p>
            <a:pPr marL="182563" indent="-182563" eaLnBrk="1" latinLnBrk="1" hangingPunct="1">
              <a:lnSpc>
                <a:spcPct val="150000"/>
              </a:lnSpc>
              <a:buFontTx/>
              <a:buChar char="–"/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바이트 추가로 모슨 실수의 표현이 불가능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81050" y="1288098"/>
            <a:ext cx="2105025" cy="249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실수표현의 문제점</a:t>
            </a:r>
            <a:endParaRPr lang="ko-KR" altLang="en-US" sz="1600" dirty="0">
              <a:solidFill>
                <a:srgbClr val="93490B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456498" y="2036445"/>
            <a:ext cx="5749925" cy="404813"/>
          </a:xfrm>
          <a:prstGeom prst="roundRect">
            <a:avLst>
              <a:gd name="adj" fmla="val 5004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indent="-182563" eaLnBrk="1" latinLnBrk="1" hangingPunct="1">
              <a:lnSpc>
                <a:spcPct val="150000"/>
              </a:lnSpc>
              <a:buFontTx/>
              <a:buChar char="–"/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정밀도를 포기하고 표현할 수 있는 값의 범위를 넓히자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81050" y="2115051"/>
            <a:ext cx="2105025" cy="2508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해결책</a:t>
            </a:r>
            <a:endParaRPr lang="ko-KR" altLang="en-US" sz="1400" dirty="0">
              <a:solidFill>
                <a:srgbClr val="93490B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65418" y="2886808"/>
            <a:ext cx="3985982" cy="1795259"/>
          </a:xfrm>
          <a:prstGeom prst="roundRect">
            <a:avLst>
              <a:gd name="adj" fmla="val 1838"/>
            </a:avLst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61998" y="3069703"/>
            <a:ext cx="137088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1200" dirty="0" smtClean="0">
                <a:latin typeface="+mn-ea"/>
                <a:ea typeface="+mn-ea"/>
              </a:rPr>
              <a:t>실수의</a:t>
            </a:r>
            <a:endParaRPr lang="en-US" altLang="ko-KR" sz="1200" dirty="0" smtClean="0">
              <a:latin typeface="+mn-ea"/>
              <a:ea typeface="+mn-ea"/>
            </a:endParaRPr>
          </a:p>
          <a:p>
            <a:pPr eaLnBrk="1" latinLnBrk="1" hangingPunct="1">
              <a:defRPr/>
            </a:pPr>
            <a:r>
              <a:rPr lang="ko-KR" altLang="en-US" sz="1200" dirty="0" smtClean="0">
                <a:latin typeface="+mn-ea"/>
              </a:rPr>
              <a:t>표현을 위한 수식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6812" y="3835936"/>
            <a:ext cx="152477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ko-KR" altLang="en-US" sz="1200" dirty="0" smtClean="0">
                <a:latin typeface="+mn-ea"/>
                <a:ea typeface="+mn-ea"/>
              </a:rPr>
              <a:t>수식에</a:t>
            </a:r>
            <a:endParaRPr lang="en-US" altLang="ko-KR" sz="1200" dirty="0" smtClean="0">
              <a:latin typeface="+mn-ea"/>
              <a:ea typeface="+mn-ea"/>
            </a:endParaRPr>
          </a:p>
          <a:p>
            <a:pPr eaLnBrk="1" latinLnBrk="1" hangingPunct="1">
              <a:defRPr/>
            </a:pPr>
            <a:r>
              <a:rPr lang="ko-KR" altLang="en-US" sz="1200" dirty="0" smtClean="0">
                <a:latin typeface="+mn-ea"/>
                <a:ea typeface="+mn-ea"/>
              </a:rPr>
              <a:t>반영하는 비트 구성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573867" y="3109389"/>
            <a:ext cx="2023539" cy="459317"/>
          </a:xfrm>
          <a:prstGeom prst="roundRect">
            <a:avLst>
              <a:gd name="adj" fmla="val 405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indent="-182563">
              <a:lnSpc>
                <a:spcPct val="150000"/>
              </a:lnSpc>
              <a:buFontTx/>
              <a:buChar char="–"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17303" y="3158605"/>
            <a:ext cx="1557925" cy="488037"/>
            <a:chOff x="4146566" y="5275263"/>
            <a:chExt cx="1557925" cy="488037"/>
          </a:xfrm>
        </p:grpSpPr>
        <p:grpSp>
          <p:nvGrpSpPr>
            <p:cNvPr id="7" name="그룹 6"/>
            <p:cNvGrpSpPr/>
            <p:nvPr/>
          </p:nvGrpSpPr>
          <p:grpSpPr>
            <a:xfrm>
              <a:off x="4146566" y="5300663"/>
              <a:ext cx="179536" cy="462637"/>
              <a:chOff x="4121166" y="5300663"/>
              <a:chExt cx="179536" cy="462637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4121166" y="5300663"/>
                <a:ext cx="179536" cy="30777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eaLnBrk="1" latinLnBrk="1" hangingPunct="1">
                  <a:defRPr/>
                </a:pPr>
                <a:r>
                  <a:rPr lang="en-US" altLang="ko-KR" sz="2000" dirty="0" smtClean="0">
                    <a:latin typeface="+mn-ea"/>
                    <a:ea typeface="+mn-ea"/>
                  </a:rPr>
                  <a:t>+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136264" y="5332413"/>
                <a:ext cx="147476" cy="430887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eaLnBrk="1" latinLnBrk="1" hangingPunct="1">
                  <a:defRPr/>
                </a:pPr>
                <a:r>
                  <a:rPr lang="en-US" altLang="ko-KR" sz="2800" dirty="0">
                    <a:latin typeface="+mn-ea"/>
                  </a:rPr>
                  <a:t>-</a:t>
                </a:r>
                <a:endParaRPr lang="en-US" altLang="ko-KR" sz="2800" dirty="0" smtClean="0">
                  <a:latin typeface="+mn-ea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4312892" y="5345113"/>
              <a:ext cx="532197" cy="2769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1800" dirty="0" smtClean="0">
                  <a:latin typeface="+mn-ea"/>
                  <a:ea typeface="+mn-ea"/>
                </a:rPr>
                <a:t>(1.</a:t>
              </a:r>
              <a:r>
                <a:rPr lang="en-US" altLang="ko-KR" sz="1800" b="1" dirty="0" smtClean="0">
                  <a:solidFill>
                    <a:schemeClr val="accent6">
                      <a:lumMod val="50000"/>
                    </a:schemeClr>
                  </a:solidFill>
                  <a:latin typeface="+mn-ea"/>
                  <a:ea typeface="+mn-ea"/>
                </a:rPr>
                <a:t>m</a:t>
              </a:r>
              <a:r>
                <a:rPr lang="en-US" altLang="ko-KR" sz="1800" dirty="0" smtClean="0"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852642" y="5414962"/>
              <a:ext cx="113058" cy="18466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1200" dirty="0" smtClean="0">
                  <a:latin typeface="+mn-ea"/>
                  <a:ea typeface="+mn-ea"/>
                </a:rPr>
                <a:t>X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979642" y="5364163"/>
              <a:ext cx="126638" cy="2769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1800" dirty="0" smtClean="0"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19342" y="5275263"/>
              <a:ext cx="112210" cy="24622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1600" b="1" i="1" dirty="0" smtClean="0">
                  <a:solidFill>
                    <a:srgbClr val="0070C0"/>
                  </a:solidFill>
                  <a:latin typeface="+mn-ea"/>
                  <a:ea typeface="+mn-ea"/>
                </a:rPr>
                <a:t>e</a:t>
              </a:r>
              <a:endParaRPr lang="en-US" altLang="ko-KR" sz="1600" b="1" dirty="0" smtClean="0">
                <a:solidFill>
                  <a:srgbClr val="0070C0"/>
                </a:solidFill>
                <a:latin typeface="+mn-ea"/>
                <a:ea typeface="+mn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78092" y="5275263"/>
              <a:ext cx="426399" cy="24622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1600" dirty="0" smtClean="0">
                  <a:latin typeface="+mn-ea"/>
                  <a:ea typeface="+mn-ea"/>
                </a:rPr>
                <a:t>-127</a:t>
              </a: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2463777" y="3696339"/>
            <a:ext cx="2230992" cy="998408"/>
            <a:chOff x="2463777" y="3696339"/>
            <a:chExt cx="2230992" cy="998408"/>
          </a:xfrm>
        </p:grpSpPr>
        <p:grpSp>
          <p:nvGrpSpPr>
            <p:cNvPr id="79" name="그룹 78"/>
            <p:cNvGrpSpPr/>
            <p:nvPr/>
          </p:nvGrpSpPr>
          <p:grpSpPr>
            <a:xfrm>
              <a:off x="2584848" y="4078219"/>
              <a:ext cx="2109921" cy="222854"/>
              <a:chOff x="2584848" y="4078219"/>
              <a:chExt cx="2109921" cy="222854"/>
            </a:xfrm>
          </p:grpSpPr>
          <p:sp>
            <p:nvSpPr>
              <p:cNvPr id="36" name="모서리가 둥근 직사각형 35"/>
              <p:cNvSpPr/>
              <p:nvPr/>
            </p:nvSpPr>
            <p:spPr>
              <a:xfrm>
                <a:off x="2584848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2717989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2850508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2983648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3115429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3248570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3381089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>
                <a:off x="3514229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>
                <a:off x="3646170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6" name="모서리가 둥근 직사각형 45"/>
              <p:cNvSpPr/>
              <p:nvPr/>
            </p:nvSpPr>
            <p:spPr>
              <a:xfrm>
                <a:off x="3779310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3911829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8" name="모서리가 둥근 직사각형 47"/>
              <p:cNvSpPr/>
              <p:nvPr/>
            </p:nvSpPr>
            <p:spPr>
              <a:xfrm>
                <a:off x="4044970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>
                <a:off x="4176751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0" name="모서리가 둥근 직사각형 49"/>
              <p:cNvSpPr/>
              <p:nvPr/>
            </p:nvSpPr>
            <p:spPr>
              <a:xfrm>
                <a:off x="4309891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1" name="모서리가 둥근 직사각형 50"/>
              <p:cNvSpPr/>
              <p:nvPr/>
            </p:nvSpPr>
            <p:spPr>
              <a:xfrm>
                <a:off x="4442411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52" name="모서리가 둥근 직사각형 51"/>
              <p:cNvSpPr/>
              <p:nvPr/>
            </p:nvSpPr>
            <p:spPr>
              <a:xfrm>
                <a:off x="4575551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2463777" y="3750950"/>
              <a:ext cx="466794" cy="306283"/>
              <a:chOff x="2463777" y="3750950"/>
              <a:chExt cx="466794" cy="306283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2463777" y="3750950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/>
                  <a:t>부호</a:t>
                </a:r>
                <a:endParaRPr lang="ko-KR" altLang="en-US" sz="1100" dirty="0"/>
              </a:p>
            </p:txBody>
          </p:sp>
          <p:sp>
            <p:nvSpPr>
              <p:cNvPr id="72" name="왼쪽 대괄호 71"/>
              <p:cNvSpPr/>
              <p:nvPr/>
            </p:nvSpPr>
            <p:spPr>
              <a:xfrm rot="5400000">
                <a:off x="2608584" y="3953095"/>
                <a:ext cx="76197" cy="132080"/>
              </a:xfrm>
              <a:prstGeom prst="leftBracket">
                <a:avLst>
                  <a:gd name="adj" fmla="val 2538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2722883" y="4316313"/>
              <a:ext cx="640080" cy="378434"/>
              <a:chOff x="2722883" y="4316313"/>
              <a:chExt cx="640080" cy="378434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2881182" y="4325415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i="1" dirty="0" smtClean="0">
                    <a:solidFill>
                      <a:srgbClr val="0070C0"/>
                    </a:solidFill>
                    <a:latin typeface="+mn-ea"/>
                  </a:rPr>
                  <a:t>e</a:t>
                </a:r>
                <a:endParaRPr lang="ko-KR" altLang="en-US" sz="1800" b="1" i="1" dirty="0">
                  <a:solidFill>
                    <a:srgbClr val="0070C0"/>
                  </a:solidFill>
                  <a:latin typeface="+mn-ea"/>
                </a:endParaRPr>
              </a:p>
            </p:txBody>
          </p:sp>
          <p:sp>
            <p:nvSpPr>
              <p:cNvPr id="73" name="왼쪽 대괄호 72"/>
              <p:cNvSpPr/>
              <p:nvPr/>
            </p:nvSpPr>
            <p:spPr>
              <a:xfrm rot="5400000" flipH="1">
                <a:off x="2994663" y="4044533"/>
                <a:ext cx="96520" cy="640080"/>
              </a:xfrm>
              <a:prstGeom prst="leftBracket">
                <a:avLst>
                  <a:gd name="adj" fmla="val 2538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0" name="그룹 79"/>
            <p:cNvGrpSpPr/>
            <p:nvPr/>
          </p:nvGrpSpPr>
          <p:grpSpPr>
            <a:xfrm>
              <a:off x="3378201" y="3696339"/>
              <a:ext cx="1310642" cy="360899"/>
              <a:chOff x="3378201" y="3696339"/>
              <a:chExt cx="1310642" cy="360899"/>
            </a:xfrm>
          </p:grpSpPr>
          <p:sp>
            <p:nvSpPr>
              <p:cNvPr id="71" name="TextBox 70"/>
              <p:cNvSpPr txBox="1"/>
              <p:nvPr/>
            </p:nvSpPr>
            <p:spPr>
              <a:xfrm>
                <a:off x="3897182" y="3696339"/>
                <a:ext cx="3738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accent6">
                        <a:lumMod val="50000"/>
                      </a:schemeClr>
                    </a:solidFill>
                    <a:latin typeface="+mn-ea"/>
                  </a:rPr>
                  <a:t>m</a:t>
                </a:r>
                <a:endParaRPr lang="ko-KR" altLang="en-US" sz="1600" b="1" dirty="0">
                  <a:solidFill>
                    <a:schemeClr val="accent6">
                      <a:lumMod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7" name="왼쪽 대괄호 76"/>
              <p:cNvSpPr/>
              <p:nvPr/>
            </p:nvSpPr>
            <p:spPr>
              <a:xfrm rot="5400000">
                <a:off x="3997215" y="3365611"/>
                <a:ext cx="72613" cy="1310642"/>
              </a:xfrm>
              <a:prstGeom prst="leftBracket">
                <a:avLst>
                  <a:gd name="adj" fmla="val 2538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84" name="모서리가 둥근 직사각형 83"/>
          <p:cNvSpPr/>
          <p:nvPr/>
        </p:nvSpPr>
        <p:spPr>
          <a:xfrm>
            <a:off x="5015143" y="2886808"/>
            <a:ext cx="3985982" cy="1795259"/>
          </a:xfrm>
          <a:prstGeom prst="roundRect">
            <a:avLst>
              <a:gd name="adj" fmla="val 1838"/>
            </a:avLst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그룹 84"/>
          <p:cNvGrpSpPr/>
          <p:nvPr/>
        </p:nvGrpSpPr>
        <p:grpSpPr>
          <a:xfrm>
            <a:off x="5854677" y="2833817"/>
            <a:ext cx="2230992" cy="998408"/>
            <a:chOff x="2463777" y="3696339"/>
            <a:chExt cx="2230992" cy="998408"/>
          </a:xfrm>
        </p:grpSpPr>
        <p:grpSp>
          <p:nvGrpSpPr>
            <p:cNvPr id="86" name="그룹 85"/>
            <p:cNvGrpSpPr/>
            <p:nvPr/>
          </p:nvGrpSpPr>
          <p:grpSpPr>
            <a:xfrm>
              <a:off x="2584848" y="4078219"/>
              <a:ext cx="2109921" cy="222854"/>
              <a:chOff x="2584848" y="4078219"/>
              <a:chExt cx="2109921" cy="222854"/>
            </a:xfrm>
          </p:grpSpPr>
          <p:sp>
            <p:nvSpPr>
              <p:cNvPr id="96" name="모서리가 둥근 직사각형 95"/>
              <p:cNvSpPr/>
              <p:nvPr/>
            </p:nvSpPr>
            <p:spPr>
              <a:xfrm>
                <a:off x="2584848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7" name="모서리가 둥근 직사각형 96"/>
              <p:cNvSpPr/>
              <p:nvPr/>
            </p:nvSpPr>
            <p:spPr>
              <a:xfrm>
                <a:off x="2717989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8" name="모서리가 둥근 직사각형 97"/>
              <p:cNvSpPr/>
              <p:nvPr/>
            </p:nvSpPr>
            <p:spPr>
              <a:xfrm>
                <a:off x="2850508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99" name="모서리가 둥근 직사각형 98"/>
              <p:cNvSpPr/>
              <p:nvPr/>
            </p:nvSpPr>
            <p:spPr>
              <a:xfrm>
                <a:off x="2983648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00" name="모서리가 둥근 직사각형 99"/>
              <p:cNvSpPr/>
              <p:nvPr/>
            </p:nvSpPr>
            <p:spPr>
              <a:xfrm>
                <a:off x="3115429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01" name="모서리가 둥근 직사각형 100"/>
              <p:cNvSpPr/>
              <p:nvPr/>
            </p:nvSpPr>
            <p:spPr>
              <a:xfrm>
                <a:off x="3248570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02" name="모서리가 둥근 직사각형 101"/>
              <p:cNvSpPr/>
              <p:nvPr/>
            </p:nvSpPr>
            <p:spPr>
              <a:xfrm>
                <a:off x="3381089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03" name="모서리가 둥근 직사각형 102"/>
              <p:cNvSpPr/>
              <p:nvPr/>
            </p:nvSpPr>
            <p:spPr>
              <a:xfrm>
                <a:off x="3514229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04" name="모서리가 둥근 직사각형 103"/>
              <p:cNvSpPr/>
              <p:nvPr/>
            </p:nvSpPr>
            <p:spPr>
              <a:xfrm>
                <a:off x="3646170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3779310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3911829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07" name="모서리가 둥근 직사각형 106"/>
              <p:cNvSpPr/>
              <p:nvPr/>
            </p:nvSpPr>
            <p:spPr>
              <a:xfrm>
                <a:off x="4044970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08" name="모서리가 둥근 직사각형 107"/>
              <p:cNvSpPr/>
              <p:nvPr/>
            </p:nvSpPr>
            <p:spPr>
              <a:xfrm>
                <a:off x="4176751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09" name="모서리가 둥근 직사각형 108"/>
              <p:cNvSpPr/>
              <p:nvPr/>
            </p:nvSpPr>
            <p:spPr>
              <a:xfrm>
                <a:off x="4309891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10" name="모서리가 둥근 직사각형 109"/>
              <p:cNvSpPr/>
              <p:nvPr/>
            </p:nvSpPr>
            <p:spPr>
              <a:xfrm>
                <a:off x="4442411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0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11" name="모서리가 둥근 직사각형 110"/>
              <p:cNvSpPr/>
              <p:nvPr/>
            </p:nvSpPr>
            <p:spPr>
              <a:xfrm>
                <a:off x="4575551" y="4078219"/>
                <a:ext cx="119218" cy="22285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b="1" dirty="0" smtClean="0">
                    <a:solidFill>
                      <a:schemeClr val="tx1"/>
                    </a:solidFill>
                    <a:latin typeface="+mn-ea"/>
                  </a:rPr>
                  <a:t>1</a:t>
                </a:r>
                <a:endParaRPr lang="ko-KR" altLang="en-US" sz="1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2463777" y="3750950"/>
              <a:ext cx="466794" cy="306283"/>
              <a:chOff x="2463777" y="3750950"/>
              <a:chExt cx="466794" cy="306283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2463777" y="3750950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dirty="0" smtClean="0"/>
                  <a:t>부호</a:t>
                </a:r>
                <a:endParaRPr lang="ko-KR" altLang="en-US" sz="1100" dirty="0"/>
              </a:p>
            </p:txBody>
          </p:sp>
          <p:sp>
            <p:nvSpPr>
              <p:cNvPr id="95" name="왼쪽 대괄호 94"/>
              <p:cNvSpPr/>
              <p:nvPr/>
            </p:nvSpPr>
            <p:spPr>
              <a:xfrm rot="5400000">
                <a:off x="2608584" y="3953095"/>
                <a:ext cx="76197" cy="132080"/>
              </a:xfrm>
              <a:prstGeom prst="leftBracket">
                <a:avLst>
                  <a:gd name="adj" fmla="val 2538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2722883" y="4316313"/>
              <a:ext cx="640080" cy="378434"/>
              <a:chOff x="2722883" y="4316313"/>
              <a:chExt cx="640080" cy="378434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2881182" y="4325415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800" b="1" i="1" dirty="0" smtClean="0">
                    <a:solidFill>
                      <a:srgbClr val="0070C0"/>
                    </a:solidFill>
                    <a:latin typeface="+mn-ea"/>
                  </a:rPr>
                  <a:t>e</a:t>
                </a:r>
                <a:endParaRPr lang="ko-KR" altLang="en-US" sz="1800" b="1" i="1" dirty="0">
                  <a:solidFill>
                    <a:srgbClr val="0070C0"/>
                  </a:solidFill>
                  <a:latin typeface="+mn-ea"/>
                </a:endParaRPr>
              </a:p>
            </p:txBody>
          </p:sp>
          <p:sp>
            <p:nvSpPr>
              <p:cNvPr id="93" name="왼쪽 대괄호 92"/>
              <p:cNvSpPr/>
              <p:nvPr/>
            </p:nvSpPr>
            <p:spPr>
              <a:xfrm rot="5400000" flipH="1">
                <a:off x="2994663" y="4044533"/>
                <a:ext cx="96520" cy="640080"/>
              </a:xfrm>
              <a:prstGeom prst="leftBracket">
                <a:avLst>
                  <a:gd name="adj" fmla="val 2538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3378201" y="3696339"/>
              <a:ext cx="1310642" cy="360899"/>
              <a:chOff x="3378201" y="3696339"/>
              <a:chExt cx="1310642" cy="360899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3897182" y="3696339"/>
                <a:ext cx="37382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 smtClean="0">
                    <a:solidFill>
                      <a:schemeClr val="accent6">
                        <a:lumMod val="50000"/>
                      </a:schemeClr>
                    </a:solidFill>
                    <a:latin typeface="+mn-ea"/>
                  </a:rPr>
                  <a:t>m</a:t>
                </a:r>
                <a:endParaRPr lang="ko-KR" altLang="en-US" sz="1600" b="1" dirty="0">
                  <a:solidFill>
                    <a:schemeClr val="accent6">
                      <a:lumMod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91" name="왼쪽 대괄호 90"/>
              <p:cNvSpPr/>
              <p:nvPr/>
            </p:nvSpPr>
            <p:spPr>
              <a:xfrm rot="5400000">
                <a:off x="3997215" y="3365611"/>
                <a:ext cx="72613" cy="1310642"/>
              </a:xfrm>
              <a:prstGeom prst="leftBracket">
                <a:avLst>
                  <a:gd name="adj" fmla="val 25386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2" name="모서리가 둥근 직사각형 121"/>
          <p:cNvSpPr/>
          <p:nvPr/>
        </p:nvSpPr>
        <p:spPr>
          <a:xfrm>
            <a:off x="5930900" y="3998389"/>
            <a:ext cx="2023539" cy="459317"/>
          </a:xfrm>
          <a:prstGeom prst="roundRect">
            <a:avLst>
              <a:gd name="adj" fmla="val 405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indent="-182563">
              <a:lnSpc>
                <a:spcPct val="150000"/>
              </a:lnSpc>
              <a:buFontTx/>
              <a:buChar char="–"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6174336" y="4047605"/>
            <a:ext cx="1557925" cy="365899"/>
            <a:chOff x="4146566" y="5275263"/>
            <a:chExt cx="1557925" cy="365899"/>
          </a:xfrm>
        </p:grpSpPr>
        <p:sp>
          <p:nvSpPr>
            <p:cNvPr id="130" name="TextBox 129"/>
            <p:cNvSpPr txBox="1"/>
            <p:nvPr/>
          </p:nvSpPr>
          <p:spPr>
            <a:xfrm>
              <a:off x="4146566" y="5300663"/>
              <a:ext cx="179536" cy="30777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2000" dirty="0" smtClean="0">
                  <a:latin typeface="+mn-ea"/>
                  <a:ea typeface="+mn-ea"/>
                </a:rPr>
                <a:t>+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4312892" y="5345113"/>
              <a:ext cx="452047" cy="2769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1800" dirty="0" smtClean="0">
                  <a:latin typeface="+mn-ea"/>
                  <a:ea typeface="+mn-ea"/>
                </a:rPr>
                <a:t>(1.</a:t>
              </a:r>
              <a:r>
                <a:rPr lang="en-US" altLang="ko-KR" sz="1800" b="1" dirty="0" smtClean="0">
                  <a:solidFill>
                    <a:schemeClr val="accent6">
                      <a:lumMod val="50000"/>
                    </a:schemeClr>
                  </a:solidFill>
                  <a:latin typeface="+mn-ea"/>
                  <a:ea typeface="+mn-ea"/>
                </a:rPr>
                <a:t>1</a:t>
              </a:r>
              <a:r>
                <a:rPr lang="en-US" altLang="ko-KR" sz="1800" dirty="0" smtClean="0"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4852642" y="5414962"/>
              <a:ext cx="113058" cy="18466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1200" dirty="0" smtClean="0">
                  <a:latin typeface="+mn-ea"/>
                  <a:ea typeface="+mn-ea"/>
                </a:rPr>
                <a:t>X</a:t>
              </a: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979642" y="5364163"/>
              <a:ext cx="126638" cy="276999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1800" dirty="0" smtClean="0">
                  <a:latin typeface="+mn-ea"/>
                  <a:ea typeface="+mn-ea"/>
                </a:rPr>
                <a:t>2</a:t>
              </a: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119342" y="5275263"/>
              <a:ext cx="118622" cy="24622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1600" b="1" i="1" dirty="0" smtClean="0">
                  <a:solidFill>
                    <a:srgbClr val="0070C0"/>
                  </a:solidFill>
                  <a:latin typeface="+mn-ea"/>
                  <a:ea typeface="+mn-ea"/>
                </a:rPr>
                <a:t>0</a:t>
              </a:r>
              <a:endParaRPr lang="en-US" altLang="ko-KR" sz="1600" b="1" dirty="0" smtClean="0">
                <a:solidFill>
                  <a:srgbClr val="0070C0"/>
                </a:solidFill>
                <a:latin typeface="+mn-ea"/>
                <a:ea typeface="+mn-ea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278092" y="5275263"/>
              <a:ext cx="426399" cy="246221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1600" dirty="0" smtClean="0">
                  <a:latin typeface="+mn-ea"/>
                  <a:ea typeface="+mn-ea"/>
                </a:rPr>
                <a:t>-127</a:t>
              </a:r>
            </a:p>
          </p:txBody>
        </p:sp>
      </p:grpSp>
      <p:sp>
        <p:nvSpPr>
          <p:cNvPr id="133" name="아래쪽 화살표 132"/>
          <p:cNvSpPr/>
          <p:nvPr/>
        </p:nvSpPr>
        <p:spPr>
          <a:xfrm>
            <a:off x="6617707" y="3564468"/>
            <a:ext cx="714859" cy="369358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797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05.</a:t>
            </a:r>
            <a:r>
              <a:rPr lang="ko-KR" altLang="en-US" dirty="0" smtClean="0"/>
              <a:t>변수와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 err="1"/>
              <a:t>자료형</a:t>
            </a:r>
            <a:r>
              <a:rPr lang="en-US" altLang="ko-KR" dirty="0"/>
              <a:t>(Type)</a:t>
            </a:r>
          </a:p>
        </p:txBody>
      </p:sp>
      <p:sp>
        <p:nvSpPr>
          <p:cNvPr id="4" name="텍스트 개체 틀 2"/>
          <p:cNvSpPr txBox="1">
            <a:spLocks/>
          </p:cNvSpPr>
          <p:nvPr/>
        </p:nvSpPr>
        <p:spPr bwMode="auto">
          <a:xfrm>
            <a:off x="312591" y="908050"/>
            <a:ext cx="6843859" cy="12865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논리형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42988" y="1599118"/>
            <a:ext cx="7345362" cy="677227"/>
          </a:xfrm>
          <a:prstGeom prst="roundRect">
            <a:avLst>
              <a:gd name="adj" fmla="val 5004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indent="-182563" eaLnBrk="1" latinLnBrk="1" hangingPunct="1">
              <a:lnSpc>
                <a:spcPct val="150000"/>
              </a:lnSpc>
              <a:buFontTx/>
              <a:buChar char="–"/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true ‘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참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을 의미하는 키워드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182563" indent="-182563" eaLnBrk="1" latinLnBrk="1" hangingPunct="1">
              <a:lnSpc>
                <a:spcPct val="150000"/>
              </a:lnSpc>
              <a:buFontTx/>
              <a:buChar char="–"/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false ‘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거짓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을 의미하는 키워드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81050" y="1378268"/>
            <a:ext cx="6994525" cy="249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논리적인 표현을 위한 두 가지 약속</a:t>
            </a:r>
            <a:endParaRPr lang="ko-KR" altLang="en-US" sz="1600" dirty="0">
              <a:solidFill>
                <a:srgbClr val="93490B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81050" y="2719388"/>
            <a:ext cx="6383338" cy="2492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키워드 </a:t>
            </a:r>
            <a:r>
              <a:rPr lang="en-US" altLang="ko-KR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true</a:t>
            </a:r>
            <a:r>
              <a:rPr lang="ko-KR" altLang="en-US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와 </a:t>
            </a:r>
            <a:r>
              <a:rPr lang="en-US" altLang="ko-KR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false</a:t>
            </a:r>
            <a:r>
              <a:rPr lang="ko-KR" altLang="en-US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에 대한 좋은 이해</a:t>
            </a:r>
            <a:endParaRPr lang="ko-KR" altLang="en-US" sz="1600" dirty="0">
              <a:solidFill>
                <a:srgbClr val="93490B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042988" y="2950342"/>
            <a:ext cx="7345362" cy="1007427"/>
          </a:xfrm>
          <a:prstGeom prst="roundRect">
            <a:avLst>
              <a:gd name="adj" fmla="val 5004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indent="-182563" eaLnBrk="1" latinLnBrk="1" hangingPunct="1">
              <a:lnSpc>
                <a:spcPct val="150000"/>
              </a:lnSpc>
              <a:buFontTx/>
              <a:buChar char="–"/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숫자의 관점에서 이해하려 들지 말자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182563" indent="-182563" eaLnBrk="1" latinLnBrk="1" hangingPunct="1">
              <a:lnSpc>
                <a:spcPct val="150000"/>
              </a:lnSpc>
              <a:buFontTx/>
              <a:buChar char="–"/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자바에서의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true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false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는 그 자체로 저장이 가능한 데이터이다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182563" indent="-182563" eaLnBrk="1" latinLnBrk="1" hangingPunct="1">
              <a:lnSpc>
                <a:spcPct val="150000"/>
              </a:lnSpc>
              <a:buFontTx/>
              <a:buChar char="–"/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true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false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의 저장을 위한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자료형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boolean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!</a:t>
            </a:r>
          </a:p>
        </p:txBody>
      </p:sp>
      <p:sp>
        <p:nvSpPr>
          <p:cNvPr id="9" name="타원 8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42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05.</a:t>
            </a:r>
            <a:r>
              <a:rPr lang="ko-KR" altLang="en-US" dirty="0" smtClean="0"/>
              <a:t>변수와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 err="1"/>
              <a:t>자료형</a:t>
            </a:r>
            <a:r>
              <a:rPr lang="en-US" altLang="ko-KR" dirty="0"/>
              <a:t>(Type)</a:t>
            </a:r>
          </a:p>
        </p:txBody>
      </p:sp>
      <p:sp>
        <p:nvSpPr>
          <p:cNvPr id="4" name="텍스트 개체 틀 2"/>
          <p:cNvSpPr txBox="1">
            <a:spLocks/>
          </p:cNvSpPr>
          <p:nvPr/>
        </p:nvSpPr>
        <p:spPr bwMode="auto">
          <a:xfrm>
            <a:off x="312591" y="908050"/>
            <a:ext cx="6843859" cy="12865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문자형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26067" y="1278890"/>
            <a:ext cx="7923212" cy="1292860"/>
          </a:xfrm>
          <a:prstGeom prst="roundRect">
            <a:avLst>
              <a:gd name="adj" fmla="val 5004"/>
            </a:avLst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2563" indent="-182563" eaLnBrk="1" latinLnBrk="1" hangingPunct="1">
              <a:lnSpc>
                <a:spcPct val="150000"/>
              </a:lnSpc>
              <a:buFontTx/>
              <a:buChar char="–"/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문자 하나를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바이트로 표현하는 유니코드 기반으로 표현</a:t>
            </a:r>
          </a:p>
          <a:p>
            <a:pPr marL="182563" indent="-182563" eaLnBrk="1" latinLnBrk="1" hangingPunct="1">
              <a:lnSpc>
                <a:spcPct val="150000"/>
              </a:lnSpc>
              <a:buFontTx/>
              <a:buChar char="–"/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유니코드는 전 세계의 문자를 표현할 수 있는 코드 집합 </a:t>
            </a:r>
          </a:p>
          <a:p>
            <a:pPr marL="182563" indent="-182563" eaLnBrk="1" latinLnBrk="1" hangingPunct="1">
              <a:lnSpc>
                <a:spcPct val="150000"/>
              </a:lnSpc>
              <a:buFontTx/>
              <a:buChar char="–"/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문자는 작은 따옴표로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표현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marL="182563" indent="-182563" eaLnBrk="1" latinLnBrk="1" hangingPunct="1">
              <a:lnSpc>
                <a:spcPct val="150000"/>
              </a:lnSpc>
              <a:buFontTx/>
              <a:buChar char="–"/>
              <a:defRPr/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문자는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char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형 변수에 저장한다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저장 시 실제로는 유니코드 값 저장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893201" y="2767012"/>
            <a:ext cx="739775" cy="500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200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변환</a:t>
            </a:r>
            <a:endParaRPr lang="ko-KR" altLang="en-US" sz="2000" dirty="0">
              <a:solidFill>
                <a:srgbClr val="93490B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15" name="아래쪽 화살표 14"/>
          <p:cNvSpPr/>
          <p:nvPr/>
        </p:nvSpPr>
        <p:spPr>
          <a:xfrm rot="16200000">
            <a:off x="2986070" y="2975769"/>
            <a:ext cx="546100" cy="817562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29619" y="2791227"/>
            <a:ext cx="1758031" cy="872723"/>
          </a:xfrm>
          <a:prstGeom prst="roundRect">
            <a:avLst>
              <a:gd name="adj" fmla="val 3042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char ch1=’A’ 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char ch2=‘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한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’ ;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696619" y="2791227"/>
            <a:ext cx="4964781" cy="872723"/>
          </a:xfrm>
          <a:prstGeom prst="roundRect">
            <a:avLst>
              <a:gd name="adj" fmla="val 3042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char ch1=65 ;        // 65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는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16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진수로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0x41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char ch2=54620 ;   // 54620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은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16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진수로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0xD55C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028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05.</a:t>
            </a:r>
            <a:r>
              <a:rPr lang="ko-KR" altLang="en-US" dirty="0" smtClean="0"/>
              <a:t>변수와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 err="1"/>
              <a:t>자료형</a:t>
            </a:r>
            <a:r>
              <a:rPr lang="en-US" altLang="ko-KR" dirty="0"/>
              <a:t>(Type)</a:t>
            </a:r>
          </a:p>
        </p:txBody>
      </p:sp>
      <p:sp>
        <p:nvSpPr>
          <p:cNvPr id="4" name="텍스트 개체 틀 2"/>
          <p:cNvSpPr txBox="1">
            <a:spLocks/>
          </p:cNvSpPr>
          <p:nvPr/>
        </p:nvSpPr>
        <p:spPr bwMode="auto">
          <a:xfrm>
            <a:off x="312591" y="908050"/>
            <a:ext cx="6843859" cy="12865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문자형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6" name="Picture 4" descr="http://digital.ni.com/public.nsf/websearch/6235680C35A22B5986256FE4006DB8E9/$FILE/ASCII_Tab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3" b="44432"/>
          <a:stretch>
            <a:fillRect/>
          </a:stretch>
        </p:blipFill>
        <p:spPr bwMode="auto">
          <a:xfrm>
            <a:off x="831851" y="1774825"/>
            <a:ext cx="5975055" cy="2977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http://munjanet.net/editor/uploads/2008/08/26/48b3b5a9dd46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25" y="1306514"/>
            <a:ext cx="4119959" cy="2800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68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05.</a:t>
            </a:r>
            <a:r>
              <a:rPr lang="ko-KR" altLang="en-US" dirty="0" smtClean="0"/>
              <a:t>변수와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/>
              <a:t>변수와 </a:t>
            </a:r>
            <a:r>
              <a:rPr lang="ko-KR" altLang="en-US" dirty="0" err="1"/>
              <a:t>자료형</a:t>
            </a:r>
            <a:r>
              <a:rPr lang="ko-KR" altLang="en-US" dirty="0"/>
              <a:t> 연습문제</a:t>
            </a:r>
            <a:endParaRPr lang="en-US" altLang="ko-KR" dirty="0"/>
          </a:p>
        </p:txBody>
      </p:sp>
      <p:sp>
        <p:nvSpPr>
          <p:cNvPr id="4" name="텍스트 개체 틀 2"/>
          <p:cNvSpPr txBox="1">
            <a:spLocks/>
          </p:cNvSpPr>
          <p:nvPr/>
        </p:nvSpPr>
        <p:spPr bwMode="auto">
          <a:xfrm>
            <a:off x="312591" y="908050"/>
            <a:ext cx="6843859" cy="3905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b="1" dirty="0"/>
              <a:t>괄호 안에 적절한 데이터 타입을 기술하시오</a:t>
            </a:r>
            <a:endParaRPr lang="en-US" altLang="ko-KR" b="1" dirty="0"/>
          </a:p>
          <a:p>
            <a:pPr marL="444500" lvl="3" indent="0">
              <a:lnSpc>
                <a:spcPct val="130000"/>
              </a:lnSpc>
              <a:buNone/>
              <a:defRPr/>
            </a:pPr>
            <a:endParaRPr lang="en-US" altLang="ko-KR" sz="500" b="1" dirty="0"/>
          </a:p>
          <a:p>
            <a:pPr marL="444500" lvl="3" indent="0">
              <a:lnSpc>
                <a:spcPct val="130000"/>
              </a:lnSpc>
              <a:buNone/>
              <a:defRPr/>
            </a:pPr>
            <a:r>
              <a:rPr lang="en-US" altLang="ko-KR" b="1" dirty="0"/>
              <a:t>(    ) number; 	// </a:t>
            </a:r>
            <a:r>
              <a:rPr lang="ko-KR" altLang="en-US" b="1" dirty="0"/>
              <a:t>학번</a:t>
            </a:r>
          </a:p>
          <a:p>
            <a:pPr marL="444500" lvl="3" indent="0">
              <a:lnSpc>
                <a:spcPct val="130000"/>
              </a:lnSpc>
              <a:buNone/>
              <a:defRPr/>
            </a:pPr>
            <a:r>
              <a:rPr lang="en-US" altLang="ko-KR" b="1" dirty="0"/>
              <a:t>(    ) name; 	</a:t>
            </a:r>
            <a:r>
              <a:rPr lang="en-US" altLang="ko-KR" b="1" dirty="0" smtClean="0"/>
              <a:t>// </a:t>
            </a:r>
            <a:r>
              <a:rPr lang="ko-KR" altLang="en-US" b="1" dirty="0"/>
              <a:t>이름</a:t>
            </a:r>
          </a:p>
          <a:p>
            <a:pPr marL="444500" lvl="3" indent="0">
              <a:lnSpc>
                <a:spcPct val="130000"/>
              </a:lnSpc>
              <a:buNone/>
              <a:defRPr/>
            </a:pPr>
            <a:r>
              <a:rPr lang="en-US" altLang="ko-KR" b="1" dirty="0"/>
              <a:t>(    ) </a:t>
            </a:r>
            <a:r>
              <a:rPr lang="en-US" altLang="ko-KR" b="1" dirty="0" err="1"/>
              <a:t>isEnrolled</a:t>
            </a:r>
            <a:r>
              <a:rPr lang="en-US" altLang="ko-KR" b="1" dirty="0"/>
              <a:t>;	// </a:t>
            </a:r>
            <a:r>
              <a:rPr lang="ko-KR" altLang="en-US" b="1" dirty="0"/>
              <a:t>등록 여부</a:t>
            </a:r>
          </a:p>
          <a:p>
            <a:pPr marL="444500" lvl="3" indent="0">
              <a:lnSpc>
                <a:spcPct val="130000"/>
              </a:lnSpc>
              <a:buNone/>
              <a:defRPr/>
            </a:pPr>
            <a:r>
              <a:rPr lang="en-US" altLang="ko-KR" b="1" dirty="0"/>
              <a:t>(    ) grade;  	// </a:t>
            </a:r>
            <a:r>
              <a:rPr lang="ko-KR" altLang="en-US" b="1" dirty="0"/>
              <a:t>평점</a:t>
            </a:r>
          </a:p>
          <a:p>
            <a:pPr marL="444500" lvl="3" indent="0">
              <a:lnSpc>
                <a:spcPct val="130000"/>
              </a:lnSpc>
              <a:buNone/>
              <a:defRPr/>
            </a:pPr>
            <a:r>
              <a:rPr lang="en-US" altLang="ko-KR" b="1" dirty="0"/>
              <a:t>(    ) address; 	// </a:t>
            </a:r>
            <a:r>
              <a:rPr lang="ko-KR" altLang="en-US" b="1" dirty="0"/>
              <a:t>주소</a:t>
            </a:r>
          </a:p>
          <a:p>
            <a:pPr marL="444500" lvl="3" indent="0">
              <a:lnSpc>
                <a:spcPct val="130000"/>
              </a:lnSpc>
              <a:buNone/>
              <a:defRPr/>
            </a:pPr>
            <a:r>
              <a:rPr lang="en-US" altLang="ko-KR" b="1" dirty="0"/>
              <a:t>(    ) major;  	// </a:t>
            </a:r>
            <a:r>
              <a:rPr lang="ko-KR" altLang="en-US" b="1" dirty="0"/>
              <a:t>전공</a:t>
            </a:r>
          </a:p>
          <a:p>
            <a:pPr marL="444500" lvl="3" indent="0">
              <a:lnSpc>
                <a:spcPct val="130000"/>
              </a:lnSpc>
              <a:buNone/>
              <a:defRPr/>
            </a:pPr>
            <a:r>
              <a:rPr lang="en-US" altLang="ko-KR" b="1" dirty="0"/>
              <a:t>(    ) unit;   	// </a:t>
            </a:r>
            <a:r>
              <a:rPr lang="ko-KR" altLang="en-US" b="1" dirty="0"/>
              <a:t>이수 학점	</a:t>
            </a:r>
          </a:p>
          <a:p>
            <a:pPr marL="444500" lvl="3" indent="0">
              <a:lnSpc>
                <a:spcPct val="130000"/>
              </a:lnSpc>
              <a:buNone/>
              <a:defRPr/>
            </a:pPr>
            <a:r>
              <a:rPr lang="en-US" altLang="ko-KR" b="1" dirty="0"/>
              <a:t>(    ) </a:t>
            </a:r>
            <a:r>
              <a:rPr lang="en-US" altLang="ko-KR" b="1" dirty="0" err="1"/>
              <a:t>haveMinor</a:t>
            </a:r>
            <a:r>
              <a:rPr lang="en-US" altLang="ko-KR" b="1" dirty="0"/>
              <a:t>;   	// </a:t>
            </a:r>
            <a:r>
              <a:rPr lang="ko-KR" altLang="en-US" b="1" dirty="0"/>
              <a:t>부전공 여부</a:t>
            </a:r>
          </a:p>
          <a:p>
            <a:pPr marL="444500" lvl="3" indent="0">
              <a:lnSpc>
                <a:spcPct val="130000"/>
              </a:lnSpc>
              <a:buNone/>
              <a:defRPr/>
            </a:pPr>
            <a:r>
              <a:rPr lang="en-US" altLang="ko-KR" b="1" dirty="0"/>
              <a:t>(    ) </a:t>
            </a:r>
            <a:r>
              <a:rPr lang="en-US" altLang="ko-KR" b="1" dirty="0" err="1"/>
              <a:t>juminNo</a:t>
            </a:r>
            <a:r>
              <a:rPr lang="en-US" altLang="ko-KR" b="1" dirty="0"/>
              <a:t>;  	// </a:t>
            </a:r>
            <a:r>
              <a:rPr lang="ko-KR" altLang="en-US" b="1" dirty="0"/>
              <a:t>주민번호</a:t>
            </a:r>
            <a:r>
              <a:rPr lang="en-US" altLang="ko-KR" b="1" dirty="0"/>
              <a:t>(-</a:t>
            </a:r>
            <a:r>
              <a:rPr lang="ko-KR" altLang="en-US" b="1" dirty="0"/>
              <a:t>없이 </a:t>
            </a:r>
            <a:r>
              <a:rPr lang="en-US" altLang="ko-KR" b="1" dirty="0"/>
              <a:t>13</a:t>
            </a:r>
            <a:r>
              <a:rPr lang="ko-KR" altLang="en-US" b="1" dirty="0"/>
              <a:t>자리숫자</a:t>
            </a:r>
            <a:r>
              <a:rPr lang="en-US" altLang="ko-KR" b="1" dirty="0"/>
              <a:t>)</a:t>
            </a:r>
          </a:p>
          <a:p>
            <a:pPr marL="444500" lvl="3" indent="0">
              <a:lnSpc>
                <a:spcPct val="130000"/>
              </a:lnSpc>
              <a:buNone/>
              <a:defRPr/>
            </a:pPr>
            <a:r>
              <a:rPr lang="en-US" altLang="ko-KR" b="1" dirty="0"/>
              <a:t>(    ) cellphone; 	// </a:t>
            </a:r>
            <a:r>
              <a:rPr lang="ko-KR" altLang="en-US" b="1" dirty="0"/>
              <a:t>핸드폰 번호</a:t>
            </a:r>
            <a:r>
              <a:rPr lang="en-US" altLang="ko-KR" b="1" dirty="0"/>
              <a:t>(-</a:t>
            </a:r>
            <a:r>
              <a:rPr lang="ko-KR" altLang="en-US" b="1" dirty="0"/>
              <a:t>포함한 숫자</a:t>
            </a:r>
            <a:r>
              <a:rPr lang="en-US" altLang="ko-KR" b="1" dirty="0"/>
              <a:t>)</a:t>
            </a:r>
          </a:p>
          <a:p>
            <a:pPr marL="444500" lvl="3" indent="0">
              <a:lnSpc>
                <a:spcPct val="130000"/>
              </a:lnSpc>
              <a:buNone/>
              <a:defRPr/>
            </a:pPr>
            <a:r>
              <a:rPr lang="en-US" altLang="ko-KR" b="1" dirty="0"/>
              <a:t>(    ) age;       	// </a:t>
            </a:r>
            <a:r>
              <a:rPr lang="ko-KR" altLang="en-US" b="1" dirty="0"/>
              <a:t>나이</a:t>
            </a:r>
          </a:p>
          <a:p>
            <a:pPr marL="444500" lvl="3" indent="0">
              <a:lnSpc>
                <a:spcPct val="130000"/>
              </a:lnSpc>
              <a:buNone/>
              <a:defRPr/>
            </a:pPr>
            <a:r>
              <a:rPr lang="en-US" altLang="ko-KR" b="1" dirty="0"/>
              <a:t>(    ) email;     	// </a:t>
            </a:r>
            <a:r>
              <a:rPr lang="ko-KR" altLang="en-US" b="1" dirty="0" err="1"/>
              <a:t>이메일주소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5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ko-KR" sz="1800" dirty="0">
                <a:latin typeface="+mj-ea"/>
              </a:rPr>
              <a:t>Chapter 01.</a:t>
            </a:r>
            <a:br>
              <a:rPr lang="en-US" altLang="ko-KR" sz="1800" dirty="0">
                <a:latin typeface="+mj-ea"/>
              </a:rPr>
            </a:br>
            <a:r>
              <a:rPr lang="ko-KR" altLang="en-US" sz="1800" dirty="0">
                <a:latin typeface="+mj-ea"/>
              </a:rPr>
              <a:t>기본 프로그래밍</a:t>
            </a:r>
            <a:endParaRPr lang="ko-KR" altLang="en-US" sz="18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034825" y="414068"/>
            <a:ext cx="0" cy="432470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731959"/>
              </p:ext>
            </p:extLst>
          </p:nvPr>
        </p:nvGraphicFramePr>
        <p:xfrm>
          <a:off x="5239109" y="412595"/>
          <a:ext cx="3076804" cy="4320426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3076804"/>
              </a:tblGrid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01.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시작하기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02.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개발환경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03.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프로그램작성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04.</a:t>
                      </a:r>
                      <a:r>
                        <a:rPr lang="ko-KR" altLang="en-US" sz="1600" b="0" dirty="0" err="1" smtClean="0">
                          <a:latin typeface="+mn-ea"/>
                          <a:ea typeface="+mn-ea"/>
                        </a:rPr>
                        <a:t>예약어와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dirty="0" err="1" smtClean="0">
                          <a:latin typeface="+mn-ea"/>
                          <a:ea typeface="+mn-ea"/>
                        </a:rPr>
                        <a:t>식별자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05.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변수와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자료형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06.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상수와 </a:t>
                      </a:r>
                      <a:r>
                        <a:rPr lang="ko-KR" altLang="en-US" sz="1600" b="1" dirty="0" err="1" smtClean="0">
                          <a:latin typeface="+mn-ea"/>
                          <a:ea typeface="+mn-ea"/>
                        </a:rPr>
                        <a:t>형변환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07.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연산자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08.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콘솔 입력과 출력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09.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조건문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10.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반복문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11.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배열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53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06.</a:t>
            </a:r>
            <a:r>
              <a:rPr lang="ko-KR" altLang="en-US" dirty="0" smtClean="0"/>
              <a:t>상수와 </a:t>
            </a:r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/>
              <a:t>상수</a:t>
            </a:r>
            <a:r>
              <a:rPr lang="en-US" altLang="ko-KR" dirty="0"/>
              <a:t>(Constant)</a:t>
            </a:r>
          </a:p>
        </p:txBody>
      </p:sp>
      <p:sp>
        <p:nvSpPr>
          <p:cNvPr id="23" name="텍스트 개체 틀 2"/>
          <p:cNvSpPr txBox="1">
            <a:spLocks/>
          </p:cNvSpPr>
          <p:nvPr/>
        </p:nvSpPr>
        <p:spPr bwMode="auto">
          <a:xfrm>
            <a:off x="312591" y="844550"/>
            <a:ext cx="6843859" cy="431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dirty="0"/>
              <a:t>변경될 수 없는 고정된 데이터</a:t>
            </a:r>
          </a:p>
          <a:p>
            <a:pPr lvl="1">
              <a:spcBef>
                <a:spcPct val="0"/>
              </a:spcBef>
              <a:defRPr/>
            </a:pPr>
            <a:r>
              <a:rPr lang="ko-KR" altLang="en-US" dirty="0"/>
              <a:t>값은 </a:t>
            </a:r>
            <a:r>
              <a:rPr lang="ko-KR" altLang="en-US" dirty="0" err="1"/>
              <a:t>선언시에만</a:t>
            </a:r>
            <a:r>
              <a:rPr lang="ko-KR" altLang="en-US" dirty="0"/>
              <a:t> 저장할 수 있으며 변경할 수 없다</a:t>
            </a:r>
            <a:r>
              <a:rPr lang="en-US" altLang="ko-KR" dirty="0"/>
              <a:t>.(</a:t>
            </a:r>
            <a:r>
              <a:rPr lang="ko-KR" altLang="en-US" dirty="0"/>
              <a:t>확인은 가능</a:t>
            </a:r>
            <a:r>
              <a:rPr lang="en-US" altLang="ko-KR" dirty="0"/>
              <a:t>)</a:t>
            </a:r>
          </a:p>
          <a:p>
            <a:pPr lvl="1">
              <a:spcBef>
                <a:spcPct val="0"/>
              </a:spcBef>
              <a:defRPr/>
            </a:pPr>
            <a:r>
              <a:rPr lang="ko-KR" altLang="en-US" dirty="0"/>
              <a:t>코드의 이해와 변경이 쉬움</a:t>
            </a:r>
            <a:endParaRPr lang="en-US" altLang="ko-KR" dirty="0"/>
          </a:p>
        </p:txBody>
      </p:sp>
      <p:sp>
        <p:nvSpPr>
          <p:cNvPr id="63" name="TextBox 62"/>
          <p:cNvSpPr txBox="1"/>
          <p:nvPr/>
        </p:nvSpPr>
        <p:spPr>
          <a:xfrm>
            <a:off x="584200" y="1968183"/>
            <a:ext cx="156845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1200" b="1" dirty="0" smtClean="0">
                <a:latin typeface="+mn-ea"/>
                <a:ea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상수</a:t>
            </a:r>
            <a:r>
              <a:rPr lang="ko-KR" altLang="en-US" sz="1200" b="1" dirty="0" smtClean="0">
                <a:latin typeface="+mn-ea"/>
                <a:ea typeface="+mn-ea"/>
              </a:rPr>
              <a:t>사용예시</a:t>
            </a:r>
            <a:r>
              <a:rPr lang="en-US" altLang="ko-KR" sz="1200" b="1" dirty="0">
                <a:latin typeface="+mn-ea"/>
                <a:ea typeface="+mn-ea"/>
              </a:rPr>
              <a:t>]</a:t>
            </a:r>
            <a:endParaRPr lang="ko-KR" altLang="en-US" sz="1200" b="1" dirty="0">
              <a:latin typeface="+mn-ea"/>
              <a:ea typeface="+mn-ea"/>
            </a:endParaRPr>
          </a:p>
        </p:txBody>
      </p:sp>
      <p:grpSp>
        <p:nvGrpSpPr>
          <p:cNvPr id="64" name="그룹 44"/>
          <p:cNvGrpSpPr>
            <a:grpSpLocks/>
          </p:cNvGrpSpPr>
          <p:nvPr/>
        </p:nvGrpSpPr>
        <p:grpSpPr bwMode="auto">
          <a:xfrm>
            <a:off x="3589658" y="2597673"/>
            <a:ext cx="2328863" cy="1470978"/>
            <a:chOff x="3300413" y="2246948"/>
            <a:chExt cx="2328862" cy="1470977"/>
          </a:xfrm>
        </p:grpSpPr>
        <p:grpSp>
          <p:nvGrpSpPr>
            <p:cNvPr id="65" name="그룹 14"/>
            <p:cNvGrpSpPr>
              <a:grpSpLocks/>
            </p:cNvGrpSpPr>
            <p:nvPr/>
          </p:nvGrpSpPr>
          <p:grpSpPr bwMode="auto">
            <a:xfrm>
              <a:off x="3300413" y="2549525"/>
              <a:ext cx="2268537" cy="863600"/>
              <a:chOff x="719572" y="4011910"/>
              <a:chExt cx="2268252" cy="864096"/>
            </a:xfrm>
          </p:grpSpPr>
          <p:sp>
            <p:nvSpPr>
              <p:cNvPr id="75" name="모서리가 둥근 직사각형 74"/>
              <p:cNvSpPr/>
              <p:nvPr/>
            </p:nvSpPr>
            <p:spPr>
              <a:xfrm>
                <a:off x="719572" y="4011911"/>
                <a:ext cx="323809" cy="287502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76" name="모서리가 둥근 직사각형 75"/>
              <p:cNvSpPr/>
              <p:nvPr/>
            </p:nvSpPr>
            <p:spPr>
              <a:xfrm>
                <a:off x="1043381" y="4011911"/>
                <a:ext cx="323809" cy="28750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77" name="모서리가 둥근 직사각형 76"/>
              <p:cNvSpPr/>
              <p:nvPr/>
            </p:nvSpPr>
            <p:spPr>
              <a:xfrm>
                <a:off x="1367190" y="4011911"/>
                <a:ext cx="323809" cy="28750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78" name="모서리가 둥근 직사각형 77"/>
              <p:cNvSpPr/>
              <p:nvPr/>
            </p:nvSpPr>
            <p:spPr>
              <a:xfrm>
                <a:off x="1691000" y="4011911"/>
                <a:ext cx="325397" cy="28750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79" name="모서리가 둥근 직사각형 78"/>
              <p:cNvSpPr/>
              <p:nvPr/>
            </p:nvSpPr>
            <p:spPr>
              <a:xfrm>
                <a:off x="2016396" y="4011911"/>
                <a:ext cx="323809" cy="287502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2340206" y="4011911"/>
                <a:ext cx="323809" cy="287502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81" name="모서리가 둥근 직사각형 80"/>
              <p:cNvSpPr/>
              <p:nvPr/>
            </p:nvSpPr>
            <p:spPr>
              <a:xfrm>
                <a:off x="2664015" y="4011911"/>
                <a:ext cx="323809" cy="287502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82" name="모서리가 둥근 직사각형 81"/>
              <p:cNvSpPr/>
              <p:nvPr/>
            </p:nvSpPr>
            <p:spPr>
              <a:xfrm>
                <a:off x="719572" y="4299413"/>
                <a:ext cx="323809" cy="289091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83" name="모서리가 둥근 직사각형 82"/>
              <p:cNvSpPr/>
              <p:nvPr/>
            </p:nvSpPr>
            <p:spPr>
              <a:xfrm>
                <a:off x="1043381" y="4299413"/>
                <a:ext cx="323809" cy="289091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>
                <a:off x="1367190" y="4299413"/>
                <a:ext cx="323809" cy="289091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>
                <a:off x="1691000" y="4299413"/>
                <a:ext cx="325397" cy="289091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86" name="모서리가 둥근 직사각형 85"/>
              <p:cNvSpPr/>
              <p:nvPr/>
            </p:nvSpPr>
            <p:spPr>
              <a:xfrm>
                <a:off x="2016396" y="4299413"/>
                <a:ext cx="323809" cy="289091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87" name="모서리가 둥근 직사각형 86"/>
              <p:cNvSpPr/>
              <p:nvPr/>
            </p:nvSpPr>
            <p:spPr>
              <a:xfrm>
                <a:off x="2340206" y="4299413"/>
                <a:ext cx="323809" cy="289091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88" name="모서리가 둥근 직사각형 87"/>
              <p:cNvSpPr/>
              <p:nvPr/>
            </p:nvSpPr>
            <p:spPr>
              <a:xfrm>
                <a:off x="2664015" y="4299413"/>
                <a:ext cx="323809" cy="289091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719572" y="4588503"/>
                <a:ext cx="323809" cy="287503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1043381" y="4588503"/>
                <a:ext cx="323809" cy="287503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91" name="모서리가 둥근 직사각형 90"/>
              <p:cNvSpPr/>
              <p:nvPr/>
            </p:nvSpPr>
            <p:spPr>
              <a:xfrm>
                <a:off x="1367190" y="4588503"/>
                <a:ext cx="323809" cy="287503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92" name="모서리가 둥근 직사각형 91"/>
              <p:cNvSpPr/>
              <p:nvPr/>
            </p:nvSpPr>
            <p:spPr>
              <a:xfrm>
                <a:off x="1691000" y="4588503"/>
                <a:ext cx="325397" cy="287503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93" name="모서리가 둥근 직사각형 92"/>
              <p:cNvSpPr/>
              <p:nvPr/>
            </p:nvSpPr>
            <p:spPr>
              <a:xfrm>
                <a:off x="2016396" y="4588503"/>
                <a:ext cx="323809" cy="287503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94" name="모서리가 둥근 직사각형 93"/>
              <p:cNvSpPr/>
              <p:nvPr/>
            </p:nvSpPr>
            <p:spPr>
              <a:xfrm>
                <a:off x="2340206" y="4588503"/>
                <a:ext cx="323809" cy="287503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95" name="모서리가 둥근 직사각형 94"/>
              <p:cNvSpPr/>
              <p:nvPr/>
            </p:nvSpPr>
            <p:spPr>
              <a:xfrm>
                <a:off x="2664015" y="4588503"/>
                <a:ext cx="323809" cy="287503"/>
              </a:xfrm>
              <a:prstGeom prst="roundRect">
                <a:avLst/>
              </a:prstGeom>
              <a:noFill/>
              <a:ln w="1270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</p:grpSp>
        <p:sp>
          <p:nvSpPr>
            <p:cNvPr id="66" name="직사각형 36"/>
            <p:cNvSpPr>
              <a:spLocks noChangeArrowheads="1"/>
            </p:cNvSpPr>
            <p:nvPr/>
          </p:nvSpPr>
          <p:spPr bwMode="auto">
            <a:xfrm>
              <a:off x="3552825" y="2246948"/>
              <a:ext cx="379413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lang="en-US" altLang="ko-KR" dirty="0"/>
                <a:t>PI</a:t>
              </a:r>
              <a:endParaRPr lang="ko-KR" altLang="en-US" dirty="0"/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3589338" y="2498726"/>
              <a:ext cx="1389062" cy="395287"/>
            </a:xfrm>
            <a:prstGeom prst="roundRect">
              <a:avLst/>
            </a:prstGeom>
            <a:solidFill>
              <a:srgbClr val="8EB4E3">
                <a:alpha val="50196"/>
              </a:srgbClr>
            </a:solidFill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3.14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8" name="아래쪽 화살표 67"/>
            <p:cNvSpPr/>
            <p:nvPr/>
          </p:nvSpPr>
          <p:spPr>
            <a:xfrm rot="12640703">
              <a:off x="3489326" y="2854326"/>
              <a:ext cx="546100" cy="817561"/>
            </a:xfrm>
            <a:prstGeom prst="down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3489326" y="3144837"/>
              <a:ext cx="644525" cy="369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b="1" dirty="0">
                  <a:latin typeface="+mn-ea"/>
                </a:rPr>
                <a:t>3.14</a:t>
              </a:r>
              <a:endParaRPr lang="ko-KR" altLang="en-US" b="1" dirty="0"/>
            </a:p>
          </p:txBody>
        </p:sp>
        <p:sp>
          <p:nvSpPr>
            <p:cNvPr id="70" name="아래쪽 화살표 69"/>
            <p:cNvSpPr/>
            <p:nvPr/>
          </p:nvSpPr>
          <p:spPr>
            <a:xfrm rot="19026530">
              <a:off x="4211638" y="2900363"/>
              <a:ext cx="546100" cy="817562"/>
            </a:xfrm>
            <a:prstGeom prst="down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287838" y="3144837"/>
              <a:ext cx="644525" cy="36988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b="1" dirty="0">
                  <a:latin typeface="+mn-ea"/>
                </a:rPr>
                <a:t>3.14</a:t>
              </a:r>
              <a:endParaRPr lang="ko-KR" altLang="en-US" b="1" dirty="0"/>
            </a:p>
          </p:txBody>
        </p:sp>
        <p:sp>
          <p:nvSpPr>
            <p:cNvPr id="72" name="아래쪽 화살표 71"/>
            <p:cNvSpPr/>
            <p:nvPr/>
          </p:nvSpPr>
          <p:spPr>
            <a:xfrm rot="8507482">
              <a:off x="4983162" y="2781301"/>
              <a:ext cx="546100" cy="817561"/>
            </a:xfrm>
            <a:prstGeom prst="down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4983162" y="2859088"/>
              <a:ext cx="31750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b="1" dirty="0">
                  <a:latin typeface="+mn-ea"/>
                </a:rPr>
                <a:t>5</a:t>
              </a:r>
              <a:endParaRPr lang="ko-KR" altLang="en-US" b="1" dirty="0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076825" y="2905126"/>
              <a:ext cx="552450" cy="769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sz="4400" b="1" dirty="0">
                  <a:solidFill>
                    <a:srgbClr val="FF0000"/>
                  </a:solidFill>
                  <a:latin typeface="+mn-ea"/>
                </a:rPr>
                <a:t>X</a:t>
              </a:r>
              <a:endParaRPr lang="ko-KR" altLang="en-US" sz="44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98" name="Group 9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0851270"/>
              </p:ext>
            </p:extLst>
          </p:nvPr>
        </p:nvGraphicFramePr>
        <p:xfrm>
          <a:off x="687502" y="2239114"/>
          <a:ext cx="8102863" cy="1875677"/>
        </p:xfrm>
        <a:graphic>
          <a:graphicData uri="http://schemas.openxmlformats.org/drawingml/2006/table">
            <a:tbl>
              <a:tblPr/>
              <a:tblGrid>
                <a:gridCol w="2692242"/>
                <a:gridCol w="2717940"/>
                <a:gridCol w="2692681"/>
              </a:tblGrid>
              <a:tr h="31638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개념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spcBef>
                          <a:spcPct val="0"/>
                        </a:spcBef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메모리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>
                        <a:spcBef>
                          <a:spcPct val="0"/>
                        </a:spcBef>
                      </a:pPr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코드</a:t>
                      </a:r>
                      <a:endParaRPr lang="en-US" altLang="ko-KR" sz="14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559294">
                <a:tc>
                  <a:txBody>
                    <a:bodyPr/>
                    <a:lstStyle/>
                    <a:p>
                      <a:pPr lvl="1" indent="-457200">
                        <a:defRPr/>
                      </a:pPr>
                      <a:r>
                        <a:rPr lang="ko-KR" altLang="en-US" sz="1400" dirty="0" smtClean="0">
                          <a:latin typeface="+mn-ea"/>
                        </a:rPr>
                        <a:t>원주율은 </a:t>
                      </a:r>
                      <a:r>
                        <a:rPr lang="en-US" altLang="ko-KR" sz="1400" dirty="0" smtClean="0">
                          <a:latin typeface="+mn-ea"/>
                        </a:rPr>
                        <a:t>3.14</a:t>
                      </a:r>
                    </a:p>
                    <a:p>
                      <a:pPr lvl="1" indent="-457200">
                        <a:defRPr/>
                      </a:pPr>
                      <a:endParaRPr lang="en-US" altLang="ko-KR" sz="1400" dirty="0" smtClean="0">
                        <a:latin typeface="+mn-ea"/>
                      </a:endParaRPr>
                    </a:p>
                    <a:p>
                      <a:pPr lvl="1" indent="-457200">
                        <a:defRPr/>
                      </a:pPr>
                      <a:r>
                        <a:rPr lang="ko-KR" altLang="en-US" sz="1400" dirty="0" smtClean="0">
                          <a:latin typeface="+mn-ea"/>
                        </a:rPr>
                        <a:t>원주율은</a:t>
                      </a:r>
                      <a:r>
                        <a:rPr lang="en-US" altLang="ko-KR" sz="1400" dirty="0" smtClean="0">
                          <a:latin typeface="+mn-ea"/>
                        </a:rPr>
                        <a:t>?</a:t>
                      </a:r>
                    </a:p>
                    <a:p>
                      <a:pPr lvl="1" indent="-457200">
                        <a:defRPr/>
                      </a:pPr>
                      <a:endParaRPr lang="en-US" altLang="ko-KR" sz="1400" dirty="0" smtClean="0">
                        <a:latin typeface="+mn-ea"/>
                      </a:endParaRPr>
                    </a:p>
                    <a:p>
                      <a:pPr lvl="1" indent="-457200">
                        <a:defRPr/>
                      </a:pPr>
                      <a:r>
                        <a:rPr lang="ko-KR" altLang="en-US" sz="1400" dirty="0" smtClean="0">
                          <a:latin typeface="+mn-ea"/>
                        </a:rPr>
                        <a:t>원주율을 </a:t>
                      </a:r>
                      <a:r>
                        <a:rPr lang="en-US" altLang="ko-KR" sz="1400" dirty="0" smtClean="0">
                          <a:latin typeface="+mn-ea"/>
                        </a:rPr>
                        <a:t>5</a:t>
                      </a:r>
                      <a:r>
                        <a:rPr lang="ko-KR" altLang="en-US" sz="1400" dirty="0" smtClean="0">
                          <a:latin typeface="+mn-ea"/>
                        </a:rPr>
                        <a:t>로 변경</a:t>
                      </a:r>
                      <a:endParaRPr lang="en-US" altLang="ko-KR" sz="1400" dirty="0">
                        <a:latin typeface="+mn-ea"/>
                      </a:endParaRPr>
                    </a:p>
                  </a:txBody>
                  <a:tcPr marL="91457" marR="91457" marT="45733" marB="45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lvl="2" indent="-285750">
                        <a:lnSpc>
                          <a:spcPct val="100000"/>
                        </a:lnSpc>
                        <a:spcBef>
                          <a:spcPct val="0"/>
                        </a:spcBef>
                        <a:buFont typeface="Wingdings" panose="05000000000000000000" pitchFamily="2" charset="2"/>
                        <a:buChar char="ü"/>
                      </a:pPr>
                      <a:endParaRPr lang="en-US" altLang="ko-KR" sz="1400" dirty="0" smtClean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91457" marR="91457" marT="45733" marB="45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1" indent="-457200">
                        <a:defRPr/>
                      </a:pPr>
                      <a:r>
                        <a:rPr lang="en-US" altLang="ko-KR" sz="1800" dirty="0" smtClean="0">
                          <a:solidFill>
                            <a:srgbClr val="C00000"/>
                          </a:solidFill>
                          <a:latin typeface="+mn-ea"/>
                        </a:rPr>
                        <a:t>final</a:t>
                      </a:r>
                      <a:r>
                        <a:rPr lang="en-US" altLang="ko-KR" sz="1400" dirty="0" smtClean="0">
                          <a:latin typeface="+mn-ea"/>
                        </a:rPr>
                        <a:t> double PI = 3.14;    </a:t>
                      </a:r>
                    </a:p>
                    <a:p>
                      <a:pPr lvl="1" indent="-457200">
                        <a:defRPr/>
                      </a:pPr>
                      <a:endParaRPr lang="en-US" altLang="ko-KR" sz="1400" dirty="0" smtClean="0">
                        <a:latin typeface="+mn-ea"/>
                      </a:endParaRPr>
                    </a:p>
                    <a:p>
                      <a:pPr lvl="1" indent="-457200">
                        <a:defRPr/>
                      </a:pPr>
                      <a:r>
                        <a:rPr lang="en-US" altLang="ko-KR" sz="1400" dirty="0" err="1" smtClean="0">
                          <a:latin typeface="+mn-ea"/>
                        </a:rPr>
                        <a:t>System.out.println</a:t>
                      </a:r>
                      <a:r>
                        <a:rPr lang="en-US" altLang="ko-KR" sz="1400" dirty="0" smtClean="0">
                          <a:latin typeface="+mn-ea"/>
                        </a:rPr>
                        <a:t>(PI );</a:t>
                      </a:r>
                    </a:p>
                    <a:p>
                      <a:pPr lvl="1" indent="-457200">
                        <a:defRPr/>
                      </a:pPr>
                      <a:endParaRPr lang="en-US" altLang="ko-KR" sz="1400" dirty="0" smtClean="0">
                        <a:latin typeface="+mn-ea"/>
                      </a:endParaRPr>
                    </a:p>
                    <a:p>
                      <a:pPr lvl="1" indent="-457200">
                        <a:defRPr/>
                      </a:pPr>
                      <a:r>
                        <a:rPr lang="en-US" altLang="ko-KR" sz="1400" dirty="0" smtClean="0">
                          <a:latin typeface="+mn-ea"/>
                        </a:rPr>
                        <a:t>PI = 5;   //</a:t>
                      </a:r>
                      <a:r>
                        <a:rPr lang="ko-KR" altLang="en-US" sz="1400" dirty="0" err="1" smtClean="0">
                          <a:latin typeface="+mn-ea"/>
                        </a:rPr>
                        <a:t>변경안됨</a:t>
                      </a:r>
                      <a:r>
                        <a:rPr lang="en-US" altLang="ko-KR" sz="1400" dirty="0" smtClean="0">
                          <a:latin typeface="+mn-ea"/>
                        </a:rPr>
                        <a:t> </a:t>
                      </a:r>
                      <a:endParaRPr lang="en-US" altLang="ko-KR" sz="1400" dirty="0">
                        <a:latin typeface="+mn-ea"/>
                      </a:endParaRPr>
                    </a:p>
                  </a:txBody>
                  <a:tcPr marL="91457" marR="91457" marT="45733" marB="45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9" name="타원 38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84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06.</a:t>
            </a:r>
            <a:r>
              <a:rPr lang="ko-KR" altLang="en-US" dirty="0" smtClean="0"/>
              <a:t>상수와 </a:t>
            </a:r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 err="1" smtClean="0"/>
              <a:t>형변환</a:t>
            </a:r>
            <a:endParaRPr lang="en-US" altLang="ko-KR" dirty="0"/>
          </a:p>
        </p:txBody>
      </p:sp>
      <p:sp>
        <p:nvSpPr>
          <p:cNvPr id="28" name="텍스트 개체 틀 2"/>
          <p:cNvSpPr txBox="1">
            <a:spLocks/>
          </p:cNvSpPr>
          <p:nvPr/>
        </p:nvSpPr>
        <p:spPr bwMode="auto">
          <a:xfrm>
            <a:off x="312591" y="844550"/>
            <a:ext cx="6843859" cy="431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dirty="0" smtClean="0"/>
              <a:t>하나의 </a:t>
            </a:r>
            <a:r>
              <a:rPr lang="ko-KR" altLang="en-US" dirty="0" err="1" smtClean="0"/>
              <a:t>자료형을</a:t>
            </a:r>
            <a:r>
              <a:rPr lang="ko-KR" altLang="en-US" dirty="0" smtClean="0"/>
              <a:t> 다른 </a:t>
            </a:r>
            <a:r>
              <a:rPr lang="ko-KR" altLang="en-US" dirty="0" err="1" smtClean="0"/>
              <a:t>자료형으로</a:t>
            </a:r>
            <a:r>
              <a:rPr lang="ko-KR" altLang="en-US" dirty="0" smtClean="0"/>
              <a:t> 바꾸는 행위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  <a:r>
              <a:rPr lang="en-US" altLang="ko-KR" dirty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float</a:t>
            </a:r>
          </a:p>
          <a:p>
            <a:pPr lvl="1">
              <a:spcBef>
                <a:spcPct val="0"/>
              </a:spcBef>
              <a:defRPr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1">
              <a:spcBef>
                <a:spcPct val="0"/>
              </a:spcBef>
              <a:defRPr/>
            </a:pPr>
            <a:r>
              <a:rPr lang="ko-KR" altLang="en-US" dirty="0" err="1" smtClean="0">
                <a:sym typeface="Wingdings" panose="05000000000000000000" pitchFamily="2" charset="2"/>
              </a:rPr>
              <a:t>형변환의</a:t>
            </a:r>
            <a:r>
              <a:rPr lang="ko-KR" altLang="en-US" dirty="0" smtClean="0">
                <a:sym typeface="Wingdings" panose="05000000000000000000" pitchFamily="2" charset="2"/>
              </a:rPr>
              <a:t> 종류는 아래와 같다</a:t>
            </a:r>
            <a:r>
              <a:rPr lang="en-US" altLang="ko-KR" dirty="0" smtClean="0">
                <a:sym typeface="Wingdings" panose="05000000000000000000" pitchFamily="2" charset="2"/>
              </a:rPr>
              <a:t>.</a:t>
            </a:r>
          </a:p>
          <a:p>
            <a:pPr lvl="2">
              <a:spcBef>
                <a:spcPct val="0"/>
              </a:spcBef>
              <a:defRPr/>
            </a:pPr>
            <a:r>
              <a:rPr lang="ko-KR" altLang="en-US" dirty="0" smtClean="0">
                <a:sym typeface="Wingdings" panose="05000000000000000000" pitchFamily="2" charset="2"/>
              </a:rPr>
              <a:t>자동 </a:t>
            </a:r>
            <a:r>
              <a:rPr lang="ko-KR" altLang="en-US" dirty="0" err="1" smtClean="0">
                <a:sym typeface="Wingdings" panose="05000000000000000000" pitchFamily="2" charset="2"/>
              </a:rPr>
              <a:t>형변환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암묵적 </a:t>
            </a:r>
            <a:r>
              <a:rPr lang="ko-KR" altLang="en-US" dirty="0" err="1" smtClean="0">
                <a:sym typeface="Wingdings" panose="05000000000000000000" pitchFamily="2" charset="2"/>
              </a:rPr>
              <a:t>형변환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2">
              <a:spcBef>
                <a:spcPct val="0"/>
              </a:spcBef>
              <a:defRPr/>
            </a:pPr>
            <a:endParaRPr lang="en-US" altLang="ko-KR" dirty="0">
              <a:sym typeface="Wingdings" panose="05000000000000000000" pitchFamily="2" charset="2"/>
            </a:endParaRPr>
          </a:p>
          <a:p>
            <a:pPr lvl="2">
              <a:spcBef>
                <a:spcPct val="0"/>
              </a:spcBef>
              <a:defRPr/>
            </a:pPr>
            <a:r>
              <a:rPr lang="ko-KR" altLang="en-US" dirty="0" smtClean="0">
                <a:sym typeface="Wingdings" panose="05000000000000000000" pitchFamily="2" charset="2"/>
              </a:rPr>
              <a:t>강제 </a:t>
            </a:r>
            <a:r>
              <a:rPr lang="ko-KR" altLang="en-US" dirty="0" err="1" smtClean="0">
                <a:sym typeface="Wingdings" panose="05000000000000000000" pitchFamily="2" charset="2"/>
              </a:rPr>
              <a:t>형변환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명시적 </a:t>
            </a:r>
            <a:r>
              <a:rPr lang="ko-KR" altLang="en-US" dirty="0" err="1" smtClean="0">
                <a:sym typeface="Wingdings" panose="05000000000000000000" pitchFamily="2" charset="2"/>
              </a:rPr>
              <a:t>형변환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3">
              <a:spcBef>
                <a:spcPct val="0"/>
              </a:spcBef>
              <a:defRPr/>
            </a:pPr>
            <a:r>
              <a:rPr lang="ko-KR" altLang="en-US" dirty="0" smtClean="0">
                <a:sym typeface="Wingdings" panose="05000000000000000000" pitchFamily="2" charset="2"/>
              </a:rPr>
              <a:t>확대변환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3">
              <a:spcBef>
                <a:spcPct val="0"/>
              </a:spcBef>
              <a:defRPr/>
            </a:pPr>
            <a:r>
              <a:rPr lang="ko-KR" altLang="en-US" dirty="0" smtClean="0">
                <a:sym typeface="Wingdings" panose="05000000000000000000" pitchFamily="2" charset="2"/>
              </a:rPr>
              <a:t>축소변환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2">
              <a:spcBef>
                <a:spcPct val="0"/>
              </a:spcBef>
              <a:defRPr/>
            </a:pPr>
            <a:endParaRPr lang="en-US" altLang="ko-KR" dirty="0">
              <a:sym typeface="Wingdings" panose="05000000000000000000" pitchFamily="2" charset="2"/>
            </a:endParaRPr>
          </a:p>
          <a:p>
            <a:pPr lvl="2">
              <a:spcBef>
                <a:spcPct val="0"/>
              </a:spcBef>
              <a:defRPr/>
            </a:pPr>
            <a:endParaRPr lang="en-US" altLang="ko-KR" dirty="0" smtClean="0">
              <a:sym typeface="Wingdings" panose="05000000000000000000" pitchFamily="2" charset="2"/>
            </a:endParaRPr>
          </a:p>
          <a:p>
            <a:pPr lvl="2">
              <a:spcBef>
                <a:spcPct val="0"/>
              </a:spcBef>
              <a:defRPr/>
            </a:pPr>
            <a:endParaRPr lang="en-US" altLang="ko-KR" dirty="0">
              <a:sym typeface="Wingdings" panose="05000000000000000000" pitchFamily="2" charset="2"/>
            </a:endParaRPr>
          </a:p>
          <a:p>
            <a:pPr lvl="2">
              <a:spcBef>
                <a:spcPct val="0"/>
              </a:spcBef>
              <a:defRPr/>
            </a:pP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2305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06.</a:t>
            </a:r>
            <a:r>
              <a:rPr lang="ko-KR" altLang="en-US" dirty="0" smtClean="0"/>
              <a:t>상수와 </a:t>
            </a:r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 err="1" smtClean="0"/>
              <a:t>형변환</a:t>
            </a:r>
            <a:endParaRPr lang="en-US" altLang="ko-KR" dirty="0"/>
          </a:p>
        </p:txBody>
      </p:sp>
      <p:sp>
        <p:nvSpPr>
          <p:cNvPr id="23" name="텍스트 개체 틀 2"/>
          <p:cNvSpPr txBox="1">
            <a:spLocks/>
          </p:cNvSpPr>
          <p:nvPr/>
        </p:nvSpPr>
        <p:spPr bwMode="auto">
          <a:xfrm>
            <a:off x="312591" y="844550"/>
            <a:ext cx="8323409" cy="431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자동 </a:t>
            </a:r>
            <a:r>
              <a:rPr lang="ko-KR" altLang="en-US" b="1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형변환</a:t>
            </a:r>
            <a:r>
              <a:rPr lang="en-US" altLang="ko-KR" dirty="0" smtClean="0">
                <a:sym typeface="Wingdings" panose="05000000000000000000" pitchFamily="2" charset="2"/>
              </a:rPr>
              <a:t>(</a:t>
            </a:r>
            <a:r>
              <a:rPr lang="ko-KR" altLang="en-US" dirty="0" smtClean="0">
                <a:sym typeface="Wingdings" panose="05000000000000000000" pitchFamily="2" charset="2"/>
              </a:rPr>
              <a:t>암묵적 </a:t>
            </a:r>
            <a:r>
              <a:rPr lang="ko-KR" altLang="en-US" dirty="0" err="1" smtClean="0">
                <a:sym typeface="Wingdings" panose="05000000000000000000" pitchFamily="2" charset="2"/>
              </a:rPr>
              <a:t>형변환</a:t>
            </a:r>
            <a:r>
              <a:rPr lang="en-US" altLang="ko-KR" dirty="0" smtClean="0">
                <a:sym typeface="Wingdings" panose="05000000000000000000" pitchFamily="2" charset="2"/>
              </a:rPr>
              <a:t>)</a:t>
            </a:r>
          </a:p>
          <a:p>
            <a:pPr lvl="2">
              <a:spcBef>
                <a:spcPct val="0"/>
              </a:spcBef>
              <a:defRPr/>
            </a:pPr>
            <a:r>
              <a:rPr lang="ko-KR" altLang="en-US" dirty="0" smtClean="0"/>
              <a:t>자바가 필요할 때마다 자동적으로 행함</a:t>
            </a:r>
            <a:endParaRPr lang="en-US" altLang="ko-KR" dirty="0" smtClean="0"/>
          </a:p>
          <a:p>
            <a:pPr lvl="2">
              <a:spcBef>
                <a:spcPct val="0"/>
              </a:spcBef>
              <a:defRPr/>
            </a:pPr>
            <a:r>
              <a:rPr lang="ko-KR" altLang="en-US" dirty="0" smtClean="0"/>
              <a:t>자료의 범위가 좁은 </a:t>
            </a:r>
            <a:r>
              <a:rPr lang="ko-KR" altLang="en-US" dirty="0" err="1" smtClean="0"/>
              <a:t>자료형에서</a:t>
            </a:r>
            <a:r>
              <a:rPr lang="ko-KR" altLang="en-US" dirty="0" smtClean="0"/>
              <a:t> 넓은 </a:t>
            </a:r>
            <a:r>
              <a:rPr lang="ko-KR" altLang="en-US" dirty="0" err="1" smtClean="0"/>
              <a:t>자료형으로의</a:t>
            </a:r>
            <a:r>
              <a:rPr lang="ko-KR" altLang="en-US" dirty="0" smtClean="0"/>
              <a:t> 변환</a:t>
            </a:r>
            <a:endParaRPr lang="en-US" altLang="ko-KR" dirty="0"/>
          </a:p>
        </p:txBody>
      </p:sp>
      <p:sp>
        <p:nvSpPr>
          <p:cNvPr id="47" name="직사각형 46"/>
          <p:cNvSpPr/>
          <p:nvPr/>
        </p:nvSpPr>
        <p:spPr bwMode="auto">
          <a:xfrm>
            <a:off x="862330" y="1935593"/>
            <a:ext cx="2638859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 eaLnBrk="1" latinLnBrk="1" hangingPunct="1">
              <a:lnSpc>
                <a:spcPct val="120000"/>
              </a:lnSpc>
              <a:defRPr/>
            </a:pPr>
            <a:r>
              <a:rPr lang="en-US" altLang="ko-KR" sz="1400" dirty="0" err="1">
                <a:latin typeface="+mn-ea"/>
                <a:ea typeface="+mn-ea"/>
              </a:rPr>
              <a:t>int</a:t>
            </a:r>
            <a:r>
              <a:rPr lang="en-US" altLang="ko-KR" sz="1400" dirty="0">
                <a:latin typeface="+mn-ea"/>
                <a:ea typeface="+mn-ea"/>
              </a:rPr>
              <a:t> num1 = 1;</a:t>
            </a:r>
          </a:p>
          <a:p>
            <a:pPr lvl="1" indent="-457200" eaLnBrk="1" latinLnBrk="1" hangingPunct="1">
              <a:lnSpc>
                <a:spcPct val="120000"/>
              </a:lnSpc>
              <a:defRPr/>
            </a:pPr>
            <a:r>
              <a:rPr lang="en-US" altLang="ko-KR" sz="1400" dirty="0" err="1">
                <a:latin typeface="+mn-ea"/>
                <a:ea typeface="+mn-ea"/>
              </a:rPr>
              <a:t>int</a:t>
            </a:r>
            <a:r>
              <a:rPr lang="en-US" altLang="ko-KR" sz="1400" dirty="0">
                <a:latin typeface="+mn-ea"/>
                <a:ea typeface="+mn-ea"/>
              </a:rPr>
              <a:t> num2 = 2;</a:t>
            </a:r>
          </a:p>
          <a:p>
            <a:pPr lvl="1" indent="-457200" eaLnBrk="1" latinLnBrk="1" hangingPunct="1">
              <a:lnSpc>
                <a:spcPct val="120000"/>
              </a:lnSpc>
              <a:defRPr/>
            </a:pPr>
            <a:r>
              <a:rPr lang="en-US" altLang="ko-KR" sz="1400" dirty="0" err="1">
                <a:latin typeface="+mn-ea"/>
                <a:ea typeface="+mn-ea"/>
              </a:rPr>
              <a:t>int</a:t>
            </a:r>
            <a:r>
              <a:rPr lang="en-US" altLang="ko-KR" sz="1400" dirty="0">
                <a:latin typeface="+mn-ea"/>
                <a:ea typeface="+mn-ea"/>
              </a:rPr>
              <a:t> result = num1 + num2;</a:t>
            </a:r>
          </a:p>
        </p:txBody>
      </p:sp>
      <p:sp>
        <p:nvSpPr>
          <p:cNvPr id="50" name="직사각형 49"/>
          <p:cNvSpPr/>
          <p:nvPr/>
        </p:nvSpPr>
        <p:spPr bwMode="auto">
          <a:xfrm>
            <a:off x="865505" y="3238929"/>
            <a:ext cx="2987675" cy="90486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457200" eaLnBrk="1" latinLnBrk="1" hangingPunct="1">
              <a:lnSpc>
                <a:spcPct val="120000"/>
              </a:lnSpc>
              <a:defRPr/>
            </a:pPr>
            <a:r>
              <a:rPr lang="en-US" altLang="ko-KR" sz="1400" dirty="0" err="1">
                <a:latin typeface="+mn-ea"/>
                <a:ea typeface="+mn-ea"/>
              </a:rPr>
              <a:t>int</a:t>
            </a:r>
            <a:r>
              <a:rPr lang="en-US" altLang="ko-KR" sz="1400" dirty="0">
                <a:latin typeface="+mn-ea"/>
                <a:ea typeface="+mn-ea"/>
              </a:rPr>
              <a:t> num1 = 1;</a:t>
            </a:r>
          </a:p>
          <a:p>
            <a:pPr lvl="1" indent="-457200" eaLnBrk="1" latinLnBrk="1" hangingPunct="1">
              <a:lnSpc>
                <a:spcPct val="120000"/>
              </a:lnSpc>
              <a:defRPr/>
            </a:pPr>
            <a:r>
              <a:rPr lang="en-US" altLang="ko-KR" sz="1400" dirty="0">
                <a:latin typeface="+mn-ea"/>
                <a:ea typeface="+mn-ea"/>
              </a:rPr>
              <a:t>float num2 = 1.0F;</a:t>
            </a:r>
          </a:p>
          <a:p>
            <a:pPr lvl="1" indent="-457200" eaLnBrk="1" latinLnBrk="1" hangingPunct="1">
              <a:lnSpc>
                <a:spcPct val="120000"/>
              </a:lnSpc>
              <a:defRPr/>
            </a:pPr>
            <a:r>
              <a:rPr lang="en-US" altLang="ko-KR" sz="1400" dirty="0" smtClean="0">
                <a:latin typeface="+mn-ea"/>
                <a:ea typeface="+mn-ea"/>
              </a:rPr>
              <a:t>(???) </a:t>
            </a:r>
            <a:r>
              <a:rPr lang="en-US" altLang="ko-KR" sz="1400" dirty="0">
                <a:latin typeface="+mn-ea"/>
                <a:ea typeface="+mn-ea"/>
              </a:rPr>
              <a:t>result = num1 + num2</a:t>
            </a:r>
            <a:r>
              <a:rPr lang="en-US" altLang="ko-KR" sz="1600" dirty="0">
                <a:latin typeface="+mn-ea"/>
                <a:ea typeface="+mn-ea"/>
              </a:rPr>
              <a:t>;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825818" y="2930955"/>
            <a:ext cx="5000625" cy="500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 다른 </a:t>
            </a:r>
            <a:r>
              <a:rPr lang="ko-KR" altLang="en-US" sz="1600" dirty="0" err="1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자료형</a:t>
            </a:r>
            <a:r>
              <a:rPr lang="ko-KR" altLang="en-US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 끼리 연산을 </a:t>
            </a:r>
            <a:r>
              <a:rPr lang="ko-KR" altLang="en-US" sz="1600" dirty="0" err="1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할경우</a:t>
            </a:r>
            <a:endParaRPr lang="ko-KR" altLang="en-US" sz="1200" dirty="0">
              <a:solidFill>
                <a:srgbClr val="93490B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924244" y="4192367"/>
            <a:ext cx="7882467" cy="627063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indent="-457200" algn="ctr" eaLnBrk="1" latinLnBrk="1" hangingPunct="1">
              <a:defRPr/>
            </a:pP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이경우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1.0F + 1.0 = 2.0F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으로 계산됨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 lvl="1" indent="-457200" algn="ctr" eaLnBrk="1" latinLnBrk="1" hangingPunct="1">
              <a:lnSpc>
                <a:spcPct val="150000"/>
              </a:lnSpc>
              <a:defRPr/>
            </a:pPr>
            <a:r>
              <a:rPr lang="en-US" altLang="ko-KR" sz="14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400" b="1" dirty="0" err="1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int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형이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float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형으로 변경되어 계산됨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747840" y="1987077"/>
            <a:ext cx="5186501" cy="787072"/>
            <a:chOff x="3747840" y="1696452"/>
            <a:chExt cx="5186501" cy="787072"/>
          </a:xfrm>
        </p:grpSpPr>
        <p:sp>
          <p:nvSpPr>
            <p:cNvPr id="97" name="모서리가 둥근 직사각형 96"/>
            <p:cNvSpPr/>
            <p:nvPr/>
          </p:nvSpPr>
          <p:spPr>
            <a:xfrm>
              <a:off x="3747840" y="1696452"/>
              <a:ext cx="5059278" cy="784593"/>
            </a:xfrm>
            <a:prstGeom prst="roundRect">
              <a:avLst>
                <a:gd name="adj" fmla="val 1838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836337" y="1710422"/>
              <a:ext cx="5098004" cy="773102"/>
              <a:chOff x="3758129" y="1728470"/>
              <a:chExt cx="5098004" cy="773102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3977640" y="1728470"/>
                <a:ext cx="485309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spc="300" dirty="0">
                    <a:latin typeface="+mn-ea"/>
                  </a:rPr>
                  <a:t>00000000  00000000  00000000  </a:t>
                </a:r>
                <a:r>
                  <a:rPr lang="en-US" altLang="ko-KR" sz="1200" b="1" spc="300" dirty="0" smtClean="0">
                    <a:latin typeface="+mn-ea"/>
                  </a:rPr>
                  <a:t>0000</a:t>
                </a:r>
                <a:r>
                  <a:rPr lang="en-US" altLang="ko-KR" sz="1200" b="1" spc="300" dirty="0">
                    <a:latin typeface="+mn-ea"/>
                  </a:rPr>
                  <a:t>0</a:t>
                </a:r>
                <a:r>
                  <a:rPr lang="en-US" altLang="ko-KR" sz="1200" b="1" spc="300" dirty="0" smtClean="0">
                    <a:latin typeface="+mn-ea"/>
                  </a:rPr>
                  <a:t>001</a:t>
                </a:r>
                <a:endParaRPr lang="ko-KR" altLang="en-US" sz="1200" b="1" spc="300" dirty="0">
                  <a:latin typeface="+mn-ea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977640" y="1941343"/>
                <a:ext cx="487849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spc="300" dirty="0">
                    <a:latin typeface="+mn-ea"/>
                  </a:rPr>
                  <a:t>00000000  00000000  00000000  </a:t>
                </a:r>
                <a:r>
                  <a:rPr lang="en-US" altLang="ko-KR" sz="1200" b="1" spc="300" dirty="0" smtClean="0">
                    <a:latin typeface="+mn-ea"/>
                  </a:rPr>
                  <a:t>00000010</a:t>
                </a:r>
                <a:endParaRPr lang="ko-KR" altLang="en-US" sz="1200" b="1" spc="300" dirty="0">
                  <a:latin typeface="+mn-ea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977640" y="2224573"/>
                <a:ext cx="487849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200" b="1" spc="300" dirty="0">
                    <a:latin typeface="+mn-ea"/>
                  </a:rPr>
                  <a:t>00000000  00000000  00000000  </a:t>
                </a:r>
                <a:r>
                  <a:rPr lang="en-US" altLang="ko-KR" sz="1200" b="1" spc="300" dirty="0" smtClean="0">
                    <a:latin typeface="+mn-ea"/>
                  </a:rPr>
                  <a:t>00000011</a:t>
                </a:r>
                <a:endParaRPr lang="ko-KR" altLang="en-US" sz="1200" b="1" spc="300" dirty="0">
                  <a:latin typeface="+mn-ea"/>
                </a:endParaRPr>
              </a:p>
            </p:txBody>
          </p:sp>
          <p:sp>
            <p:nvSpPr>
              <p:cNvPr id="4" name="타원 3"/>
              <p:cNvSpPr/>
              <p:nvPr/>
            </p:nvSpPr>
            <p:spPr>
              <a:xfrm>
                <a:off x="3781753" y="1960270"/>
                <a:ext cx="214818" cy="214818"/>
              </a:xfrm>
              <a:prstGeom prst="ellips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36000" rtlCol="0" anchor="ctr" anchorCtr="0"/>
              <a:lstStyle/>
              <a:p>
                <a:pPr algn="ctr"/>
                <a:r>
                  <a:rPr lang="en-US" altLang="ko-KR" sz="2400" dirty="0" smtClean="0">
                    <a:solidFill>
                      <a:schemeClr val="bg1"/>
                    </a:solidFill>
                    <a:latin typeface="+mn-ea"/>
                  </a:rPr>
                  <a:t>+</a:t>
                </a:r>
                <a:endParaRPr lang="ko-KR" altLang="en-US" sz="12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cxnSp>
            <p:nvCxnSpPr>
              <p:cNvPr id="6" name="직선 연결선 5"/>
              <p:cNvCxnSpPr/>
              <p:nvPr/>
            </p:nvCxnSpPr>
            <p:spPr>
              <a:xfrm>
                <a:off x="3758129" y="2225841"/>
                <a:ext cx="4900328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" name="그룹 10"/>
          <p:cNvGrpSpPr/>
          <p:nvPr/>
        </p:nvGrpSpPr>
        <p:grpSpPr>
          <a:xfrm>
            <a:off x="3747840" y="3269778"/>
            <a:ext cx="5186501" cy="789078"/>
            <a:chOff x="3747840" y="2953752"/>
            <a:chExt cx="5186501" cy="789078"/>
          </a:xfrm>
        </p:grpSpPr>
        <p:sp>
          <p:nvSpPr>
            <p:cNvPr id="101" name="모서리가 둥근 직사각형 100"/>
            <p:cNvSpPr/>
            <p:nvPr/>
          </p:nvSpPr>
          <p:spPr>
            <a:xfrm>
              <a:off x="3747840" y="2953752"/>
              <a:ext cx="5059278" cy="784593"/>
            </a:xfrm>
            <a:prstGeom prst="roundRect">
              <a:avLst>
                <a:gd name="adj" fmla="val 1838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055848" y="2967722"/>
              <a:ext cx="485309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spc="300" dirty="0">
                  <a:latin typeface="+mn-ea"/>
                </a:rPr>
                <a:t>00000000  00000000  00000000  </a:t>
              </a:r>
              <a:r>
                <a:rPr lang="en-US" altLang="ko-KR" sz="1200" b="1" spc="300" dirty="0" smtClean="0">
                  <a:latin typeface="+mn-ea"/>
                </a:rPr>
                <a:t>0000</a:t>
              </a:r>
              <a:r>
                <a:rPr lang="en-US" altLang="ko-KR" sz="1200" b="1" spc="300" dirty="0">
                  <a:latin typeface="+mn-ea"/>
                </a:rPr>
                <a:t>0</a:t>
              </a:r>
              <a:r>
                <a:rPr lang="en-US" altLang="ko-KR" sz="1200" b="1" spc="300" dirty="0" smtClean="0">
                  <a:latin typeface="+mn-ea"/>
                </a:rPr>
                <a:t>001</a:t>
              </a:r>
              <a:endParaRPr lang="ko-KR" altLang="en-US" sz="1200" b="1" spc="300" dirty="0">
                <a:latin typeface="+mn-ea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055848" y="3180595"/>
              <a:ext cx="487849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spc="300" dirty="0" smtClean="0">
                  <a:latin typeface="+mn-ea"/>
                </a:rPr>
                <a:t>00111111  </a:t>
              </a:r>
              <a:r>
                <a:rPr lang="en-US" altLang="ko-KR" sz="1200" b="1" spc="300" dirty="0">
                  <a:latin typeface="+mn-ea"/>
                </a:rPr>
                <a:t>1</a:t>
              </a:r>
              <a:r>
                <a:rPr lang="en-US" altLang="ko-KR" sz="1200" b="1" spc="300" dirty="0" smtClean="0">
                  <a:latin typeface="+mn-ea"/>
                </a:rPr>
                <a:t>0000000  </a:t>
              </a:r>
              <a:r>
                <a:rPr lang="en-US" altLang="ko-KR" sz="1200" b="1" spc="300" dirty="0">
                  <a:latin typeface="+mn-ea"/>
                </a:rPr>
                <a:t>00000000  </a:t>
              </a:r>
              <a:r>
                <a:rPr lang="en-US" altLang="ko-KR" sz="1200" b="1" spc="300" dirty="0" smtClean="0">
                  <a:latin typeface="+mn-ea"/>
                </a:rPr>
                <a:t>00000000</a:t>
              </a:r>
              <a:endParaRPr lang="ko-KR" altLang="en-US" sz="1200" b="1" spc="300" dirty="0">
                <a:latin typeface="+mn-ea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055849" y="3463825"/>
              <a:ext cx="11478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spc="480" dirty="0" smtClean="0">
                  <a:latin typeface="+mn-ea"/>
                </a:rPr>
                <a:t>???????? </a:t>
              </a:r>
              <a:r>
                <a:rPr lang="en-US" altLang="ko-KR" sz="1200" b="1" spc="300" dirty="0" smtClean="0">
                  <a:latin typeface="+mn-ea"/>
                </a:rPr>
                <a:t> </a:t>
              </a:r>
              <a:endParaRPr lang="ko-KR" altLang="en-US" sz="1200" b="1" spc="300" dirty="0">
                <a:latin typeface="+mn-ea"/>
              </a:endParaRPr>
            </a:p>
          </p:txBody>
        </p:sp>
        <p:sp>
          <p:nvSpPr>
            <p:cNvPr id="106" name="타원 105"/>
            <p:cNvSpPr/>
            <p:nvPr/>
          </p:nvSpPr>
          <p:spPr>
            <a:xfrm>
              <a:off x="3859961" y="3199522"/>
              <a:ext cx="214818" cy="214818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36000" rtlCol="0" anchor="ctr" anchorCtr="0"/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  <a:latin typeface="+mn-ea"/>
                </a:rPr>
                <a:t>+</a:t>
              </a:r>
              <a:endParaRPr lang="ko-KR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3836337" y="3465093"/>
              <a:ext cx="4900328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5254997" y="3465831"/>
              <a:ext cx="11478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spc="480" dirty="0" smtClean="0">
                  <a:latin typeface="+mn-ea"/>
                </a:rPr>
                <a:t>???????? </a:t>
              </a:r>
              <a:r>
                <a:rPr lang="en-US" altLang="ko-KR" sz="1200" b="1" spc="300" dirty="0" smtClean="0">
                  <a:latin typeface="+mn-ea"/>
                </a:rPr>
                <a:t> </a:t>
              </a:r>
              <a:endParaRPr lang="ko-KR" altLang="en-US" sz="1200" b="1" spc="300" dirty="0">
                <a:latin typeface="+mn-ea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464170" y="3465831"/>
              <a:ext cx="11478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spc="480" dirty="0" smtClean="0">
                  <a:latin typeface="+mn-ea"/>
                </a:rPr>
                <a:t>???????? </a:t>
              </a:r>
              <a:r>
                <a:rPr lang="en-US" altLang="ko-KR" sz="1200" b="1" spc="300" dirty="0" smtClean="0">
                  <a:latin typeface="+mn-ea"/>
                </a:rPr>
                <a:t> </a:t>
              </a:r>
              <a:endParaRPr lang="ko-KR" altLang="en-US" sz="1200" b="1" spc="300" dirty="0">
                <a:latin typeface="+mn-ea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7655297" y="3465831"/>
              <a:ext cx="11478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1200" b="1" spc="480" dirty="0" smtClean="0">
                  <a:latin typeface="+mn-ea"/>
                </a:rPr>
                <a:t>???????? </a:t>
              </a:r>
              <a:r>
                <a:rPr lang="en-US" altLang="ko-KR" sz="1200" b="1" spc="300" dirty="0" smtClean="0">
                  <a:latin typeface="+mn-ea"/>
                </a:rPr>
                <a:t> </a:t>
              </a:r>
              <a:endParaRPr lang="ko-KR" altLang="en-US" sz="1200" b="1" spc="300" dirty="0">
                <a:latin typeface="+mn-ea"/>
              </a:endParaRPr>
            </a:p>
          </p:txBody>
        </p:sp>
      </p:grpSp>
      <p:sp>
        <p:nvSpPr>
          <p:cNvPr id="30" name="텍스트 개체 틀 2"/>
          <p:cNvSpPr txBox="1">
            <a:spLocks/>
          </p:cNvSpPr>
          <p:nvPr/>
        </p:nvSpPr>
        <p:spPr bwMode="auto">
          <a:xfrm>
            <a:off x="6833894" y="483043"/>
            <a:ext cx="2217957" cy="10834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sz="1100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자동 </a:t>
            </a:r>
            <a:r>
              <a:rPr lang="ko-KR" altLang="en-US" sz="1100" b="1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형변환</a:t>
            </a: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암묵적 </a:t>
            </a:r>
            <a:r>
              <a:rPr lang="ko-KR" altLang="en-US" sz="1100" b="1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형변환</a:t>
            </a:r>
            <a:r>
              <a:rPr lang="en-US" altLang="ko-KR" sz="1100" dirty="0" smtClean="0">
                <a:sym typeface="Wingdings" panose="05000000000000000000" pitchFamily="2" charset="2"/>
              </a:rPr>
              <a:t>)</a:t>
            </a:r>
          </a:p>
          <a:p>
            <a:pPr lvl="1">
              <a:spcBef>
                <a:spcPct val="0"/>
              </a:spcBef>
              <a:defRPr/>
            </a:pPr>
            <a:r>
              <a:rPr lang="ko-KR" altLang="en-US" sz="1100" dirty="0" smtClean="0">
                <a:sym typeface="Wingdings" panose="05000000000000000000" pitchFamily="2" charset="2"/>
              </a:rPr>
              <a:t>강제 </a:t>
            </a:r>
            <a:r>
              <a:rPr lang="ko-KR" altLang="en-US" sz="1100" dirty="0" err="1" smtClean="0">
                <a:sym typeface="Wingdings" panose="05000000000000000000" pitchFamily="2" charset="2"/>
              </a:rPr>
              <a:t>형변환</a:t>
            </a:r>
            <a:r>
              <a:rPr lang="en-US" altLang="ko-KR" sz="1100" dirty="0" smtClean="0">
                <a:sym typeface="Wingdings" panose="05000000000000000000" pitchFamily="2" charset="2"/>
              </a:rPr>
              <a:t>(</a:t>
            </a:r>
            <a:r>
              <a:rPr lang="ko-KR" altLang="en-US" sz="1100" dirty="0" smtClean="0">
                <a:sym typeface="Wingdings" panose="05000000000000000000" pitchFamily="2" charset="2"/>
              </a:rPr>
              <a:t>명시적 </a:t>
            </a:r>
            <a:r>
              <a:rPr lang="ko-KR" altLang="en-US" sz="1100" dirty="0" err="1" smtClean="0">
                <a:sym typeface="Wingdings" panose="05000000000000000000" pitchFamily="2" charset="2"/>
              </a:rPr>
              <a:t>형변환</a:t>
            </a:r>
            <a:r>
              <a:rPr lang="en-US" altLang="ko-KR" sz="1100" dirty="0" smtClean="0">
                <a:sym typeface="Wingdings" panose="05000000000000000000" pitchFamily="2" charset="2"/>
              </a:rPr>
              <a:t>)</a:t>
            </a:r>
          </a:p>
          <a:p>
            <a:pPr lvl="2">
              <a:spcBef>
                <a:spcPct val="0"/>
              </a:spcBef>
              <a:defRPr/>
            </a:pPr>
            <a:r>
              <a:rPr lang="ko-KR" altLang="en-US" sz="1100" dirty="0" smtClean="0"/>
              <a:t>확대변환</a:t>
            </a:r>
            <a:endParaRPr lang="en-US" altLang="ko-KR" sz="1100" dirty="0" smtClean="0"/>
          </a:p>
          <a:p>
            <a:pPr lvl="2">
              <a:spcBef>
                <a:spcPct val="0"/>
              </a:spcBef>
              <a:defRPr/>
            </a:pPr>
            <a:r>
              <a:rPr lang="ko-KR" altLang="en-US" sz="1100" dirty="0" smtClean="0"/>
              <a:t>축소변환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19793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06.</a:t>
            </a:r>
            <a:r>
              <a:rPr lang="ko-KR" altLang="en-US" dirty="0" smtClean="0"/>
              <a:t>상수와 </a:t>
            </a:r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 err="1" smtClean="0"/>
              <a:t>형변환</a:t>
            </a:r>
            <a:endParaRPr lang="en-US" altLang="ko-KR" dirty="0"/>
          </a:p>
        </p:txBody>
      </p:sp>
      <p:sp>
        <p:nvSpPr>
          <p:cNvPr id="23" name="텍스트 개체 틀 2"/>
          <p:cNvSpPr txBox="1">
            <a:spLocks/>
          </p:cNvSpPr>
          <p:nvPr/>
        </p:nvSpPr>
        <p:spPr bwMode="auto">
          <a:xfrm>
            <a:off x="312591" y="844550"/>
            <a:ext cx="8323409" cy="431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ko-KR" altLang="en-US" b="1" dirty="0" err="1">
                <a:solidFill>
                  <a:schemeClr val="accent6">
                    <a:lumMod val="75000"/>
                  </a:schemeClr>
                </a:solidFill>
              </a:rPr>
              <a:t>형변환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규칙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26550" y="1266372"/>
            <a:ext cx="6357010" cy="1462960"/>
            <a:chOff x="1267108" y="5338233"/>
            <a:chExt cx="6357010" cy="146296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267108" y="5338233"/>
              <a:ext cx="807226" cy="444499"/>
            </a:xfrm>
            <a:prstGeom prst="roundRect">
              <a:avLst>
                <a:gd name="adj" fmla="val 1838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 smtClean="0">
                  <a:latin typeface="+mn-ea"/>
                </a:rPr>
                <a:t>byte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4" name="오른쪽 화살표 3"/>
            <p:cNvSpPr/>
            <p:nvPr/>
          </p:nvSpPr>
          <p:spPr>
            <a:xfrm>
              <a:off x="2116667" y="5435603"/>
              <a:ext cx="245533" cy="279400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shade val="30000"/>
                    <a:satMod val="115000"/>
                  </a:schemeClr>
                </a:gs>
                <a:gs pos="50000">
                  <a:schemeClr val="bg1">
                    <a:lumMod val="65000"/>
                    <a:shade val="67500"/>
                    <a:satMod val="115000"/>
                  </a:schemeClr>
                </a:gs>
                <a:gs pos="100000">
                  <a:schemeClr val="bg1">
                    <a:lumMod val="6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335569" y="5745261"/>
              <a:ext cx="6647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smtClean="0">
                  <a:latin typeface="+mn-ea"/>
                </a:rPr>
                <a:t>(1byte)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2376241" y="5338233"/>
              <a:ext cx="807226" cy="444499"/>
            </a:xfrm>
            <a:prstGeom prst="roundRect">
              <a:avLst>
                <a:gd name="adj" fmla="val 1838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 smtClean="0">
                  <a:latin typeface="+mn-ea"/>
                </a:rPr>
                <a:t>short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20" name="오른쪽 화살표 19"/>
            <p:cNvSpPr/>
            <p:nvPr/>
          </p:nvSpPr>
          <p:spPr>
            <a:xfrm rot="2700000">
              <a:off x="3240955" y="5566953"/>
              <a:ext cx="245533" cy="279400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shade val="30000"/>
                    <a:satMod val="115000"/>
                  </a:schemeClr>
                </a:gs>
                <a:gs pos="50000">
                  <a:schemeClr val="bg1">
                    <a:lumMod val="65000"/>
                    <a:shade val="67500"/>
                    <a:satMod val="115000"/>
                  </a:schemeClr>
                </a:gs>
                <a:gs pos="100000">
                  <a:schemeClr val="bg1">
                    <a:lumMod val="6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444701" y="5745261"/>
              <a:ext cx="6647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smtClean="0">
                  <a:latin typeface="+mn-ea"/>
                </a:rPr>
                <a:t>(2byte)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376241" y="6117166"/>
              <a:ext cx="807226" cy="444499"/>
            </a:xfrm>
            <a:prstGeom prst="roundRect">
              <a:avLst>
                <a:gd name="adj" fmla="val 1838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 smtClean="0">
                  <a:latin typeface="+mn-ea"/>
                </a:rPr>
                <a:t>char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24" name="오른쪽 화살표 23"/>
            <p:cNvSpPr/>
            <p:nvPr/>
          </p:nvSpPr>
          <p:spPr>
            <a:xfrm rot="18900000">
              <a:off x="3230852" y="6118550"/>
              <a:ext cx="245533" cy="279400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shade val="30000"/>
                    <a:satMod val="115000"/>
                  </a:schemeClr>
                </a:gs>
                <a:gs pos="50000">
                  <a:schemeClr val="bg1">
                    <a:lumMod val="65000"/>
                    <a:shade val="67500"/>
                    <a:satMod val="115000"/>
                  </a:schemeClr>
                </a:gs>
                <a:gs pos="100000">
                  <a:schemeClr val="bg1">
                    <a:lumMod val="6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444701" y="6524194"/>
              <a:ext cx="6647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smtClean="0">
                  <a:latin typeface="+mn-ea"/>
                </a:rPr>
                <a:t>(2byte)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516453" y="5727699"/>
              <a:ext cx="807226" cy="444499"/>
            </a:xfrm>
            <a:prstGeom prst="roundRect">
              <a:avLst>
                <a:gd name="adj" fmla="val 1838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 err="1" smtClean="0">
                  <a:latin typeface="+mn-ea"/>
                </a:rPr>
                <a:t>int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584914" y="6134727"/>
              <a:ext cx="6647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smtClean="0">
                  <a:latin typeface="+mn-ea"/>
                </a:rPr>
                <a:t>(4byte)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39" name="오른쪽 화살표 38"/>
            <p:cNvSpPr/>
            <p:nvPr/>
          </p:nvSpPr>
          <p:spPr>
            <a:xfrm>
              <a:off x="4359726" y="5819550"/>
              <a:ext cx="245533" cy="279400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shade val="30000"/>
                    <a:satMod val="115000"/>
                  </a:schemeClr>
                </a:gs>
                <a:gs pos="50000">
                  <a:schemeClr val="bg1">
                    <a:lumMod val="65000"/>
                    <a:shade val="67500"/>
                    <a:satMod val="115000"/>
                  </a:schemeClr>
                </a:gs>
                <a:gs pos="100000">
                  <a:schemeClr val="bg1">
                    <a:lumMod val="6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4619300" y="5722180"/>
              <a:ext cx="807226" cy="444499"/>
            </a:xfrm>
            <a:prstGeom prst="roundRect">
              <a:avLst>
                <a:gd name="adj" fmla="val 1838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 smtClean="0">
                  <a:latin typeface="+mn-ea"/>
                </a:rPr>
                <a:t>long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687760" y="6129208"/>
              <a:ext cx="6647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smtClean="0">
                  <a:latin typeface="+mn-ea"/>
                </a:rPr>
                <a:t>(8byte)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42" name="오른쪽 화살표 41"/>
            <p:cNvSpPr/>
            <p:nvPr/>
          </p:nvSpPr>
          <p:spPr>
            <a:xfrm>
              <a:off x="5461048" y="5819550"/>
              <a:ext cx="245533" cy="279400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shade val="30000"/>
                    <a:satMod val="115000"/>
                  </a:schemeClr>
                </a:gs>
                <a:gs pos="50000">
                  <a:schemeClr val="bg1">
                    <a:lumMod val="65000"/>
                    <a:shade val="67500"/>
                    <a:satMod val="115000"/>
                  </a:schemeClr>
                </a:gs>
                <a:gs pos="100000">
                  <a:schemeClr val="bg1">
                    <a:lumMod val="6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5720622" y="5722180"/>
              <a:ext cx="807226" cy="444499"/>
            </a:xfrm>
            <a:prstGeom prst="roundRect">
              <a:avLst>
                <a:gd name="adj" fmla="val 1838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 smtClean="0">
                  <a:latin typeface="+mn-ea"/>
                </a:rPr>
                <a:t>float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789082" y="6129208"/>
              <a:ext cx="6647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smtClean="0">
                  <a:latin typeface="+mn-ea"/>
                </a:rPr>
                <a:t>(4byte)</a:t>
              </a:r>
              <a:endParaRPr lang="ko-KR" altLang="en-US" sz="1200" dirty="0">
                <a:latin typeface="+mn-ea"/>
              </a:endParaRPr>
            </a:p>
          </p:txBody>
        </p:sp>
        <p:sp>
          <p:nvSpPr>
            <p:cNvPr id="45" name="오른쪽 화살표 44"/>
            <p:cNvSpPr/>
            <p:nvPr/>
          </p:nvSpPr>
          <p:spPr>
            <a:xfrm>
              <a:off x="6557318" y="5819550"/>
              <a:ext cx="245533" cy="279400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65000"/>
                    <a:shade val="30000"/>
                    <a:satMod val="115000"/>
                  </a:schemeClr>
                </a:gs>
                <a:gs pos="50000">
                  <a:schemeClr val="bg1">
                    <a:lumMod val="65000"/>
                    <a:shade val="67500"/>
                    <a:satMod val="115000"/>
                  </a:schemeClr>
                </a:gs>
                <a:gs pos="100000">
                  <a:schemeClr val="bg1">
                    <a:lumMod val="6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6816892" y="5722180"/>
              <a:ext cx="807226" cy="444499"/>
            </a:xfrm>
            <a:prstGeom prst="roundRect">
              <a:avLst>
                <a:gd name="adj" fmla="val 1838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600" dirty="0" smtClean="0">
                  <a:latin typeface="+mn-ea"/>
                </a:rPr>
                <a:t>double</a:t>
              </a:r>
              <a:endParaRPr lang="ko-KR" altLang="en-US" sz="1600" dirty="0">
                <a:latin typeface="+mn-ea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885352" y="6129208"/>
              <a:ext cx="6647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smtClean="0">
                  <a:latin typeface="+mn-ea"/>
                </a:rPr>
                <a:t>(8byte)</a:t>
              </a:r>
              <a:endParaRPr lang="ko-KR" altLang="en-US" sz="1200" dirty="0">
                <a:latin typeface="+mn-ea"/>
              </a:endParaRPr>
            </a:p>
          </p:txBody>
        </p:sp>
      </p:grpSp>
      <p:sp>
        <p:nvSpPr>
          <p:cNvPr id="27" name="텍스트 개체 틀 2"/>
          <p:cNvSpPr txBox="1">
            <a:spLocks/>
          </p:cNvSpPr>
          <p:nvPr/>
        </p:nvSpPr>
        <p:spPr bwMode="auto">
          <a:xfrm>
            <a:off x="6833894" y="483043"/>
            <a:ext cx="2217957" cy="10834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sz="1100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자동 </a:t>
            </a:r>
            <a:r>
              <a:rPr lang="ko-KR" altLang="en-US" sz="1100" b="1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형변환</a:t>
            </a: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암묵적 </a:t>
            </a:r>
            <a:r>
              <a:rPr lang="ko-KR" altLang="en-US" sz="1100" b="1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형변환</a:t>
            </a:r>
            <a:r>
              <a:rPr lang="en-US" altLang="ko-KR" sz="1100" dirty="0" smtClean="0">
                <a:sym typeface="Wingdings" panose="05000000000000000000" pitchFamily="2" charset="2"/>
              </a:rPr>
              <a:t>)</a:t>
            </a:r>
          </a:p>
          <a:p>
            <a:pPr lvl="1">
              <a:spcBef>
                <a:spcPct val="0"/>
              </a:spcBef>
              <a:defRPr/>
            </a:pPr>
            <a:r>
              <a:rPr lang="ko-KR" altLang="en-US" sz="1100" dirty="0" smtClean="0">
                <a:sym typeface="Wingdings" panose="05000000000000000000" pitchFamily="2" charset="2"/>
              </a:rPr>
              <a:t>강제 </a:t>
            </a:r>
            <a:r>
              <a:rPr lang="ko-KR" altLang="en-US" sz="1100" dirty="0" err="1" smtClean="0">
                <a:sym typeface="Wingdings" panose="05000000000000000000" pitchFamily="2" charset="2"/>
              </a:rPr>
              <a:t>형변환</a:t>
            </a:r>
            <a:r>
              <a:rPr lang="en-US" altLang="ko-KR" sz="1100" dirty="0" smtClean="0">
                <a:sym typeface="Wingdings" panose="05000000000000000000" pitchFamily="2" charset="2"/>
              </a:rPr>
              <a:t>(</a:t>
            </a:r>
            <a:r>
              <a:rPr lang="ko-KR" altLang="en-US" sz="1100" dirty="0" smtClean="0">
                <a:sym typeface="Wingdings" panose="05000000000000000000" pitchFamily="2" charset="2"/>
              </a:rPr>
              <a:t>명시적 </a:t>
            </a:r>
            <a:r>
              <a:rPr lang="ko-KR" altLang="en-US" sz="1100" dirty="0" err="1" smtClean="0">
                <a:sym typeface="Wingdings" panose="05000000000000000000" pitchFamily="2" charset="2"/>
              </a:rPr>
              <a:t>형변환</a:t>
            </a:r>
            <a:r>
              <a:rPr lang="en-US" altLang="ko-KR" sz="1100" dirty="0" smtClean="0">
                <a:sym typeface="Wingdings" panose="05000000000000000000" pitchFamily="2" charset="2"/>
              </a:rPr>
              <a:t>)</a:t>
            </a:r>
          </a:p>
          <a:p>
            <a:pPr lvl="2">
              <a:spcBef>
                <a:spcPct val="0"/>
              </a:spcBef>
              <a:defRPr/>
            </a:pPr>
            <a:r>
              <a:rPr lang="ko-KR" altLang="en-US" sz="1100" dirty="0" smtClean="0"/>
              <a:t>확대변환</a:t>
            </a:r>
            <a:endParaRPr lang="en-US" altLang="ko-KR" sz="1100" dirty="0" smtClean="0"/>
          </a:p>
          <a:p>
            <a:pPr lvl="2">
              <a:spcBef>
                <a:spcPct val="0"/>
              </a:spcBef>
              <a:defRPr/>
            </a:pPr>
            <a:r>
              <a:rPr lang="ko-KR" altLang="en-US" sz="1100" dirty="0" smtClean="0"/>
              <a:t>축소변환</a:t>
            </a:r>
            <a:endParaRPr lang="en-US" altLang="ko-KR" sz="1100" dirty="0"/>
          </a:p>
        </p:txBody>
      </p:sp>
      <p:sp>
        <p:nvSpPr>
          <p:cNvPr id="28" name="타원 27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1188" y="2787979"/>
            <a:ext cx="156845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ko-KR" sz="1200" b="1" dirty="0">
                <a:latin typeface="+mn-ea"/>
              </a:rPr>
              <a:t>[</a:t>
            </a:r>
            <a:r>
              <a:rPr lang="ko-KR" altLang="en-US" sz="1200" b="1" dirty="0">
                <a:latin typeface="+mn-ea"/>
              </a:rPr>
              <a:t>정수</a:t>
            </a:r>
            <a:r>
              <a:rPr lang="en-US" altLang="ko-KR" sz="1200" b="1" dirty="0">
                <a:latin typeface="+mn-ea"/>
              </a:rPr>
              <a:t>+</a:t>
            </a:r>
            <a:r>
              <a:rPr lang="ko-KR" altLang="en-US" sz="1200" b="1" dirty="0">
                <a:latin typeface="+mn-ea"/>
              </a:rPr>
              <a:t>실수 </a:t>
            </a:r>
            <a:r>
              <a:rPr lang="ko-KR" altLang="en-US" sz="1200" b="1" dirty="0" err="1">
                <a:latin typeface="+mn-ea"/>
              </a:rPr>
              <a:t>형변환</a:t>
            </a:r>
            <a:r>
              <a:rPr lang="en-US" altLang="ko-KR" sz="1200" b="1" dirty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15992" y="3042968"/>
            <a:ext cx="7504982" cy="10287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252000"/>
          <a:lstStyle/>
          <a:p>
            <a:pPr lvl="1" indent="-457200">
              <a:lnSpc>
                <a:spcPct val="120000"/>
              </a:lnSpc>
              <a:defRPr/>
            </a:pPr>
            <a:r>
              <a:rPr lang="en-US" altLang="ko-KR" sz="1400" dirty="0" err="1">
                <a:latin typeface="+mn-ea"/>
              </a:rPr>
              <a:t>int</a:t>
            </a:r>
            <a:r>
              <a:rPr lang="en-US" altLang="ko-KR" sz="1400" dirty="0">
                <a:latin typeface="+mn-ea"/>
              </a:rPr>
              <a:t> num1 = 1;</a:t>
            </a:r>
          </a:p>
          <a:p>
            <a:pPr lvl="1" indent="-457200">
              <a:lnSpc>
                <a:spcPct val="120000"/>
              </a:lnSpc>
              <a:defRPr/>
            </a:pPr>
            <a:r>
              <a:rPr lang="en-US" altLang="ko-KR" sz="1400" dirty="0">
                <a:latin typeface="+mn-ea"/>
              </a:rPr>
              <a:t>float num2 = 1.0F;</a:t>
            </a:r>
          </a:p>
          <a:p>
            <a:pPr lvl="1" indent="-457200">
              <a:lnSpc>
                <a:spcPct val="120000"/>
              </a:lnSpc>
              <a:defRPr/>
            </a:pPr>
            <a:r>
              <a:rPr lang="en-US" altLang="ko-KR" sz="1400" dirty="0">
                <a:latin typeface="+mn-ea"/>
              </a:rPr>
              <a:t>(????) result = num1 + num2;</a:t>
            </a:r>
          </a:p>
        </p:txBody>
      </p:sp>
    </p:spTree>
    <p:extLst>
      <p:ext uri="{BB962C8B-B14F-4D97-AF65-F5344CB8AC3E}">
        <p14:creationId xmlns:p14="http://schemas.microsoft.com/office/powerpoint/2010/main" val="2655406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smtClean="0"/>
              <a:t>01.</a:t>
            </a:r>
            <a:r>
              <a:rPr lang="ko-KR" altLang="en-US" dirty="0" smtClean="0"/>
              <a:t>자바 시작하기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자바언어의 특징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25811" y="520769"/>
            <a:ext cx="3000375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 </a:t>
            </a:r>
            <a:r>
              <a:rPr lang="ko-KR" altLang="en-US" sz="2200" dirty="0" err="1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플렛폼에</a:t>
            </a: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 </a:t>
            </a:r>
            <a:r>
              <a:rPr lang="ko-KR" altLang="en-US" sz="2200" dirty="0" smtClean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독립적이다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.</a:t>
            </a:r>
            <a:endParaRPr lang="ko-KR" altLang="en-US" sz="2200" dirty="0">
              <a:solidFill>
                <a:schemeClr val="accent6">
                  <a:lumMod val="75000"/>
                </a:schemeClr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01671" y="1047234"/>
            <a:ext cx="5203826" cy="3825875"/>
            <a:chOff x="651866" y="1047234"/>
            <a:chExt cx="5203826" cy="3825875"/>
          </a:xfrm>
        </p:grpSpPr>
        <p:sp>
          <p:nvSpPr>
            <p:cNvPr id="82" name="모서리가 접힌 도형 81"/>
            <p:cNvSpPr/>
            <p:nvPr/>
          </p:nvSpPr>
          <p:spPr bwMode="auto">
            <a:xfrm>
              <a:off x="2388837" y="1047234"/>
              <a:ext cx="1763713" cy="434975"/>
            </a:xfrm>
            <a:prstGeom prst="foldedCorner">
              <a:avLst>
                <a:gd name="adj" fmla="val 2636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08000" rIns="0" bIns="0" anchor="ctr"/>
            <a:lstStyle/>
            <a:p>
              <a:pPr algn="ctr" eaLnBrk="1" latinLnBrk="1" hangingPunct="1">
                <a:defRPr/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소스코드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 eaLnBrk="1" latinLnBrk="1" hangingPunct="1">
                <a:defRPr/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HelloWorld.java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83" name="직선 화살표 연결선 82"/>
            <p:cNvCxnSpPr>
              <a:endCxn id="85" idx="0"/>
            </p:cNvCxnSpPr>
            <p:nvPr/>
          </p:nvCxnSpPr>
          <p:spPr bwMode="auto">
            <a:xfrm>
              <a:off x="3268312" y="1469509"/>
              <a:ext cx="1588" cy="1857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모서리가 접힌 도형 83"/>
            <p:cNvSpPr/>
            <p:nvPr/>
          </p:nvSpPr>
          <p:spPr bwMode="auto">
            <a:xfrm>
              <a:off x="2384075" y="2239447"/>
              <a:ext cx="1771650" cy="434975"/>
            </a:xfrm>
            <a:prstGeom prst="foldedCorner">
              <a:avLst>
                <a:gd name="adj" fmla="val 2636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108000" rIns="0" bIns="0" anchor="ctr"/>
            <a:lstStyle/>
            <a:p>
              <a:pPr algn="ctr" eaLnBrk="1" latinLnBrk="1" hangingPunct="1">
                <a:defRPr/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바이트코드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 eaLnBrk="1" latinLnBrk="1" hangingPunct="1">
                <a:defRPr/>
              </a:pPr>
              <a:r>
                <a:rPr lang="en-US" altLang="ko-KR" sz="1100" dirty="0" err="1">
                  <a:solidFill>
                    <a:schemeClr val="tx1"/>
                  </a:solidFill>
                  <a:latin typeface="+mn-ea"/>
                </a:rPr>
                <a:t>HelloWorld.class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 bwMode="auto">
            <a:xfrm>
              <a:off x="2388837" y="1655247"/>
              <a:ext cx="1763713" cy="37782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컴파일러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 eaLnBrk="1" latinLnBrk="1" hangingPunct="1">
                <a:defRPr/>
              </a:pPr>
              <a:r>
                <a:rPr lang="en-US" altLang="ko-KR" sz="1100" dirty="0" err="1">
                  <a:solidFill>
                    <a:schemeClr val="tx1"/>
                  </a:solidFill>
                  <a:latin typeface="+mn-ea"/>
                </a:rPr>
                <a:t>javac</a:t>
              </a: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 HelloWorld.java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86" name="직선 화살표 연결선 85"/>
            <p:cNvCxnSpPr>
              <a:stCxn id="85" idx="2"/>
              <a:endCxn id="84" idx="0"/>
            </p:cNvCxnSpPr>
            <p:nvPr/>
          </p:nvCxnSpPr>
          <p:spPr bwMode="auto">
            <a:xfrm flipH="1">
              <a:off x="3269900" y="2033072"/>
              <a:ext cx="794" cy="2063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화살표 연결선 86"/>
            <p:cNvCxnSpPr>
              <a:stCxn id="84" idx="2"/>
              <a:endCxn id="89" idx="0"/>
            </p:cNvCxnSpPr>
            <p:nvPr/>
          </p:nvCxnSpPr>
          <p:spPr bwMode="auto">
            <a:xfrm flipH="1">
              <a:off x="1465460" y="2674422"/>
              <a:ext cx="1804440" cy="65323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그룹 5130"/>
            <p:cNvGrpSpPr>
              <a:grpSpLocks/>
            </p:cNvGrpSpPr>
            <p:nvPr/>
          </p:nvGrpSpPr>
          <p:grpSpPr bwMode="auto">
            <a:xfrm>
              <a:off x="651866" y="3326884"/>
              <a:ext cx="1627188" cy="1546225"/>
              <a:chOff x="1054984" y="3433043"/>
              <a:chExt cx="1627995" cy="1546225"/>
            </a:xfrm>
          </p:grpSpPr>
          <p:grpSp>
            <p:nvGrpSpPr>
              <p:cNvPr id="90" name="그룹 130"/>
              <p:cNvGrpSpPr>
                <a:grpSpLocks/>
              </p:cNvGrpSpPr>
              <p:nvPr/>
            </p:nvGrpSpPr>
            <p:grpSpPr bwMode="auto">
              <a:xfrm>
                <a:off x="1054984" y="3433043"/>
                <a:ext cx="1627995" cy="1546225"/>
                <a:chOff x="1961268" y="4323410"/>
                <a:chExt cx="1628172" cy="2061503"/>
              </a:xfrm>
            </p:grpSpPr>
            <p:sp>
              <p:nvSpPr>
                <p:cNvPr id="91" name="모서리가 둥근 직사각형 90"/>
                <p:cNvSpPr/>
                <p:nvPr/>
              </p:nvSpPr>
              <p:spPr bwMode="auto">
                <a:xfrm>
                  <a:off x="1961268" y="4323410"/>
                  <a:ext cx="1628172" cy="2061503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endParaRPr lang="ko-KR" altLang="en-US" sz="1400">
                    <a:latin typeface="+mn-ea"/>
                  </a:endParaRPr>
                </a:p>
              </p:txBody>
            </p:sp>
            <p:sp>
              <p:nvSpPr>
                <p:cNvPr id="93" name="모서리가 둥근 직사각형 92"/>
                <p:cNvSpPr/>
                <p:nvPr/>
              </p:nvSpPr>
              <p:spPr bwMode="auto">
                <a:xfrm>
                  <a:off x="2035925" y="5538300"/>
                  <a:ext cx="1478857" cy="309014"/>
                </a:xfrm>
                <a:prstGeom prst="roundRect">
                  <a:avLst>
                    <a:gd name="adj" fmla="val 34888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윈도우 운영체제</a:t>
                  </a:r>
                </a:p>
              </p:txBody>
            </p:sp>
            <p:sp>
              <p:nvSpPr>
                <p:cNvPr id="94" name="모서리가 둥근 직사각형 93"/>
                <p:cNvSpPr/>
                <p:nvPr/>
              </p:nvSpPr>
              <p:spPr bwMode="auto">
                <a:xfrm>
                  <a:off x="2035925" y="5957373"/>
                  <a:ext cx="1478857" cy="306898"/>
                </a:xfrm>
                <a:prstGeom prst="roundRect">
                  <a:avLst>
                    <a:gd name="adj" fmla="val 34888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하드웨어</a:t>
                  </a:r>
                </a:p>
              </p:txBody>
            </p:sp>
          </p:grpSp>
          <p:sp>
            <p:nvSpPr>
              <p:cNvPr id="89" name="모서리가 둥근 직사각형 88"/>
              <p:cNvSpPr/>
              <p:nvPr/>
            </p:nvSpPr>
            <p:spPr bwMode="auto">
              <a:xfrm>
                <a:off x="1054984" y="3433820"/>
                <a:ext cx="1627994" cy="749431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1100" dirty="0" err="1" smtClean="0">
                    <a:solidFill>
                      <a:schemeClr val="tx1"/>
                    </a:solidFill>
                    <a:latin typeface="+mn-ea"/>
                  </a:rPr>
                  <a:t>가상머신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n-ea"/>
                  </a:rPr>
                  <a:t/>
                </a:r>
                <a:br>
                  <a:rPr lang="en-US" altLang="ko-KR" sz="1100" dirty="0" smtClean="0">
                    <a:solidFill>
                      <a:schemeClr val="tx1"/>
                    </a:solidFill>
                    <a:latin typeface="+mn-ea"/>
                  </a:rPr>
                </a:br>
                <a:r>
                  <a:rPr lang="en-US" altLang="ko-KR" sz="1100" dirty="0" smtClean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n-ea"/>
                  </a:rPr>
                  <a:t>윈도우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104" name="그룹 5128"/>
            <p:cNvGrpSpPr>
              <a:grpSpLocks/>
            </p:cNvGrpSpPr>
            <p:nvPr/>
          </p:nvGrpSpPr>
          <p:grpSpPr bwMode="auto">
            <a:xfrm>
              <a:off x="2448917" y="3326884"/>
              <a:ext cx="3406775" cy="1546225"/>
              <a:chOff x="2897724" y="3885812"/>
              <a:chExt cx="3407866" cy="1546225"/>
            </a:xfrm>
          </p:grpSpPr>
          <p:grpSp>
            <p:nvGrpSpPr>
              <p:cNvPr id="105" name="그룹 129"/>
              <p:cNvGrpSpPr>
                <a:grpSpLocks/>
              </p:cNvGrpSpPr>
              <p:nvPr/>
            </p:nvGrpSpPr>
            <p:grpSpPr bwMode="auto">
              <a:xfrm>
                <a:off x="2897724" y="3885812"/>
                <a:ext cx="1627708" cy="1546225"/>
                <a:chOff x="1961378" y="4323410"/>
                <a:chExt cx="1627885" cy="2061503"/>
              </a:xfrm>
            </p:grpSpPr>
            <p:sp>
              <p:nvSpPr>
                <p:cNvPr id="114" name="모서리가 둥근 직사각형 113"/>
                <p:cNvSpPr/>
                <p:nvPr/>
              </p:nvSpPr>
              <p:spPr bwMode="auto">
                <a:xfrm>
                  <a:off x="1961378" y="4323410"/>
                  <a:ext cx="1627885" cy="2061503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endParaRPr lang="ko-KR" altLang="en-US" sz="1400">
                    <a:latin typeface="+mn-ea"/>
                  </a:endParaRPr>
                </a:p>
              </p:txBody>
            </p:sp>
            <p:sp>
              <p:nvSpPr>
                <p:cNvPr id="116" name="모서리가 둥근 직사각형 115"/>
                <p:cNvSpPr/>
                <p:nvPr/>
              </p:nvSpPr>
              <p:spPr bwMode="auto">
                <a:xfrm>
                  <a:off x="2036022" y="5538300"/>
                  <a:ext cx="1480185" cy="309014"/>
                </a:xfrm>
                <a:prstGeom prst="roundRect">
                  <a:avLst>
                    <a:gd name="adj" fmla="val 34888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ko-KR" altLang="en-US" sz="1100" dirty="0" err="1">
                      <a:solidFill>
                        <a:schemeClr val="tx1"/>
                      </a:solidFill>
                      <a:latin typeface="+mn-ea"/>
                    </a:rPr>
                    <a:t>리눅스</a:t>
                  </a: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 운영체제</a:t>
                  </a:r>
                </a:p>
              </p:txBody>
            </p:sp>
            <p:sp>
              <p:nvSpPr>
                <p:cNvPr id="117" name="모서리가 둥근 직사각형 116"/>
                <p:cNvSpPr/>
                <p:nvPr/>
              </p:nvSpPr>
              <p:spPr bwMode="auto">
                <a:xfrm>
                  <a:off x="2036022" y="5957373"/>
                  <a:ext cx="1480185" cy="306898"/>
                </a:xfrm>
                <a:prstGeom prst="roundRect">
                  <a:avLst>
                    <a:gd name="adj" fmla="val 34888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하드웨어</a:t>
                  </a:r>
                </a:p>
              </p:txBody>
            </p:sp>
          </p:grpSp>
          <p:grpSp>
            <p:nvGrpSpPr>
              <p:cNvPr id="106" name="그룹 136"/>
              <p:cNvGrpSpPr>
                <a:grpSpLocks/>
              </p:cNvGrpSpPr>
              <p:nvPr/>
            </p:nvGrpSpPr>
            <p:grpSpPr bwMode="auto">
              <a:xfrm>
                <a:off x="4677881" y="3885812"/>
                <a:ext cx="1627709" cy="1546225"/>
                <a:chOff x="1961657" y="4323410"/>
                <a:chExt cx="1627886" cy="2061503"/>
              </a:xfrm>
            </p:grpSpPr>
            <p:sp>
              <p:nvSpPr>
                <p:cNvPr id="109" name="모서리가 둥근 직사각형 108"/>
                <p:cNvSpPr/>
                <p:nvPr/>
              </p:nvSpPr>
              <p:spPr bwMode="auto">
                <a:xfrm>
                  <a:off x="1961657" y="4323410"/>
                  <a:ext cx="1627886" cy="2061503"/>
                </a:xfrm>
                <a:prstGeom prst="roundRect">
                  <a:avLst>
                    <a:gd name="adj" fmla="val 0"/>
                  </a:avLst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endParaRPr lang="ko-KR" altLang="en-US" sz="1400">
                    <a:latin typeface="+mn-ea"/>
                  </a:endParaRPr>
                </a:p>
              </p:txBody>
            </p:sp>
            <p:sp>
              <p:nvSpPr>
                <p:cNvPr id="111" name="모서리가 둥근 직사각형 110"/>
                <p:cNvSpPr/>
                <p:nvPr/>
              </p:nvSpPr>
              <p:spPr bwMode="auto">
                <a:xfrm>
                  <a:off x="2036302" y="5538300"/>
                  <a:ext cx="1478596" cy="309014"/>
                </a:xfrm>
                <a:prstGeom prst="roundRect">
                  <a:avLst>
                    <a:gd name="adj" fmla="val 34888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맥 운영체제</a:t>
                  </a:r>
                </a:p>
              </p:txBody>
            </p:sp>
            <p:sp>
              <p:nvSpPr>
                <p:cNvPr id="112" name="모서리가 둥근 직사각형 111"/>
                <p:cNvSpPr/>
                <p:nvPr/>
              </p:nvSpPr>
              <p:spPr bwMode="auto">
                <a:xfrm>
                  <a:off x="2036302" y="5957373"/>
                  <a:ext cx="1478596" cy="306898"/>
                </a:xfrm>
                <a:prstGeom prst="roundRect">
                  <a:avLst>
                    <a:gd name="adj" fmla="val 34888"/>
                  </a:avLst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latinLnBrk="1" hangingPunct="1">
                    <a:defRPr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+mn-ea"/>
                    </a:rPr>
                    <a:t>하드웨어</a:t>
                  </a:r>
                </a:p>
              </p:txBody>
            </p:sp>
          </p:grpSp>
          <p:sp>
            <p:nvSpPr>
              <p:cNvPr id="107" name="모서리가 둥근 직사각형 106"/>
              <p:cNvSpPr/>
              <p:nvPr/>
            </p:nvSpPr>
            <p:spPr bwMode="auto">
              <a:xfrm>
                <a:off x="2900850" y="3886589"/>
                <a:ext cx="1627709" cy="749431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1100" dirty="0" err="1" smtClean="0">
                    <a:solidFill>
                      <a:schemeClr val="tx1"/>
                    </a:solidFill>
                    <a:latin typeface="+mn-ea"/>
                  </a:rPr>
                  <a:t>가상머신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n-ea"/>
                  </a:rPr>
                  <a:t/>
                </a:r>
                <a:br>
                  <a:rPr lang="en-US" altLang="ko-KR" sz="1100" dirty="0" smtClean="0">
                    <a:solidFill>
                      <a:schemeClr val="tx1"/>
                    </a:solidFill>
                    <a:latin typeface="+mn-ea"/>
                  </a:rPr>
                </a:br>
                <a:r>
                  <a:rPr lang="en-US" altLang="ko-KR" sz="1100" dirty="0" smtClean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ko-KR" altLang="en-US" sz="1100" dirty="0" err="1" smtClean="0">
                    <a:solidFill>
                      <a:schemeClr val="tx1"/>
                    </a:solidFill>
                    <a:latin typeface="+mn-ea"/>
                  </a:rPr>
                  <a:t>리눅스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08" name="모서리가 둥근 직사각형 107"/>
              <p:cNvSpPr/>
              <p:nvPr/>
            </p:nvSpPr>
            <p:spPr bwMode="auto">
              <a:xfrm>
                <a:off x="4677881" y="3886589"/>
                <a:ext cx="1627709" cy="744717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1100" dirty="0" err="1" smtClean="0">
                    <a:solidFill>
                      <a:schemeClr val="tx1"/>
                    </a:solidFill>
                    <a:latin typeface="+mn-ea"/>
                  </a:rPr>
                  <a:t>가상머신</a:t>
                </a:r>
                <a:endParaRPr lang="en-US" altLang="ko-KR" sz="1100" dirty="0" smtClean="0">
                  <a:solidFill>
                    <a:schemeClr val="tx1"/>
                  </a:solidFill>
                  <a:latin typeface="+mn-ea"/>
                </a:endParaRPr>
              </a:p>
              <a:p>
                <a:pPr algn="ctr" eaLnBrk="1" latinLnBrk="1" hangingPunct="1">
                  <a:defRPr/>
                </a:pPr>
                <a:r>
                  <a:rPr lang="en-US" altLang="ko-KR" sz="1100" dirty="0" smtClean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ko-KR" altLang="en-US" sz="1100" dirty="0" smtClean="0">
                    <a:solidFill>
                      <a:schemeClr val="tx1"/>
                    </a:solidFill>
                    <a:latin typeface="+mn-ea"/>
                  </a:rPr>
                  <a:t>맥</a:t>
                </a:r>
                <a:r>
                  <a:rPr lang="en-US" altLang="ko-KR" sz="1100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ko-KR" altLang="en-US" sz="110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cxnSp>
        <p:nvCxnSpPr>
          <p:cNvPr id="48" name="직선 화살표 연결선 47"/>
          <p:cNvCxnSpPr>
            <a:stCxn id="84" idx="2"/>
            <a:endCxn id="107" idx="0"/>
          </p:cNvCxnSpPr>
          <p:nvPr/>
        </p:nvCxnSpPr>
        <p:spPr bwMode="auto">
          <a:xfrm flipH="1">
            <a:off x="3515441" y="2674422"/>
            <a:ext cx="4264" cy="6532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84" idx="2"/>
            <a:endCxn id="108" idx="0"/>
          </p:cNvCxnSpPr>
          <p:nvPr/>
        </p:nvCxnSpPr>
        <p:spPr bwMode="auto">
          <a:xfrm>
            <a:off x="3519705" y="2674422"/>
            <a:ext cx="1772198" cy="65323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 bwMode="auto">
          <a:xfrm>
            <a:off x="6744839" y="1585594"/>
            <a:ext cx="11872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defRPr/>
            </a:pPr>
            <a:r>
              <a:rPr lang="ko-KR" altLang="en-US" sz="1400" b="1" dirty="0" smtClean="0">
                <a:latin typeface="+mn-ea"/>
                <a:ea typeface="+mn-ea"/>
              </a:rPr>
              <a:t>플랫폼에</a:t>
            </a:r>
            <a:r>
              <a:rPr lang="en-US" altLang="ko-KR" sz="1400" b="1" dirty="0" smtClean="0">
                <a:latin typeface="+mn-ea"/>
                <a:ea typeface="+mn-ea"/>
              </a:rPr>
              <a:t/>
            </a:r>
            <a:br>
              <a:rPr lang="en-US" altLang="ko-KR" sz="1400" b="1" dirty="0" smtClean="0">
                <a:latin typeface="+mn-ea"/>
                <a:ea typeface="+mn-ea"/>
              </a:rPr>
            </a:br>
            <a:r>
              <a:rPr lang="ko-KR" altLang="en-US" sz="1400" b="1" dirty="0" smtClean="0">
                <a:latin typeface="+mn-ea"/>
              </a:rPr>
              <a:t>독립적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55" name="오른쪽 중괄호 54"/>
          <p:cNvSpPr/>
          <p:nvPr/>
        </p:nvSpPr>
        <p:spPr bwMode="auto">
          <a:xfrm>
            <a:off x="6534806" y="976533"/>
            <a:ext cx="271462" cy="1746250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70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06.</a:t>
            </a:r>
            <a:r>
              <a:rPr lang="ko-KR" altLang="en-US" dirty="0" smtClean="0"/>
              <a:t>상수와 </a:t>
            </a:r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 err="1" smtClean="0"/>
              <a:t>형변환</a:t>
            </a:r>
            <a:endParaRPr lang="en-US" altLang="ko-KR" dirty="0"/>
          </a:p>
        </p:txBody>
      </p:sp>
      <p:sp>
        <p:nvSpPr>
          <p:cNvPr id="23" name="텍스트 개체 틀 2"/>
          <p:cNvSpPr txBox="1">
            <a:spLocks/>
          </p:cNvSpPr>
          <p:nvPr/>
        </p:nvSpPr>
        <p:spPr bwMode="auto">
          <a:xfrm>
            <a:off x="312591" y="844550"/>
            <a:ext cx="8548667" cy="431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강제 </a:t>
            </a:r>
            <a:r>
              <a:rPr lang="ko-KR" altLang="en-US" b="1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형변환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명시적 </a:t>
            </a:r>
            <a:r>
              <a:rPr lang="ko-KR" altLang="en-US" b="1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형변환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</a:p>
          <a:p>
            <a:pPr lvl="2">
              <a:spcBef>
                <a:spcPct val="0"/>
              </a:spcBef>
              <a:defRPr/>
            </a:pPr>
            <a:r>
              <a:rPr lang="ko-KR" altLang="en-US" dirty="0" smtClean="0"/>
              <a:t>프로그래머가 </a:t>
            </a:r>
            <a:r>
              <a:rPr lang="ko-KR" altLang="en-US" dirty="0"/>
              <a:t>강제로 </a:t>
            </a:r>
            <a:r>
              <a:rPr lang="ko-KR" altLang="en-US" dirty="0" smtClean="0"/>
              <a:t>변환하는 </a:t>
            </a:r>
            <a:r>
              <a:rPr lang="ko-KR" altLang="en-US" dirty="0" err="1" smtClean="0"/>
              <a:t>형변환</a:t>
            </a:r>
            <a:endParaRPr lang="en-US" altLang="ko-KR" dirty="0" smtClean="0"/>
          </a:p>
          <a:p>
            <a:pPr lvl="2">
              <a:spcBef>
                <a:spcPct val="0"/>
              </a:spcBef>
              <a:defRPr/>
            </a:pPr>
            <a:r>
              <a:rPr lang="ko-KR" altLang="en-US" dirty="0" smtClean="0"/>
              <a:t>확대변환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축소변환</a:t>
            </a:r>
            <a:endParaRPr lang="en-US" altLang="ko-KR" dirty="0" smtClean="0"/>
          </a:p>
          <a:p>
            <a:pPr lvl="2">
              <a:spcBef>
                <a:spcPct val="0"/>
              </a:spcBef>
              <a:defRPr/>
            </a:pP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변환방법</a:t>
            </a:r>
            <a:endParaRPr lang="en-US" altLang="ko-KR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3">
              <a:spcBef>
                <a:spcPct val="0"/>
              </a:spcBef>
              <a:defRPr/>
            </a:pPr>
            <a:endParaRPr lang="en-US" altLang="ko-KR" dirty="0"/>
          </a:p>
        </p:txBody>
      </p:sp>
      <p:sp>
        <p:nvSpPr>
          <p:cNvPr id="11" name="텍스트 개체 틀 2"/>
          <p:cNvSpPr txBox="1">
            <a:spLocks/>
          </p:cNvSpPr>
          <p:nvPr/>
        </p:nvSpPr>
        <p:spPr bwMode="auto">
          <a:xfrm>
            <a:off x="6833894" y="483043"/>
            <a:ext cx="2217957" cy="10834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sz="1100" dirty="0" smtClean="0">
                <a:sym typeface="Wingdings" panose="05000000000000000000" pitchFamily="2" charset="2"/>
              </a:rPr>
              <a:t>자동 </a:t>
            </a:r>
            <a:r>
              <a:rPr lang="ko-KR" altLang="en-US" sz="1100" dirty="0" err="1" smtClean="0">
                <a:sym typeface="Wingdings" panose="05000000000000000000" pitchFamily="2" charset="2"/>
              </a:rPr>
              <a:t>형변환</a:t>
            </a:r>
            <a:r>
              <a:rPr lang="en-US" altLang="ko-KR" sz="1100" dirty="0" smtClean="0">
                <a:sym typeface="Wingdings" panose="05000000000000000000" pitchFamily="2" charset="2"/>
              </a:rPr>
              <a:t>(</a:t>
            </a:r>
            <a:r>
              <a:rPr lang="ko-KR" altLang="en-US" sz="1100" dirty="0" smtClean="0">
                <a:sym typeface="Wingdings" panose="05000000000000000000" pitchFamily="2" charset="2"/>
              </a:rPr>
              <a:t>암묵적 </a:t>
            </a:r>
            <a:r>
              <a:rPr lang="ko-KR" altLang="en-US" sz="1100" dirty="0" err="1" smtClean="0">
                <a:sym typeface="Wingdings" panose="05000000000000000000" pitchFamily="2" charset="2"/>
              </a:rPr>
              <a:t>형변환</a:t>
            </a:r>
            <a:r>
              <a:rPr lang="en-US" altLang="ko-KR" sz="1100" dirty="0" smtClean="0">
                <a:sym typeface="Wingdings" panose="05000000000000000000" pitchFamily="2" charset="2"/>
              </a:rPr>
              <a:t>)</a:t>
            </a:r>
          </a:p>
          <a:p>
            <a:pPr lvl="1">
              <a:spcBef>
                <a:spcPct val="0"/>
              </a:spcBef>
              <a:defRPr/>
            </a:pPr>
            <a:r>
              <a:rPr lang="ko-KR" altLang="en-US" sz="1100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강제 </a:t>
            </a:r>
            <a:r>
              <a:rPr lang="ko-KR" altLang="en-US" sz="1100" b="1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형변환</a:t>
            </a: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명시적 </a:t>
            </a:r>
            <a:r>
              <a:rPr lang="ko-KR" altLang="en-US" sz="1100" b="1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형변환</a:t>
            </a:r>
            <a:r>
              <a:rPr lang="en-US" altLang="ko-KR" sz="1100" dirty="0" smtClean="0">
                <a:sym typeface="Wingdings" panose="05000000000000000000" pitchFamily="2" charset="2"/>
              </a:rPr>
              <a:t>)</a:t>
            </a:r>
          </a:p>
          <a:p>
            <a:pPr lvl="2">
              <a:spcBef>
                <a:spcPct val="0"/>
              </a:spcBef>
              <a:defRPr/>
            </a:pPr>
            <a:r>
              <a:rPr lang="ko-KR" altLang="en-US" sz="1100" dirty="0" smtClean="0"/>
              <a:t>확대변환</a:t>
            </a:r>
            <a:endParaRPr lang="en-US" altLang="ko-KR" sz="1100" dirty="0" smtClean="0"/>
          </a:p>
          <a:p>
            <a:pPr lvl="2">
              <a:spcBef>
                <a:spcPct val="0"/>
              </a:spcBef>
              <a:defRPr/>
            </a:pPr>
            <a:r>
              <a:rPr lang="ko-KR" altLang="en-US" sz="1100" dirty="0" smtClean="0"/>
              <a:t>축소변환</a:t>
            </a:r>
            <a:endParaRPr lang="en-US" altLang="ko-KR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852728" y="2197069"/>
            <a:ext cx="156845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강제 </a:t>
            </a:r>
            <a:r>
              <a:rPr lang="ko-KR" altLang="en-US" sz="1200" b="1" dirty="0" err="1" smtClean="0">
                <a:latin typeface="+mn-ea"/>
              </a:rPr>
              <a:t>형변환</a:t>
            </a:r>
            <a:r>
              <a:rPr lang="ko-KR" altLang="en-US" sz="1200" b="1" dirty="0" smtClean="0">
                <a:latin typeface="+mn-ea"/>
              </a:rPr>
              <a:t> 예시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957532" y="2452057"/>
            <a:ext cx="7504982" cy="13176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252000"/>
          <a:lstStyle/>
          <a:p>
            <a:pPr>
              <a:defRPr/>
            </a:pPr>
            <a:r>
              <a:rPr lang="en-US" altLang="ko-KR" sz="1400" dirty="0">
                <a:latin typeface="+mn-ea"/>
              </a:rPr>
              <a:t>float var01 = 12.5;</a:t>
            </a:r>
          </a:p>
          <a:p>
            <a:pPr>
              <a:defRPr/>
            </a:pPr>
            <a:r>
              <a:rPr lang="en-US" altLang="ko-KR" sz="1400" dirty="0" err="1">
                <a:latin typeface="+mn-ea"/>
              </a:rPr>
              <a:t>int</a:t>
            </a:r>
            <a:r>
              <a:rPr lang="en-US" altLang="ko-KR" sz="1400" dirty="0">
                <a:latin typeface="+mn-ea"/>
              </a:rPr>
              <a:t> var02 =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(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  <a:latin typeface="+mn-ea"/>
              </a:rPr>
              <a:t>int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)</a:t>
            </a:r>
            <a:r>
              <a:rPr lang="en-US" altLang="ko-KR" sz="1400" dirty="0">
                <a:latin typeface="+mn-ea"/>
              </a:rPr>
              <a:t>var01</a:t>
            </a: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endParaRPr lang="en-US" altLang="ko-KR" sz="1400" dirty="0">
              <a:latin typeface="+mn-ea"/>
            </a:endParaRPr>
          </a:p>
          <a:p>
            <a:pPr>
              <a:defRPr/>
            </a:pPr>
            <a:r>
              <a:rPr lang="en-US" altLang="ko-KR" sz="1400" dirty="0" err="1">
                <a:latin typeface="+mn-ea"/>
              </a:rPr>
              <a:t>int</a:t>
            </a:r>
            <a:r>
              <a:rPr lang="en-US" altLang="ko-KR" sz="1400" dirty="0">
                <a:latin typeface="+mn-ea"/>
              </a:rPr>
              <a:t> var00 =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(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  <a:latin typeface="+mn-ea"/>
              </a:rPr>
              <a:t>int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)</a:t>
            </a:r>
            <a:r>
              <a:rPr lang="en-US" altLang="ko-KR" sz="1400" dirty="0">
                <a:latin typeface="+mn-ea"/>
              </a:rPr>
              <a:t>12.5;</a:t>
            </a:r>
          </a:p>
        </p:txBody>
      </p:sp>
    </p:spTree>
    <p:extLst>
      <p:ext uri="{BB962C8B-B14F-4D97-AF65-F5344CB8AC3E}">
        <p14:creationId xmlns:p14="http://schemas.microsoft.com/office/powerpoint/2010/main" val="95929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06.</a:t>
            </a:r>
            <a:r>
              <a:rPr lang="ko-KR" altLang="en-US" dirty="0" smtClean="0"/>
              <a:t>상수와 </a:t>
            </a:r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 err="1" smtClean="0"/>
              <a:t>형변환</a:t>
            </a:r>
            <a:endParaRPr lang="en-US" altLang="ko-KR" dirty="0"/>
          </a:p>
        </p:txBody>
      </p:sp>
      <p:sp>
        <p:nvSpPr>
          <p:cNvPr id="23" name="텍스트 개체 틀 2"/>
          <p:cNvSpPr txBox="1">
            <a:spLocks/>
          </p:cNvSpPr>
          <p:nvPr/>
        </p:nvSpPr>
        <p:spPr bwMode="auto">
          <a:xfrm>
            <a:off x="312591" y="844550"/>
            <a:ext cx="8548667" cy="431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b="1" dirty="0" smtClean="0">
                <a:sym typeface="Wingdings" panose="05000000000000000000" pitchFamily="2" charset="2"/>
              </a:rPr>
              <a:t>강제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형변환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ko-KR" altLang="en-US" b="1" dirty="0" smtClean="0">
                <a:sym typeface="Wingdings" panose="05000000000000000000" pitchFamily="2" charset="2"/>
              </a:rPr>
              <a:t>명시적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형변환</a:t>
            </a:r>
            <a:r>
              <a:rPr lang="en-US" altLang="ko-KR" b="1" dirty="0" smtClean="0">
                <a:sym typeface="Wingdings" panose="05000000000000000000" pitchFamily="2" charset="2"/>
              </a:rPr>
              <a:t>) 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확대변환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2">
              <a:spcBef>
                <a:spcPct val="0"/>
              </a:spcBef>
              <a:defRPr/>
            </a:pPr>
            <a:r>
              <a:rPr lang="ko-KR" altLang="en-US" dirty="0" smtClean="0"/>
              <a:t>더 큰 크기의 변수로 값을 이동하는 변환</a:t>
            </a:r>
            <a:r>
              <a:rPr lang="en-US" altLang="ko-KR" dirty="0" smtClean="0"/>
              <a:t>(</a:t>
            </a:r>
            <a:r>
              <a:rPr lang="ko-KR" altLang="en-US" dirty="0" smtClean="0"/>
              <a:t>일반적으로 안전</a:t>
            </a:r>
            <a:r>
              <a:rPr lang="en-US" altLang="ko-KR" dirty="0" smtClean="0"/>
              <a:t>)</a:t>
            </a:r>
          </a:p>
          <a:p>
            <a:pPr lvl="3">
              <a:spcBef>
                <a:spcPct val="0"/>
              </a:spcBef>
              <a:defRPr/>
            </a:pPr>
            <a:endParaRPr lang="en-US" altLang="ko-KR" dirty="0"/>
          </a:p>
        </p:txBody>
      </p:sp>
      <p:sp>
        <p:nvSpPr>
          <p:cNvPr id="11" name="텍스트 개체 틀 2"/>
          <p:cNvSpPr txBox="1">
            <a:spLocks/>
          </p:cNvSpPr>
          <p:nvPr/>
        </p:nvSpPr>
        <p:spPr bwMode="auto">
          <a:xfrm>
            <a:off x="6833894" y="483043"/>
            <a:ext cx="2217957" cy="10834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sz="1100" dirty="0" smtClean="0">
                <a:sym typeface="Wingdings" panose="05000000000000000000" pitchFamily="2" charset="2"/>
              </a:rPr>
              <a:t>자동 </a:t>
            </a:r>
            <a:r>
              <a:rPr lang="ko-KR" altLang="en-US" sz="1100" dirty="0" err="1" smtClean="0">
                <a:sym typeface="Wingdings" panose="05000000000000000000" pitchFamily="2" charset="2"/>
              </a:rPr>
              <a:t>형변환</a:t>
            </a:r>
            <a:r>
              <a:rPr lang="en-US" altLang="ko-KR" sz="1100" dirty="0" smtClean="0">
                <a:sym typeface="Wingdings" panose="05000000000000000000" pitchFamily="2" charset="2"/>
              </a:rPr>
              <a:t>(</a:t>
            </a:r>
            <a:r>
              <a:rPr lang="ko-KR" altLang="en-US" sz="1100" dirty="0" smtClean="0">
                <a:sym typeface="Wingdings" panose="05000000000000000000" pitchFamily="2" charset="2"/>
              </a:rPr>
              <a:t>암묵적 </a:t>
            </a:r>
            <a:r>
              <a:rPr lang="ko-KR" altLang="en-US" sz="1100" dirty="0" err="1" smtClean="0">
                <a:sym typeface="Wingdings" panose="05000000000000000000" pitchFamily="2" charset="2"/>
              </a:rPr>
              <a:t>형변환</a:t>
            </a:r>
            <a:r>
              <a:rPr lang="en-US" altLang="ko-KR" sz="1100" dirty="0" smtClean="0">
                <a:sym typeface="Wingdings" panose="05000000000000000000" pitchFamily="2" charset="2"/>
              </a:rPr>
              <a:t>)</a:t>
            </a:r>
          </a:p>
          <a:p>
            <a:pPr lvl="1">
              <a:spcBef>
                <a:spcPct val="0"/>
              </a:spcBef>
              <a:defRPr/>
            </a:pPr>
            <a:r>
              <a:rPr lang="ko-KR" altLang="en-US" sz="1100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강제 </a:t>
            </a:r>
            <a:r>
              <a:rPr lang="ko-KR" altLang="en-US" sz="1100" b="1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형변환</a:t>
            </a: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명시적 </a:t>
            </a:r>
            <a:r>
              <a:rPr lang="ko-KR" altLang="en-US" sz="1100" b="1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형변환</a:t>
            </a:r>
            <a:r>
              <a:rPr lang="en-US" altLang="ko-KR" sz="1100" dirty="0" smtClean="0">
                <a:sym typeface="Wingdings" panose="05000000000000000000" pitchFamily="2" charset="2"/>
              </a:rPr>
              <a:t>)</a:t>
            </a:r>
          </a:p>
          <a:p>
            <a:pPr lvl="2">
              <a:spcBef>
                <a:spcPct val="0"/>
              </a:spcBef>
              <a:defRPr/>
            </a:pPr>
            <a:r>
              <a:rPr lang="ko-KR" altLang="en-US" sz="1100" b="1" dirty="0" smtClean="0">
                <a:solidFill>
                  <a:schemeClr val="accent6">
                    <a:lumMod val="75000"/>
                  </a:schemeClr>
                </a:solidFill>
              </a:rPr>
              <a:t>확대변환</a:t>
            </a:r>
            <a:endParaRPr lang="en-US" altLang="ko-KR" sz="11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2">
              <a:spcBef>
                <a:spcPct val="0"/>
              </a:spcBef>
              <a:defRPr/>
            </a:pPr>
            <a:r>
              <a:rPr lang="ko-KR" altLang="en-US" sz="1100" dirty="0" smtClean="0"/>
              <a:t>축소변환</a:t>
            </a:r>
            <a:endParaRPr lang="en-US" altLang="ko-KR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852728" y="1578126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확대 정상변환 예시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57532" y="1833114"/>
            <a:ext cx="7504982" cy="167417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252000"/>
          <a:lstStyle/>
          <a:p>
            <a:pPr marL="0" lvl="1">
              <a:lnSpc>
                <a:spcPct val="120000"/>
              </a:lnSpc>
              <a:defRPr/>
            </a:pP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byte </a:t>
            </a:r>
            <a:r>
              <a:rPr lang="en-US" altLang="ko-KR" sz="1400" dirty="0" err="1">
                <a:latin typeface="+mn-ea"/>
              </a:rPr>
              <a:t>bValue</a:t>
            </a:r>
            <a:r>
              <a:rPr lang="en-US" altLang="ko-KR" sz="1400" dirty="0">
                <a:latin typeface="+mn-ea"/>
              </a:rPr>
              <a:t> = 10;</a:t>
            </a:r>
          </a:p>
          <a:p>
            <a:pPr marL="0" lvl="1">
              <a:lnSpc>
                <a:spcPct val="120000"/>
              </a:lnSpc>
              <a:defRPr/>
            </a:pPr>
            <a:r>
              <a:rPr lang="en-US" altLang="ko-KR" sz="1400" dirty="0" err="1">
                <a:latin typeface="+mn-ea"/>
              </a:rPr>
              <a:t>int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iValue</a:t>
            </a:r>
            <a:r>
              <a:rPr lang="en-US" altLang="ko-KR" sz="1400" dirty="0">
                <a:latin typeface="+mn-ea"/>
              </a:rPr>
              <a:t> =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(</a:t>
            </a: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  <a:latin typeface="+mn-ea"/>
              </a:rPr>
              <a:t>int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)</a:t>
            </a:r>
            <a:r>
              <a:rPr lang="en-US" altLang="ko-KR" sz="1400" dirty="0" err="1">
                <a:latin typeface="+mn-ea"/>
              </a:rPr>
              <a:t>bValue</a:t>
            </a:r>
            <a:r>
              <a:rPr lang="en-US" altLang="ko-KR" sz="1400" dirty="0">
                <a:latin typeface="+mn-ea"/>
              </a:rPr>
              <a:t>; //</a:t>
            </a:r>
            <a:r>
              <a:rPr lang="ko-KR" altLang="en-US" sz="1400" dirty="0">
                <a:latin typeface="+mn-ea"/>
              </a:rPr>
              <a:t>강제타입변환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(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byte  </a:t>
            </a:r>
            <a:r>
              <a:rPr lang="en-US" altLang="ko-KR" sz="1600" b="1" dirty="0" err="1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int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)</a:t>
            </a:r>
            <a:endParaRPr lang="en-US" altLang="ko-KR" sz="16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95252" y="2632599"/>
            <a:ext cx="7253818" cy="279400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indent="-457200">
              <a:defRPr/>
            </a:pPr>
            <a:r>
              <a:rPr lang="en-US" altLang="ko-KR" sz="1400" strike="sngStrike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00000000</a:t>
            </a:r>
            <a:r>
              <a:rPr lang="en-US" altLang="ko-KR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  <a:r>
              <a:rPr lang="en-US" altLang="ko-KR" sz="1400" strike="sngStrike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00000000</a:t>
            </a:r>
            <a:r>
              <a:rPr lang="en-US" altLang="ko-KR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  <a:r>
              <a:rPr lang="en-US" altLang="ko-KR" sz="1400" strike="sngStrike" dirty="0">
                <a:solidFill>
                  <a:schemeClr val="accent1">
                    <a:lumMod val="20000"/>
                    <a:lumOff val="80000"/>
                  </a:schemeClr>
                </a:solidFill>
                <a:latin typeface="+mn-ea"/>
              </a:rPr>
              <a:t>0000000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 00001010     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    10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95252" y="3086255"/>
            <a:ext cx="7253818" cy="279400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indent="-457200">
              <a:defRPr/>
            </a:pPr>
            <a:r>
              <a:rPr lang="en-US" altLang="ko-KR" sz="1400" strike="sngStrike" dirty="0">
                <a:solidFill>
                  <a:schemeClr val="tx1"/>
                </a:solidFill>
                <a:latin typeface="+mn-ea"/>
              </a:rPr>
              <a:t>00000000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1400" strike="sngStrike" dirty="0">
                <a:solidFill>
                  <a:schemeClr val="tx1"/>
                </a:solidFill>
                <a:latin typeface="+mn-ea"/>
              </a:rPr>
              <a:t>00000000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 0000000  00001010     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    10</a:t>
            </a:r>
          </a:p>
        </p:txBody>
      </p:sp>
      <p:sp>
        <p:nvSpPr>
          <p:cNvPr id="17" name="타원 16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6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06.</a:t>
            </a:r>
            <a:r>
              <a:rPr lang="ko-KR" altLang="en-US" dirty="0" smtClean="0"/>
              <a:t>상수와 </a:t>
            </a:r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 err="1" smtClean="0"/>
              <a:t>형변환</a:t>
            </a:r>
            <a:endParaRPr lang="en-US" altLang="ko-KR" dirty="0"/>
          </a:p>
        </p:txBody>
      </p:sp>
      <p:sp>
        <p:nvSpPr>
          <p:cNvPr id="23" name="텍스트 개체 틀 2"/>
          <p:cNvSpPr txBox="1">
            <a:spLocks/>
          </p:cNvSpPr>
          <p:nvPr/>
        </p:nvSpPr>
        <p:spPr bwMode="auto">
          <a:xfrm>
            <a:off x="312591" y="844550"/>
            <a:ext cx="8548667" cy="431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b="1" dirty="0" smtClean="0">
                <a:sym typeface="Wingdings" panose="05000000000000000000" pitchFamily="2" charset="2"/>
              </a:rPr>
              <a:t>강제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형변환</a:t>
            </a:r>
            <a:r>
              <a:rPr lang="en-US" altLang="ko-KR" b="1" dirty="0" smtClean="0">
                <a:sym typeface="Wingdings" panose="05000000000000000000" pitchFamily="2" charset="2"/>
              </a:rPr>
              <a:t>(</a:t>
            </a:r>
            <a:r>
              <a:rPr lang="ko-KR" altLang="en-US" b="1" dirty="0" smtClean="0">
                <a:sym typeface="Wingdings" panose="05000000000000000000" pitchFamily="2" charset="2"/>
              </a:rPr>
              <a:t>명시적 </a:t>
            </a:r>
            <a:r>
              <a:rPr lang="ko-KR" altLang="en-US" b="1" dirty="0" err="1" smtClean="0">
                <a:sym typeface="Wingdings" panose="05000000000000000000" pitchFamily="2" charset="2"/>
              </a:rPr>
              <a:t>형변환</a:t>
            </a:r>
            <a:r>
              <a:rPr lang="en-US" altLang="ko-KR" b="1" dirty="0" smtClean="0">
                <a:sym typeface="Wingdings" panose="05000000000000000000" pitchFamily="2" charset="2"/>
              </a:rPr>
              <a:t>) 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축소변환</a:t>
            </a:r>
            <a:endParaRPr lang="en-US" altLang="ko-KR" b="1" dirty="0" smtClean="0">
              <a:solidFill>
                <a:schemeClr val="accent6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2">
              <a:spcBef>
                <a:spcPct val="0"/>
              </a:spcBef>
              <a:defRPr/>
            </a:pPr>
            <a:r>
              <a:rPr lang="ko-KR" altLang="en-US" dirty="0" smtClean="0"/>
              <a:t>더 작은 크기의 </a:t>
            </a:r>
            <a:r>
              <a:rPr lang="ko-KR" altLang="en-US" dirty="0" err="1" smtClean="0"/>
              <a:t>자료형에</a:t>
            </a:r>
            <a:r>
              <a:rPr lang="ko-KR" altLang="en-US" dirty="0" smtClean="0"/>
              <a:t> 값을 저장하는 </a:t>
            </a:r>
            <a:r>
              <a:rPr lang="ko-KR" altLang="en-US" dirty="0" err="1" smtClean="0"/>
              <a:t>형변환으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자료를 잃을</a:t>
            </a:r>
            <a:r>
              <a:rPr lang="ko-KR" altLang="en-US" dirty="0" smtClean="0"/>
              <a:t> 가능성이 있다 </a:t>
            </a:r>
            <a:endParaRPr lang="en-US" altLang="ko-KR" dirty="0" smtClean="0"/>
          </a:p>
          <a:p>
            <a:pPr lvl="3">
              <a:spcBef>
                <a:spcPct val="0"/>
              </a:spcBef>
              <a:defRPr/>
            </a:pPr>
            <a:endParaRPr lang="en-US" altLang="ko-KR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095252" y="2471088"/>
            <a:ext cx="7253818" cy="279400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indent="-457200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00000000  00000000 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00000000 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00001010     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    10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95252" y="2872864"/>
            <a:ext cx="7253818" cy="279400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indent="-457200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00000000  00000000 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00000000 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00001010     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    10</a:t>
            </a:r>
          </a:p>
        </p:txBody>
      </p:sp>
      <p:sp>
        <p:nvSpPr>
          <p:cNvPr id="11" name="텍스트 개체 틀 2"/>
          <p:cNvSpPr txBox="1">
            <a:spLocks/>
          </p:cNvSpPr>
          <p:nvPr/>
        </p:nvSpPr>
        <p:spPr bwMode="auto">
          <a:xfrm>
            <a:off x="6833894" y="483043"/>
            <a:ext cx="2217957" cy="10834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sz="1100" dirty="0" smtClean="0">
                <a:sym typeface="Wingdings" panose="05000000000000000000" pitchFamily="2" charset="2"/>
              </a:rPr>
              <a:t>자동 </a:t>
            </a:r>
            <a:r>
              <a:rPr lang="ko-KR" altLang="en-US" sz="1100" dirty="0" err="1" smtClean="0">
                <a:sym typeface="Wingdings" panose="05000000000000000000" pitchFamily="2" charset="2"/>
              </a:rPr>
              <a:t>형변환</a:t>
            </a:r>
            <a:r>
              <a:rPr lang="en-US" altLang="ko-KR" sz="1100" dirty="0" smtClean="0">
                <a:sym typeface="Wingdings" panose="05000000000000000000" pitchFamily="2" charset="2"/>
              </a:rPr>
              <a:t>(</a:t>
            </a:r>
            <a:r>
              <a:rPr lang="ko-KR" altLang="en-US" sz="1100" dirty="0" smtClean="0">
                <a:sym typeface="Wingdings" panose="05000000000000000000" pitchFamily="2" charset="2"/>
              </a:rPr>
              <a:t>암묵적 </a:t>
            </a:r>
            <a:r>
              <a:rPr lang="ko-KR" altLang="en-US" sz="1100" dirty="0" err="1" smtClean="0">
                <a:sym typeface="Wingdings" panose="05000000000000000000" pitchFamily="2" charset="2"/>
              </a:rPr>
              <a:t>형변환</a:t>
            </a:r>
            <a:r>
              <a:rPr lang="en-US" altLang="ko-KR" sz="1100" dirty="0" smtClean="0">
                <a:sym typeface="Wingdings" panose="05000000000000000000" pitchFamily="2" charset="2"/>
              </a:rPr>
              <a:t>)</a:t>
            </a:r>
          </a:p>
          <a:p>
            <a:pPr lvl="1">
              <a:spcBef>
                <a:spcPct val="0"/>
              </a:spcBef>
              <a:defRPr/>
            </a:pPr>
            <a:r>
              <a:rPr lang="ko-KR" altLang="en-US" sz="1100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강제 </a:t>
            </a:r>
            <a:r>
              <a:rPr lang="ko-KR" altLang="en-US" sz="1100" b="1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형변환</a:t>
            </a: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명시적 </a:t>
            </a:r>
            <a:r>
              <a:rPr lang="ko-KR" altLang="en-US" sz="1100" b="1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형변환</a:t>
            </a:r>
            <a:r>
              <a:rPr lang="en-US" altLang="ko-KR" sz="1100" dirty="0" smtClean="0">
                <a:sym typeface="Wingdings" panose="05000000000000000000" pitchFamily="2" charset="2"/>
              </a:rPr>
              <a:t>)</a:t>
            </a:r>
          </a:p>
          <a:p>
            <a:pPr lvl="2">
              <a:spcBef>
                <a:spcPct val="0"/>
              </a:spcBef>
              <a:defRPr/>
            </a:pPr>
            <a:r>
              <a:rPr lang="ko-KR" altLang="en-US" sz="1100" dirty="0" smtClean="0"/>
              <a:t>확대변환</a:t>
            </a:r>
            <a:endParaRPr lang="en-US" altLang="ko-KR" sz="1100" dirty="0" smtClean="0"/>
          </a:p>
          <a:p>
            <a:pPr lvl="2">
              <a:spcBef>
                <a:spcPct val="0"/>
              </a:spcBef>
              <a:defRPr/>
            </a:pPr>
            <a:r>
              <a:rPr lang="ko-KR" altLang="en-US" sz="1100" b="1" dirty="0" smtClean="0">
                <a:solidFill>
                  <a:schemeClr val="accent6">
                    <a:lumMod val="75000"/>
                  </a:schemeClr>
                </a:solidFill>
              </a:rPr>
              <a:t>축소변환</a:t>
            </a:r>
            <a:endParaRPr lang="en-US" altLang="ko-KR" sz="11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1139383" y="3003851"/>
            <a:ext cx="2715083" cy="871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아래쪽 화살표 16"/>
          <p:cNvSpPr/>
          <p:nvPr/>
        </p:nvSpPr>
        <p:spPr>
          <a:xfrm>
            <a:off x="6724725" y="2636188"/>
            <a:ext cx="714859" cy="469162"/>
          </a:xfrm>
          <a:prstGeom prst="downArrow">
            <a:avLst>
              <a:gd name="adj1" fmla="val 46034"/>
              <a:gd name="adj2" fmla="val 54533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52728" y="1578126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축소 정상변환 예시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57532" y="1833114"/>
            <a:ext cx="7504982" cy="142240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0" rIns="144000" bIns="0"/>
          <a:lstStyle/>
          <a:p>
            <a:pPr lvl="1" indent="-457200">
              <a:lnSpc>
                <a:spcPct val="120000"/>
              </a:lnSpc>
              <a:defRPr/>
            </a:pP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  <a:latin typeface="+mn-ea"/>
              </a:rPr>
              <a:t>int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+mn-ea"/>
              </a:rPr>
              <a:t>i</a:t>
            </a:r>
            <a:r>
              <a:rPr lang="en-US" altLang="ko-KR" sz="1400" dirty="0" err="1">
                <a:latin typeface="+mn-ea"/>
              </a:rPr>
              <a:t>Value</a:t>
            </a:r>
            <a:r>
              <a:rPr lang="en-US" altLang="ko-KR" sz="1400" dirty="0">
                <a:latin typeface="+mn-ea"/>
              </a:rPr>
              <a:t> = 10;</a:t>
            </a:r>
          </a:p>
          <a:p>
            <a:pPr lvl="1" indent="-457200">
              <a:lnSpc>
                <a:spcPct val="120000"/>
              </a:lnSpc>
              <a:defRPr/>
            </a:pPr>
            <a:r>
              <a:rPr lang="en-US" altLang="ko-KR" sz="1400" dirty="0">
                <a:latin typeface="+mn-ea"/>
              </a:rPr>
              <a:t>byte </a:t>
            </a:r>
            <a:r>
              <a:rPr lang="en-US" altLang="ko-KR" sz="1400" dirty="0" err="1">
                <a:latin typeface="+mn-ea"/>
              </a:rPr>
              <a:t>bValue</a:t>
            </a:r>
            <a:r>
              <a:rPr lang="en-US" altLang="ko-KR" sz="1400" dirty="0">
                <a:latin typeface="+mn-ea"/>
              </a:rPr>
              <a:t> =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(byte)</a:t>
            </a:r>
            <a:r>
              <a:rPr lang="en-US" altLang="ko-KR" sz="1400" dirty="0" err="1">
                <a:latin typeface="+mn-ea"/>
              </a:rPr>
              <a:t>bValue</a:t>
            </a:r>
            <a:r>
              <a:rPr lang="en-US" altLang="ko-KR" sz="1400" dirty="0">
                <a:latin typeface="+mn-ea"/>
              </a:rPr>
              <a:t>; //</a:t>
            </a:r>
            <a:r>
              <a:rPr lang="ko-KR" altLang="en-US" sz="1400" dirty="0">
                <a:latin typeface="+mn-ea"/>
              </a:rPr>
              <a:t>강제타입변환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(</a:t>
            </a:r>
            <a:r>
              <a:rPr lang="en-US" altLang="ko-KR" sz="1600" b="1" dirty="0" err="1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int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  byte)</a:t>
            </a:r>
            <a:endParaRPr lang="en-US" altLang="ko-KR" sz="16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52728" y="3363913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축소 비정상변환 예시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57532" y="3618901"/>
            <a:ext cx="7504982" cy="142240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0" rIns="144000" bIns="0"/>
          <a:lstStyle/>
          <a:p>
            <a:pPr lvl="1" indent="-457200">
              <a:lnSpc>
                <a:spcPct val="120000"/>
              </a:lnSpc>
              <a:defRPr/>
            </a:pPr>
            <a:r>
              <a:rPr lang="en-US" altLang="ko-KR" sz="1600" b="1" dirty="0" err="1">
                <a:solidFill>
                  <a:schemeClr val="accent6">
                    <a:lumMod val="75000"/>
                  </a:schemeClr>
                </a:solidFill>
                <a:latin typeface="+mn-ea"/>
              </a:rPr>
              <a:t>int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intValue</a:t>
            </a:r>
            <a:r>
              <a:rPr lang="en-US" altLang="ko-KR" sz="1400" dirty="0">
                <a:latin typeface="+mn-ea"/>
              </a:rPr>
              <a:t> = 103029770;</a:t>
            </a:r>
          </a:p>
          <a:p>
            <a:pPr lvl="1" indent="-457200">
              <a:lnSpc>
                <a:spcPct val="120000"/>
              </a:lnSpc>
              <a:defRPr/>
            </a:pPr>
            <a:r>
              <a:rPr lang="en-US" altLang="ko-KR" sz="1400" dirty="0">
                <a:latin typeface="+mn-ea"/>
              </a:rPr>
              <a:t>byte </a:t>
            </a:r>
            <a:r>
              <a:rPr lang="en-US" altLang="ko-KR" sz="1400" dirty="0" err="1">
                <a:latin typeface="+mn-ea"/>
              </a:rPr>
              <a:t>byteValue</a:t>
            </a:r>
            <a:r>
              <a:rPr lang="en-US" altLang="ko-KR" sz="1400" dirty="0">
                <a:latin typeface="+mn-ea"/>
              </a:rPr>
              <a:t> = </a:t>
            </a:r>
            <a:r>
              <a:rPr lang="en-US" altLang="ko-KR" sz="16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(byte)</a:t>
            </a:r>
            <a:r>
              <a:rPr lang="en-US" altLang="ko-KR" sz="1400" dirty="0" err="1">
                <a:latin typeface="+mn-ea"/>
              </a:rPr>
              <a:t>intValue</a:t>
            </a:r>
            <a:r>
              <a:rPr lang="en-US" altLang="ko-KR" sz="1400" dirty="0">
                <a:latin typeface="+mn-ea"/>
              </a:rPr>
              <a:t>; //</a:t>
            </a:r>
            <a:r>
              <a:rPr lang="ko-KR" altLang="en-US" sz="1400" dirty="0">
                <a:latin typeface="+mn-ea"/>
              </a:rPr>
              <a:t>강제타입변환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(</a:t>
            </a:r>
            <a:r>
              <a:rPr lang="en-US" altLang="ko-KR" sz="1600" b="1" dirty="0" err="1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int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  byte)</a:t>
            </a:r>
            <a:endParaRPr lang="en-US" altLang="ko-KR" sz="1400" b="1" dirty="0">
              <a:solidFill>
                <a:srgbClr val="C00000"/>
              </a:solidFill>
              <a:latin typeface="+mn-ea"/>
            </a:endParaRPr>
          </a:p>
          <a:p>
            <a:pPr lvl="1" indent="-457200">
              <a:lnSpc>
                <a:spcPct val="120000"/>
              </a:lnSpc>
              <a:defRPr/>
            </a:pPr>
            <a:endParaRPr lang="en-US" altLang="ko-KR" sz="1400" dirty="0">
              <a:latin typeface="+mn-ea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1089575" y="4228906"/>
            <a:ext cx="7253818" cy="287262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indent="-457200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00000110  00100100  00011100  00001010     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    10</a:t>
            </a:r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89575" y="4676019"/>
            <a:ext cx="7253818" cy="287262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indent="-457200">
              <a:defRPr/>
            </a:pPr>
            <a:r>
              <a:rPr lang="en-US" altLang="ko-KR" sz="1400" strike="sngStrike" dirty="0">
                <a:solidFill>
                  <a:schemeClr val="tx1"/>
                </a:solidFill>
                <a:latin typeface="+mn-ea"/>
              </a:rPr>
              <a:t>00000110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1400" strike="sngStrike" dirty="0">
                <a:solidFill>
                  <a:schemeClr val="tx1"/>
                </a:solidFill>
                <a:latin typeface="+mn-ea"/>
              </a:rPr>
              <a:t>00100100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 </a:t>
            </a:r>
            <a:r>
              <a:rPr lang="en-US" altLang="ko-KR" sz="1400" strike="sngStrike" dirty="0">
                <a:solidFill>
                  <a:schemeClr val="tx1"/>
                </a:solidFill>
                <a:latin typeface="+mn-ea"/>
              </a:rPr>
              <a:t>00011100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 00001010      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    10</a:t>
            </a:r>
          </a:p>
        </p:txBody>
      </p:sp>
      <p:cxnSp>
        <p:nvCxnSpPr>
          <p:cNvPr id="39" name="직선 연결선 38"/>
          <p:cNvCxnSpPr/>
          <p:nvPr/>
        </p:nvCxnSpPr>
        <p:spPr>
          <a:xfrm flipV="1">
            <a:off x="1126618" y="4820664"/>
            <a:ext cx="2715083" cy="758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아래쪽 화살표 41"/>
          <p:cNvSpPr/>
          <p:nvPr/>
        </p:nvSpPr>
        <p:spPr>
          <a:xfrm>
            <a:off x="6727968" y="4357984"/>
            <a:ext cx="714859" cy="469162"/>
          </a:xfrm>
          <a:prstGeom prst="downArrow">
            <a:avLst>
              <a:gd name="adj1" fmla="val 46034"/>
              <a:gd name="adj2" fmla="val 54533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104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06.</a:t>
            </a:r>
            <a:r>
              <a:rPr lang="ko-KR" altLang="en-US" dirty="0" smtClean="0"/>
              <a:t>상수와 </a:t>
            </a:r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 err="1" smtClean="0"/>
              <a:t>형변환</a:t>
            </a:r>
            <a:endParaRPr lang="en-US" altLang="ko-KR" dirty="0"/>
          </a:p>
        </p:txBody>
      </p:sp>
      <p:sp>
        <p:nvSpPr>
          <p:cNvPr id="23" name="텍스트 개체 틀 2"/>
          <p:cNvSpPr txBox="1">
            <a:spLocks/>
          </p:cNvSpPr>
          <p:nvPr/>
        </p:nvSpPr>
        <p:spPr bwMode="auto">
          <a:xfrm>
            <a:off x="312591" y="844550"/>
            <a:ext cx="8548667" cy="431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실수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 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정수 </a:t>
            </a:r>
            <a:r>
              <a:rPr lang="ko-KR" altLang="en-US" b="1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강제형변환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1804988" y="1362606"/>
            <a:ext cx="2767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defRPr/>
            </a:pPr>
            <a:r>
              <a:rPr lang="ko-KR" altLang="en-US" sz="1400" b="1" dirty="0" smtClean="0">
                <a:solidFill>
                  <a:schemeClr val="accent2"/>
                </a:solidFill>
                <a:latin typeface="+mn-ea"/>
                <a:ea typeface="+mn-ea"/>
              </a:rPr>
              <a:t>소수점 </a:t>
            </a:r>
            <a:r>
              <a:rPr lang="ko-KR" altLang="en-US" sz="1400" b="1" dirty="0">
                <a:solidFill>
                  <a:schemeClr val="accent2"/>
                </a:solidFill>
                <a:latin typeface="+mn-ea"/>
                <a:ea typeface="+mn-ea"/>
              </a:rPr>
              <a:t>이하의 자리가 없어진다</a:t>
            </a:r>
            <a:r>
              <a:rPr lang="en-US" altLang="ko-KR" sz="1400" b="1" dirty="0">
                <a:solidFill>
                  <a:schemeClr val="accent2"/>
                </a:solidFill>
                <a:latin typeface="+mn-ea"/>
                <a:ea typeface="+mn-ea"/>
              </a:rPr>
              <a:t>.</a:t>
            </a:r>
            <a:endParaRPr lang="ko-KR" altLang="en-US" sz="14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850899" y="2283883"/>
            <a:ext cx="7253818" cy="330200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indent="-457200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    5</a:t>
            </a:r>
          </a:p>
        </p:txBody>
      </p:sp>
      <p:sp>
        <p:nvSpPr>
          <p:cNvPr id="11" name="텍스트 개체 틀 2"/>
          <p:cNvSpPr txBox="1">
            <a:spLocks/>
          </p:cNvSpPr>
          <p:nvPr/>
        </p:nvSpPr>
        <p:spPr bwMode="auto">
          <a:xfrm>
            <a:off x="6833894" y="483043"/>
            <a:ext cx="2217957" cy="10834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sz="1100" dirty="0" smtClean="0">
                <a:sym typeface="Wingdings" panose="05000000000000000000" pitchFamily="2" charset="2"/>
              </a:rPr>
              <a:t>자동 </a:t>
            </a:r>
            <a:r>
              <a:rPr lang="ko-KR" altLang="en-US" sz="1100" dirty="0" err="1" smtClean="0">
                <a:sym typeface="Wingdings" panose="05000000000000000000" pitchFamily="2" charset="2"/>
              </a:rPr>
              <a:t>형변환</a:t>
            </a:r>
            <a:r>
              <a:rPr lang="en-US" altLang="ko-KR" sz="1100" dirty="0" smtClean="0">
                <a:sym typeface="Wingdings" panose="05000000000000000000" pitchFamily="2" charset="2"/>
              </a:rPr>
              <a:t>(</a:t>
            </a:r>
            <a:r>
              <a:rPr lang="ko-KR" altLang="en-US" sz="1100" dirty="0" smtClean="0">
                <a:sym typeface="Wingdings" panose="05000000000000000000" pitchFamily="2" charset="2"/>
              </a:rPr>
              <a:t>암묵적 </a:t>
            </a:r>
            <a:r>
              <a:rPr lang="ko-KR" altLang="en-US" sz="1100" dirty="0" err="1" smtClean="0">
                <a:sym typeface="Wingdings" panose="05000000000000000000" pitchFamily="2" charset="2"/>
              </a:rPr>
              <a:t>형변환</a:t>
            </a:r>
            <a:r>
              <a:rPr lang="en-US" altLang="ko-KR" sz="1100" dirty="0" smtClean="0">
                <a:sym typeface="Wingdings" panose="05000000000000000000" pitchFamily="2" charset="2"/>
              </a:rPr>
              <a:t>)</a:t>
            </a:r>
          </a:p>
          <a:p>
            <a:pPr lvl="1">
              <a:spcBef>
                <a:spcPct val="0"/>
              </a:spcBef>
              <a:defRPr/>
            </a:pPr>
            <a:r>
              <a:rPr lang="ko-KR" altLang="en-US" sz="1100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강제 </a:t>
            </a:r>
            <a:r>
              <a:rPr lang="ko-KR" altLang="en-US" sz="1100" b="1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형변환</a:t>
            </a:r>
            <a:r>
              <a:rPr lang="en-US" altLang="ko-KR" sz="1100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(</a:t>
            </a:r>
            <a:r>
              <a:rPr lang="ko-KR" altLang="en-US" sz="1100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명시적 </a:t>
            </a:r>
            <a:r>
              <a:rPr lang="ko-KR" altLang="en-US" sz="1100" b="1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형변환</a:t>
            </a:r>
            <a:r>
              <a:rPr lang="en-US" altLang="ko-KR" sz="1100" dirty="0" smtClean="0">
                <a:sym typeface="Wingdings" panose="05000000000000000000" pitchFamily="2" charset="2"/>
              </a:rPr>
              <a:t>)</a:t>
            </a:r>
          </a:p>
          <a:p>
            <a:pPr lvl="2">
              <a:spcBef>
                <a:spcPct val="0"/>
              </a:spcBef>
              <a:defRPr/>
            </a:pPr>
            <a:r>
              <a:rPr lang="ko-KR" altLang="en-US" sz="1100" dirty="0" smtClean="0"/>
              <a:t>확대변환</a:t>
            </a:r>
            <a:endParaRPr lang="en-US" altLang="ko-KR" sz="1100" dirty="0" smtClean="0"/>
          </a:p>
          <a:p>
            <a:pPr lvl="2">
              <a:spcBef>
                <a:spcPct val="0"/>
              </a:spcBef>
              <a:defRPr/>
            </a:pPr>
            <a:r>
              <a:rPr lang="ko-KR" altLang="en-US" sz="1100" dirty="0" smtClean="0"/>
              <a:t>축소변환</a:t>
            </a:r>
            <a:endParaRPr lang="en-US" altLang="ko-KR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611188" y="1372800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실수 </a:t>
            </a:r>
            <a:r>
              <a:rPr lang="en-US" altLang="ko-KR" sz="1200" b="1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b="1" dirty="0" smtClean="0">
                <a:latin typeface="+mn-ea"/>
                <a:sym typeface="Wingdings" panose="05000000000000000000" pitchFamily="2" charset="2"/>
              </a:rPr>
              <a:t>정수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15992" y="1627788"/>
            <a:ext cx="7504982" cy="112387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72000" rIns="144000" bIns="0"/>
          <a:lstStyle/>
          <a:p>
            <a:pPr lvl="1" indent="-457200">
              <a:lnSpc>
                <a:spcPct val="120000"/>
              </a:lnSpc>
              <a:defRPr/>
            </a:pPr>
            <a:r>
              <a:rPr lang="en-US" altLang="ko-KR" sz="1400" dirty="0">
                <a:latin typeface="+mn-ea"/>
              </a:rPr>
              <a:t>double </a:t>
            </a:r>
            <a:r>
              <a:rPr lang="en-US" altLang="ko-KR" sz="1400" dirty="0" err="1">
                <a:latin typeface="+mn-ea"/>
              </a:rPr>
              <a:t>dValue</a:t>
            </a:r>
            <a:r>
              <a:rPr lang="en-US" altLang="ko-KR" sz="1400" dirty="0">
                <a:latin typeface="+mn-ea"/>
              </a:rPr>
              <a:t> = 5.57;</a:t>
            </a:r>
          </a:p>
          <a:p>
            <a:pPr lvl="1" indent="-457200">
              <a:lnSpc>
                <a:spcPct val="120000"/>
              </a:lnSpc>
              <a:defRPr/>
            </a:pPr>
            <a:r>
              <a:rPr lang="en-US" altLang="ko-KR" sz="1400" dirty="0" err="1">
                <a:latin typeface="+mn-ea"/>
              </a:rPr>
              <a:t>int</a:t>
            </a:r>
            <a:r>
              <a:rPr lang="en-US" altLang="ko-KR" sz="1400" dirty="0">
                <a:latin typeface="+mn-ea"/>
              </a:rPr>
              <a:t> result = (</a:t>
            </a:r>
            <a:r>
              <a:rPr lang="en-US" altLang="ko-KR" sz="1400" dirty="0" err="1">
                <a:latin typeface="+mn-ea"/>
              </a:rPr>
              <a:t>int</a:t>
            </a:r>
            <a:r>
              <a:rPr lang="en-US" altLang="ko-KR" sz="1400" dirty="0">
                <a:latin typeface="+mn-ea"/>
              </a:rPr>
              <a:t>)</a:t>
            </a:r>
            <a:r>
              <a:rPr lang="en-US" altLang="ko-KR" sz="1400" dirty="0" err="1">
                <a:latin typeface="+mn-ea"/>
              </a:rPr>
              <a:t>dValue</a:t>
            </a:r>
            <a:r>
              <a:rPr lang="en-US" altLang="ko-KR" sz="1400" dirty="0">
                <a:latin typeface="+mn-ea"/>
              </a:rPr>
              <a:t> ;  //</a:t>
            </a:r>
            <a:r>
              <a:rPr lang="ko-KR" altLang="en-US" sz="1400" dirty="0">
                <a:latin typeface="+mn-ea"/>
              </a:rPr>
              <a:t>강제타입변환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(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double  </a:t>
            </a:r>
            <a:r>
              <a:rPr lang="en-US" altLang="ko-KR" sz="1600" b="1" dirty="0" err="1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int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)</a:t>
            </a:r>
            <a:endParaRPr lang="en-US" altLang="ko-KR" sz="16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04988" y="2920473"/>
            <a:ext cx="27670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b="1" dirty="0" err="1">
                <a:solidFill>
                  <a:srgbClr val="C00000"/>
                </a:solidFill>
                <a:latin typeface="+mn-ea"/>
              </a:rPr>
              <a:t>실수형으로</a:t>
            </a:r>
            <a:r>
              <a:rPr lang="ko-KR" altLang="en-US" sz="1400" b="1" dirty="0">
                <a:solidFill>
                  <a:srgbClr val="C00000"/>
                </a:solidFill>
                <a:latin typeface="+mn-ea"/>
              </a:rPr>
              <a:t> 보여준다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.</a:t>
            </a:r>
            <a:endParaRPr lang="ko-KR" altLang="en-US" sz="1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1188" y="2930667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정수 </a:t>
            </a:r>
            <a:r>
              <a:rPr lang="en-US" altLang="ko-KR" sz="1200" b="1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200" b="1" dirty="0" smtClean="0">
                <a:latin typeface="+mn-ea"/>
                <a:sym typeface="Wingdings" panose="05000000000000000000" pitchFamily="2" charset="2"/>
              </a:rPr>
              <a:t>실수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15992" y="3185655"/>
            <a:ext cx="7504982" cy="112387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72000" rIns="144000" bIns="0"/>
          <a:lstStyle/>
          <a:p>
            <a:pPr lvl="1" indent="-457200">
              <a:lnSpc>
                <a:spcPct val="120000"/>
              </a:lnSpc>
              <a:defRPr/>
            </a:pPr>
            <a:r>
              <a:rPr lang="en-US" altLang="ko-KR" sz="1400" dirty="0" err="1">
                <a:latin typeface="+mn-ea"/>
              </a:rPr>
              <a:t>int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intValue</a:t>
            </a:r>
            <a:r>
              <a:rPr lang="en-US" altLang="ko-KR" sz="1400" dirty="0">
                <a:latin typeface="+mn-ea"/>
              </a:rPr>
              <a:t> = 7;</a:t>
            </a:r>
          </a:p>
          <a:p>
            <a:pPr lvl="1" indent="-457200">
              <a:lnSpc>
                <a:spcPct val="120000"/>
              </a:lnSpc>
              <a:defRPr/>
            </a:pPr>
            <a:r>
              <a:rPr lang="en-US" altLang="ko-KR" sz="1400" dirty="0">
                <a:latin typeface="+mn-ea"/>
              </a:rPr>
              <a:t>double result = (double)</a:t>
            </a:r>
            <a:r>
              <a:rPr lang="en-US" altLang="ko-KR" sz="1400" dirty="0" err="1">
                <a:latin typeface="+mn-ea"/>
              </a:rPr>
              <a:t>intValue</a:t>
            </a:r>
            <a:r>
              <a:rPr lang="en-US" altLang="ko-KR" sz="1400" dirty="0">
                <a:latin typeface="+mn-ea"/>
              </a:rPr>
              <a:t>; //</a:t>
            </a:r>
            <a:r>
              <a:rPr lang="ko-KR" altLang="en-US" sz="1400" dirty="0">
                <a:latin typeface="+mn-ea"/>
              </a:rPr>
              <a:t>강제타입변환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(</a:t>
            </a:r>
            <a:r>
              <a:rPr lang="en-US" altLang="ko-KR" sz="1600" b="1" dirty="0" err="1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int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  double)</a:t>
            </a:r>
            <a:endParaRPr lang="en-US" altLang="ko-KR" sz="16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867833" y="3865034"/>
            <a:ext cx="7253818" cy="330200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indent="-457200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    7.0</a:t>
            </a:r>
          </a:p>
        </p:txBody>
      </p:sp>
    </p:spTree>
    <p:extLst>
      <p:ext uri="{BB962C8B-B14F-4D97-AF65-F5344CB8AC3E}">
        <p14:creationId xmlns:p14="http://schemas.microsoft.com/office/powerpoint/2010/main" val="427096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06.</a:t>
            </a:r>
            <a:r>
              <a:rPr lang="ko-KR" altLang="en-US" dirty="0" smtClean="0"/>
              <a:t>상수와 </a:t>
            </a:r>
            <a:r>
              <a:rPr lang="ko-KR" altLang="en-US" dirty="0" err="1" smtClean="0"/>
              <a:t>형변환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 err="1" smtClean="0"/>
              <a:t>형변환</a:t>
            </a:r>
            <a:r>
              <a:rPr lang="ko-KR" altLang="en-US" dirty="0" smtClean="0"/>
              <a:t> 연습문제</a:t>
            </a:r>
            <a:endParaRPr lang="en-US" altLang="ko-KR" dirty="0"/>
          </a:p>
        </p:txBody>
      </p:sp>
      <p:sp>
        <p:nvSpPr>
          <p:cNvPr id="23" name="텍스트 개체 틀 2"/>
          <p:cNvSpPr txBox="1">
            <a:spLocks/>
          </p:cNvSpPr>
          <p:nvPr/>
        </p:nvSpPr>
        <p:spPr bwMode="auto">
          <a:xfrm>
            <a:off x="312591" y="844550"/>
            <a:ext cx="8548667" cy="431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ko-KR" altLang="en-US" dirty="0" smtClean="0"/>
              <a:t>다음의 출력결과를 작성하세요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13" name="타원 12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25570" y="597081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err="1" smtClean="0">
                <a:latin typeface="+mn-ea"/>
              </a:rPr>
              <a:t>형변환</a:t>
            </a:r>
            <a:r>
              <a:rPr lang="ko-KR" altLang="en-US" sz="1200" b="1" dirty="0" smtClean="0">
                <a:latin typeface="+mn-ea"/>
              </a:rPr>
              <a:t> 연습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821229" y="895149"/>
            <a:ext cx="5179896" cy="398485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72000" rIns="144000" bIns="0"/>
          <a:lstStyle/>
          <a:p>
            <a:r>
              <a:rPr lang="en-US" altLang="ko-KR" sz="1200" b="1" dirty="0">
                <a:latin typeface="+mn-ea"/>
              </a:rPr>
              <a:t>public class Ex07 {</a:t>
            </a:r>
          </a:p>
          <a:p>
            <a:endParaRPr lang="ko-KR" altLang="en-US" sz="12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    public static void main(String[] </a:t>
            </a:r>
            <a:r>
              <a:rPr lang="en-US" altLang="ko-KR" sz="1200" b="1" dirty="0" err="1">
                <a:latin typeface="+mn-ea"/>
              </a:rPr>
              <a:t>args</a:t>
            </a:r>
            <a:r>
              <a:rPr lang="en-US" altLang="ko-KR" sz="1200" b="1" dirty="0">
                <a:latin typeface="+mn-ea"/>
              </a:rPr>
              <a:t>) {</a:t>
            </a:r>
          </a:p>
          <a:p>
            <a:endParaRPr lang="ko-KR" altLang="en-US" sz="12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        double v01 = 5/4;</a:t>
            </a:r>
          </a:p>
          <a:p>
            <a:r>
              <a:rPr lang="en-US" altLang="ko-KR" sz="1200" b="1" dirty="0">
                <a:latin typeface="+mn-ea"/>
              </a:rPr>
              <a:t>        </a:t>
            </a:r>
            <a:r>
              <a:rPr lang="en-US" altLang="ko-KR" sz="1200" dirty="0" err="1">
                <a:latin typeface="+mn-ea"/>
              </a:rPr>
              <a:t>System.</a:t>
            </a:r>
            <a:r>
              <a:rPr lang="en-US" altLang="ko-KR" sz="1200" b="1" i="1" dirty="0" err="1">
                <a:latin typeface="+mn-ea"/>
              </a:rPr>
              <a:t>out.println</a:t>
            </a:r>
            <a:r>
              <a:rPr lang="en-US" altLang="ko-KR" sz="1200" b="1" i="1" dirty="0">
                <a:latin typeface="+mn-ea"/>
              </a:rPr>
              <a:t>(v01);     </a:t>
            </a:r>
          </a:p>
          <a:p>
            <a:endParaRPr lang="ko-KR" altLang="en-US" sz="12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        double v02 = (double)5 / 4 ;  </a:t>
            </a:r>
          </a:p>
          <a:p>
            <a:r>
              <a:rPr lang="en-US" altLang="ko-KR" sz="1200" b="1" dirty="0">
                <a:latin typeface="+mn-ea"/>
              </a:rPr>
              <a:t>        </a:t>
            </a:r>
            <a:r>
              <a:rPr lang="fr-FR" altLang="ko-KR" sz="1200" dirty="0">
                <a:latin typeface="+mn-ea"/>
              </a:rPr>
              <a:t>System.</a:t>
            </a:r>
            <a:r>
              <a:rPr lang="fr-FR" altLang="ko-KR" sz="1200" b="1" i="1" dirty="0">
                <a:latin typeface="+mn-ea"/>
              </a:rPr>
              <a:t>out.println(v02);   </a:t>
            </a:r>
            <a:endParaRPr lang="fr-FR" altLang="ko-KR" sz="1200" b="1" i="1" u="sng" dirty="0">
              <a:latin typeface="+mn-ea"/>
            </a:endParaRPr>
          </a:p>
          <a:p>
            <a:endParaRPr lang="ko-KR" altLang="en-US" sz="12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        double v03 = 5 / (double)4 ;  </a:t>
            </a:r>
          </a:p>
          <a:p>
            <a:r>
              <a:rPr lang="en-US" altLang="ko-KR" sz="1200" b="1" dirty="0">
                <a:latin typeface="+mn-ea"/>
              </a:rPr>
              <a:t>        </a:t>
            </a:r>
            <a:r>
              <a:rPr lang="fr-FR" altLang="ko-KR" sz="1200" dirty="0">
                <a:latin typeface="+mn-ea"/>
              </a:rPr>
              <a:t>System.</a:t>
            </a:r>
            <a:r>
              <a:rPr lang="fr-FR" altLang="ko-KR" sz="1200" b="1" i="1" dirty="0">
                <a:latin typeface="+mn-ea"/>
              </a:rPr>
              <a:t>out.println(v03);     </a:t>
            </a:r>
            <a:endParaRPr lang="fr-FR" altLang="ko-KR" sz="1200" b="1" i="1" u="sng" dirty="0">
              <a:latin typeface="+mn-ea"/>
            </a:endParaRPr>
          </a:p>
          <a:p>
            <a:endParaRPr lang="ko-KR" altLang="en-US" sz="12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        double v04 = (double)5 / (double)4 ;  </a:t>
            </a:r>
          </a:p>
          <a:p>
            <a:r>
              <a:rPr lang="en-US" altLang="ko-KR" sz="1200" b="1" dirty="0">
                <a:latin typeface="+mn-ea"/>
              </a:rPr>
              <a:t>        </a:t>
            </a:r>
            <a:r>
              <a:rPr lang="fr-FR" altLang="ko-KR" sz="1200" dirty="0">
                <a:latin typeface="+mn-ea"/>
              </a:rPr>
              <a:t>System.</a:t>
            </a:r>
            <a:r>
              <a:rPr lang="fr-FR" altLang="ko-KR" sz="1200" b="1" i="1" dirty="0">
                <a:latin typeface="+mn-ea"/>
              </a:rPr>
              <a:t>out.println(v04);    </a:t>
            </a:r>
          </a:p>
          <a:p>
            <a:endParaRPr lang="ko-KR" altLang="en-US" sz="1200" dirty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        </a:t>
            </a:r>
            <a:r>
              <a:rPr lang="en-US" altLang="ko-KR" sz="1200" b="1" dirty="0" err="1">
                <a:latin typeface="+mn-ea"/>
              </a:rPr>
              <a:t>int</a:t>
            </a:r>
            <a:r>
              <a:rPr lang="en-US" altLang="ko-KR" sz="1200" b="1" dirty="0">
                <a:latin typeface="+mn-ea"/>
              </a:rPr>
              <a:t> v05 = (</a:t>
            </a:r>
            <a:r>
              <a:rPr lang="en-US" altLang="ko-KR" sz="1200" b="1" dirty="0" err="1">
                <a:latin typeface="+mn-ea"/>
              </a:rPr>
              <a:t>int</a:t>
            </a:r>
            <a:r>
              <a:rPr lang="en-US" altLang="ko-KR" sz="1200" b="1" dirty="0">
                <a:latin typeface="+mn-ea"/>
              </a:rPr>
              <a:t>)1.3 + (</a:t>
            </a:r>
            <a:r>
              <a:rPr lang="en-US" altLang="ko-KR" sz="1200" b="1" dirty="0" err="1">
                <a:latin typeface="+mn-ea"/>
              </a:rPr>
              <a:t>int</a:t>
            </a:r>
            <a:r>
              <a:rPr lang="en-US" altLang="ko-KR" sz="1200" b="1" dirty="0">
                <a:latin typeface="+mn-ea"/>
              </a:rPr>
              <a:t>)1.8 ;  </a:t>
            </a:r>
          </a:p>
          <a:p>
            <a:r>
              <a:rPr lang="en-US" altLang="ko-KR" sz="1200" b="1" dirty="0">
                <a:latin typeface="+mn-ea"/>
              </a:rPr>
              <a:t>        </a:t>
            </a:r>
            <a:r>
              <a:rPr lang="en-US" altLang="ko-KR" sz="1200" dirty="0" err="1">
                <a:latin typeface="+mn-ea"/>
              </a:rPr>
              <a:t>System.</a:t>
            </a:r>
            <a:r>
              <a:rPr lang="en-US" altLang="ko-KR" sz="1200" b="1" i="1" dirty="0" err="1">
                <a:latin typeface="+mn-ea"/>
              </a:rPr>
              <a:t>out.println</a:t>
            </a:r>
            <a:r>
              <a:rPr lang="en-US" altLang="ko-KR" sz="1200" b="1" i="1" dirty="0">
                <a:latin typeface="+mn-ea"/>
              </a:rPr>
              <a:t>(v05);    </a:t>
            </a:r>
          </a:p>
          <a:p>
            <a:r>
              <a:rPr lang="en-US" altLang="ko-KR" sz="1200" b="1" dirty="0">
                <a:latin typeface="+mn-ea"/>
              </a:rPr>
              <a:t>    </a:t>
            </a:r>
            <a:r>
              <a:rPr lang="en-US" altLang="ko-KR" sz="1200" dirty="0">
                <a:latin typeface="+mn-ea"/>
              </a:rPr>
              <a:t>}</a:t>
            </a:r>
          </a:p>
          <a:p>
            <a:endParaRPr lang="ko-KR" altLang="en-US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788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ko-KR" sz="1800" dirty="0">
                <a:latin typeface="+mj-ea"/>
              </a:rPr>
              <a:t>Chapter 01.</a:t>
            </a:r>
            <a:br>
              <a:rPr lang="en-US" altLang="ko-KR" sz="1800" dirty="0">
                <a:latin typeface="+mj-ea"/>
              </a:rPr>
            </a:br>
            <a:r>
              <a:rPr lang="ko-KR" altLang="en-US" sz="1800" dirty="0">
                <a:latin typeface="+mj-ea"/>
              </a:rPr>
              <a:t>기본 프로그래밍</a:t>
            </a:r>
            <a:endParaRPr lang="ko-KR" altLang="en-US" sz="18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034825" y="414068"/>
            <a:ext cx="0" cy="432470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14295"/>
              </p:ext>
            </p:extLst>
          </p:nvPr>
        </p:nvGraphicFramePr>
        <p:xfrm>
          <a:off x="5239109" y="412595"/>
          <a:ext cx="3076804" cy="4320426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3076804"/>
              </a:tblGrid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01.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시작하기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02.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개발환경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03.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프로그램작성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04.</a:t>
                      </a:r>
                      <a:r>
                        <a:rPr lang="ko-KR" altLang="en-US" sz="1600" b="0" dirty="0" err="1" smtClean="0">
                          <a:latin typeface="+mn-ea"/>
                          <a:ea typeface="+mn-ea"/>
                        </a:rPr>
                        <a:t>예약어와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dirty="0" err="1" smtClean="0">
                          <a:latin typeface="+mn-ea"/>
                          <a:ea typeface="+mn-ea"/>
                        </a:rPr>
                        <a:t>식별자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05.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변수와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자료형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06.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상수와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형변환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07.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연산자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08.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콘솔 입력과 출력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09.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조건문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10.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반복문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11.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배열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41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07.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 smtClean="0"/>
              <a:t>연산자 개요</a:t>
            </a:r>
            <a:endParaRPr lang="en-US" altLang="ko-K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" y="881063"/>
            <a:ext cx="4637521" cy="412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261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07.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대입연산자</a:t>
            </a:r>
            <a:r>
              <a:rPr lang="en-US" altLang="ko-KR" dirty="0"/>
              <a:t>(=)</a:t>
            </a:r>
            <a:r>
              <a:rPr lang="ko-KR" altLang="en-US" dirty="0"/>
              <a:t>와 산술연산자</a:t>
            </a:r>
            <a:r>
              <a:rPr lang="en-US" altLang="ko-KR" dirty="0"/>
              <a:t>(+, -, *, /, %)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862154"/>
            <a:ext cx="5761011" cy="314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타원 7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6" name="텍스트 개체 틀 2"/>
          <p:cNvSpPr txBox="1">
            <a:spLocks/>
          </p:cNvSpPr>
          <p:nvPr/>
        </p:nvSpPr>
        <p:spPr>
          <a:xfrm>
            <a:off x="337078" y="4031621"/>
            <a:ext cx="8727088" cy="304800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ko-KR" altLang="en-US" dirty="0" smtClean="0"/>
              <a:t>부호연산자</a:t>
            </a:r>
            <a:r>
              <a:rPr lang="en-US" altLang="ko-KR" dirty="0" smtClean="0"/>
              <a:t>(+, -)</a:t>
            </a:r>
            <a:endParaRPr lang="en-US" altLang="ko-KR" dirty="0"/>
          </a:p>
        </p:txBody>
      </p:sp>
      <p:sp>
        <p:nvSpPr>
          <p:cNvPr id="7" name="텍스트 개체 틀 2"/>
          <p:cNvSpPr txBox="1">
            <a:spLocks/>
          </p:cNvSpPr>
          <p:nvPr/>
        </p:nvSpPr>
        <p:spPr bwMode="auto">
          <a:xfrm>
            <a:off x="344341" y="4252912"/>
            <a:ext cx="2449659" cy="7572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en-US" altLang="ko-KR" sz="1800" b="1" dirty="0" smtClean="0">
                <a:sym typeface="Wingdings" panose="05000000000000000000" pitchFamily="2" charset="2"/>
              </a:rPr>
              <a:t>+</a:t>
            </a:r>
            <a:r>
              <a:rPr lang="en-US" altLang="ko-KR" b="1" dirty="0" smtClean="0">
                <a:sym typeface="Wingdings" panose="05000000000000000000" pitchFamily="2" charset="2"/>
              </a:rPr>
              <a:t>  </a:t>
            </a:r>
            <a:r>
              <a:rPr lang="ko-KR" altLang="en-US" b="1" dirty="0" smtClean="0">
                <a:sym typeface="Wingdings" panose="05000000000000000000" pitchFamily="2" charset="2"/>
              </a:rPr>
              <a:t>현재 그대로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ko-KR" sz="1800" b="1" dirty="0" smtClean="0">
                <a:sym typeface="Wingdings" panose="05000000000000000000" pitchFamily="2" charset="2"/>
              </a:rPr>
              <a:t>-</a:t>
            </a:r>
            <a:r>
              <a:rPr lang="en-US" altLang="ko-KR" b="1" dirty="0" smtClean="0">
                <a:sym typeface="Wingdings" panose="05000000000000000000" pitchFamily="2" charset="2"/>
              </a:rPr>
              <a:t>  </a:t>
            </a:r>
            <a:r>
              <a:rPr lang="ko-KR" altLang="en-US" b="1" dirty="0" smtClean="0">
                <a:sym typeface="Wingdings" panose="05000000000000000000" pitchFamily="2" charset="2"/>
              </a:rPr>
              <a:t>부호 반대로</a:t>
            </a:r>
            <a:endParaRPr lang="en-US" altLang="ko-KR" b="1" dirty="0" smtClean="0">
              <a:sym typeface="Wingdings" panose="05000000000000000000" pitchFamily="2" charset="2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16199" y="4375150"/>
            <a:ext cx="2235201" cy="692150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indent="-457200">
              <a:defRPr/>
            </a:pPr>
            <a:r>
              <a:rPr lang="en-US" altLang="ko-KR" sz="1200" dirty="0" err="1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int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var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= -3;</a:t>
            </a:r>
          </a:p>
          <a:p>
            <a:pPr lvl="1" indent="-457200">
              <a:defRPr/>
            </a:pPr>
            <a:r>
              <a:rPr lang="en-US" altLang="ko-KR" sz="1200" dirty="0" err="1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int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pVar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= +</a:t>
            </a:r>
            <a:r>
              <a:rPr lang="en-US" altLang="ko-KR" sz="1200" dirty="0" err="1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var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;</a:t>
            </a:r>
          </a:p>
          <a:p>
            <a:pPr lvl="1" indent="-457200">
              <a:defRPr/>
            </a:pPr>
            <a:r>
              <a:rPr lang="en-US" altLang="ko-KR" sz="1200" dirty="0" err="1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int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mVar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 = -</a:t>
            </a:r>
            <a:r>
              <a:rPr lang="en-US" altLang="ko-KR" sz="1200" dirty="0" err="1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var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;</a:t>
            </a:r>
            <a:endParaRPr lang="en-US" altLang="ko-KR" sz="12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1" name="아래쪽 화살표 10"/>
          <p:cNvSpPr/>
          <p:nvPr/>
        </p:nvSpPr>
        <p:spPr>
          <a:xfrm rot="16200000">
            <a:off x="4772169" y="4475289"/>
            <a:ext cx="714859" cy="469162"/>
          </a:xfrm>
          <a:prstGeom prst="downArrow">
            <a:avLst>
              <a:gd name="adj1" fmla="val 46034"/>
              <a:gd name="adj2" fmla="val 54533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505449" y="4406900"/>
            <a:ext cx="3124201" cy="660400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1" indent="-457200">
              <a:lnSpc>
                <a:spcPct val="150000"/>
              </a:lnSpc>
              <a:defRPr/>
            </a:pPr>
            <a:r>
              <a:rPr lang="en-US" altLang="ko-KR" sz="1200" dirty="0" err="1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System.out.println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en-US" altLang="ko-KR" sz="1200" dirty="0" err="1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pVar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);   //-3</a:t>
            </a:r>
          </a:p>
          <a:p>
            <a:pPr lvl="1" indent="-457200">
              <a:lnSpc>
                <a:spcPct val="150000"/>
              </a:lnSpc>
              <a:defRPr/>
            </a:pPr>
            <a:r>
              <a:rPr lang="en-US" altLang="ko-KR" sz="1200" dirty="0" err="1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System.out.println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(</a:t>
            </a:r>
            <a:r>
              <a:rPr lang="en-US" altLang="ko-KR" sz="1200" dirty="0" err="1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mVar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  <a:sym typeface="Wingdings" panose="05000000000000000000" pitchFamily="2" charset="2"/>
              </a:rPr>
              <a:t>);  //3 </a:t>
            </a:r>
            <a:endParaRPr lang="en-US" altLang="ko-KR" sz="1200" dirty="0">
              <a:solidFill>
                <a:schemeClr val="tx1"/>
              </a:solidFill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2538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07.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증가</a:t>
            </a:r>
            <a:r>
              <a:rPr lang="en-US" altLang="ko-KR" dirty="0"/>
              <a:t>, </a:t>
            </a:r>
            <a:r>
              <a:rPr lang="ko-KR" altLang="en-US" dirty="0"/>
              <a:t>감소 연산자</a:t>
            </a:r>
            <a:endParaRPr lang="en-US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077913"/>
            <a:ext cx="5229225" cy="129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2517775"/>
            <a:ext cx="5129213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413" y="1946275"/>
            <a:ext cx="3213100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타원 8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62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07.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smtClean="0"/>
              <a:t>관계 </a:t>
            </a:r>
            <a:r>
              <a:rPr lang="ko-KR" altLang="en-US" dirty="0"/>
              <a:t>연산자</a:t>
            </a:r>
            <a:endParaRPr lang="en-US" altLang="ko-KR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250616"/>
            <a:ext cx="7373937" cy="344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092700" y="882316"/>
            <a:ext cx="3908426" cy="3571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연산의 </a:t>
            </a:r>
            <a:r>
              <a:rPr lang="ko-KR" altLang="en-US" sz="2000" dirty="0">
                <a:solidFill>
                  <a:schemeClr val="accent6">
                    <a:lumMod val="50000"/>
                  </a:schemeClr>
                </a:solidFill>
                <a:latin typeface="휴먼매직체" pitchFamily="18" charset="-127"/>
                <a:ea typeface="휴먼매직체" pitchFamily="18" charset="-127"/>
              </a:rPr>
              <a:t>결과</a:t>
            </a:r>
            <a:r>
              <a:rPr lang="ko-KR" altLang="en-US" sz="20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로 </a:t>
            </a:r>
            <a:r>
              <a:rPr lang="en-US" altLang="ko-KR" sz="2400" b="1" dirty="0">
                <a:solidFill>
                  <a:srgbClr val="0070C0"/>
                </a:solidFill>
                <a:latin typeface="휴먼매직체" pitchFamily="18" charset="-127"/>
                <a:ea typeface="휴먼매직체" pitchFamily="18" charset="-127"/>
              </a:rPr>
              <a:t>true</a:t>
            </a:r>
            <a:r>
              <a:rPr lang="en-US" altLang="ko-KR" sz="20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or</a:t>
            </a:r>
            <a:r>
              <a:rPr lang="ko-KR" altLang="en-US" sz="20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2400" b="1" dirty="0">
                <a:solidFill>
                  <a:srgbClr val="C00000"/>
                </a:solidFill>
                <a:latin typeface="휴먼매직체" pitchFamily="18" charset="-127"/>
                <a:ea typeface="휴먼매직체" pitchFamily="18" charset="-127"/>
              </a:rPr>
              <a:t>false</a:t>
            </a:r>
            <a:r>
              <a:rPr lang="en-US" altLang="ko-KR" sz="20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반환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30238" y="950579"/>
            <a:ext cx="67691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indent="-457200" eaLnBrk="1" latinLnBrk="1" hangingPunct="1">
              <a:defRPr/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  <a:ea typeface="+mn-ea"/>
              </a:rPr>
              <a:t>n1 = 5,   n2= 3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017963" y="1682416"/>
            <a:ext cx="712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 eaLnBrk="1" latinLnBrk="1" hangingPunct="1">
              <a:defRPr/>
            </a:pPr>
            <a:r>
              <a:rPr lang="en-US" altLang="ko-KR" sz="1800" b="1" dirty="0">
                <a:solidFill>
                  <a:srgbClr val="C00000"/>
                </a:solidFill>
                <a:latin typeface="+mn-ea"/>
                <a:ea typeface="+mn-ea"/>
              </a:rPr>
              <a:t>false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017963" y="2172954"/>
            <a:ext cx="712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 eaLnBrk="1" latinLnBrk="1" hangingPunct="1">
              <a:defRPr/>
            </a:pPr>
            <a:r>
              <a:rPr lang="en-US" altLang="ko-KR" sz="1800" b="1" dirty="0">
                <a:solidFill>
                  <a:srgbClr val="0070C0"/>
                </a:solidFill>
                <a:latin typeface="+mn-ea"/>
                <a:ea typeface="+mn-ea"/>
              </a:rPr>
              <a:t>true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017963" y="2668254"/>
            <a:ext cx="712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 eaLnBrk="1" latinLnBrk="1" hangingPunct="1">
              <a:defRPr/>
            </a:pPr>
            <a:r>
              <a:rPr lang="en-US" altLang="ko-KR" sz="1800" b="1" dirty="0">
                <a:solidFill>
                  <a:srgbClr val="C00000"/>
                </a:solidFill>
                <a:latin typeface="+mn-ea"/>
                <a:ea typeface="+mn-ea"/>
              </a:rPr>
              <a:t>false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017963" y="3192129"/>
            <a:ext cx="712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 eaLnBrk="1" latinLnBrk="1" hangingPunct="1">
              <a:defRPr/>
            </a:pPr>
            <a:r>
              <a:rPr lang="en-US" altLang="ko-KR" sz="1800" b="1" dirty="0">
                <a:solidFill>
                  <a:srgbClr val="0070C0"/>
                </a:solidFill>
                <a:latin typeface="+mn-ea"/>
                <a:ea typeface="+mn-ea"/>
              </a:rPr>
              <a:t>true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017963" y="3696954"/>
            <a:ext cx="712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 eaLnBrk="1" latinLnBrk="1" hangingPunct="1">
              <a:defRPr/>
            </a:pPr>
            <a:r>
              <a:rPr lang="en-US" altLang="ko-KR" sz="1800" b="1" dirty="0">
                <a:solidFill>
                  <a:srgbClr val="C00000"/>
                </a:solidFill>
                <a:latin typeface="+mn-ea"/>
                <a:ea typeface="+mn-ea"/>
              </a:rPr>
              <a:t>false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017963" y="4165266"/>
            <a:ext cx="712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 eaLnBrk="1" latinLnBrk="1" hangingPunct="1">
              <a:defRPr/>
            </a:pPr>
            <a:r>
              <a:rPr lang="en-US" altLang="ko-KR" sz="1800" b="1" dirty="0">
                <a:solidFill>
                  <a:srgbClr val="0070C0"/>
                </a:solidFill>
                <a:latin typeface="+mn-ea"/>
                <a:ea typeface="+mn-ea"/>
              </a:rPr>
              <a:t>true</a:t>
            </a:r>
          </a:p>
        </p:txBody>
      </p:sp>
      <p:sp>
        <p:nvSpPr>
          <p:cNvPr id="19" name="타원 18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0" name="텍스트 개체 틀 2"/>
          <p:cNvSpPr txBox="1">
            <a:spLocks/>
          </p:cNvSpPr>
          <p:nvPr/>
        </p:nvSpPr>
        <p:spPr>
          <a:xfrm>
            <a:off x="4934121" y="609600"/>
            <a:ext cx="463379" cy="624839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spcBef>
                <a:spcPct val="0"/>
              </a:spcBef>
            </a:pPr>
            <a:r>
              <a:rPr lang="en-US" altLang="ko-KR" sz="3600" dirty="0" smtClean="0">
                <a:solidFill>
                  <a:srgbClr val="C00000"/>
                </a:solidFill>
              </a:rPr>
              <a:t> </a:t>
            </a:r>
            <a:endParaRPr lang="en-US" altLang="ko-KR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09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01.</a:t>
            </a:r>
            <a:r>
              <a:rPr lang="ko-KR" altLang="en-US" dirty="0"/>
              <a:t>자바 시작하기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자바언어의 특징</a:t>
            </a:r>
          </a:p>
        </p:txBody>
      </p:sp>
      <p:sp>
        <p:nvSpPr>
          <p:cNvPr id="83" name="텍스트 개체 틀 8"/>
          <p:cNvSpPr txBox="1">
            <a:spLocks/>
          </p:cNvSpPr>
          <p:nvPr/>
        </p:nvSpPr>
        <p:spPr>
          <a:xfrm>
            <a:off x="323226" y="1013216"/>
            <a:ext cx="8727088" cy="871283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altLang="ko-KR" sz="1400" dirty="0"/>
              <a:t>100% </a:t>
            </a:r>
            <a:r>
              <a:rPr lang="ko-KR" altLang="en-US" sz="1400" dirty="0"/>
              <a:t>객체지향 언어</a:t>
            </a:r>
          </a:p>
          <a:p>
            <a:pPr lvl="1">
              <a:defRPr/>
            </a:pPr>
            <a:r>
              <a:rPr lang="ko-KR" altLang="en-US" sz="1400" dirty="0"/>
              <a:t>서로 협동하는 다수의 객체들로 이루어진 프로그램</a:t>
            </a:r>
          </a:p>
          <a:p>
            <a:pPr lvl="1">
              <a:defRPr/>
            </a:pPr>
            <a:r>
              <a:rPr lang="ko-KR" altLang="en-US" sz="1400" dirty="0"/>
              <a:t>캡슐화</a:t>
            </a:r>
            <a:r>
              <a:rPr lang="en-US" altLang="ko-KR" sz="1400" dirty="0"/>
              <a:t>, </a:t>
            </a:r>
            <a:r>
              <a:rPr lang="ko-KR" altLang="en-US" sz="1400" dirty="0"/>
              <a:t>상속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다형성</a:t>
            </a:r>
            <a:r>
              <a:rPr lang="ko-KR" altLang="en-US" sz="1400" dirty="0"/>
              <a:t> 기능을 지원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79004" y="537574"/>
            <a:ext cx="7164996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2200" dirty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 객체지향 프로그래밍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(Object-Oriented Programming: OOP</a:t>
            </a:r>
            <a:r>
              <a:rPr lang="en-US" altLang="ko-KR" sz="1600" dirty="0" smtClean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) </a:t>
            </a:r>
            <a:r>
              <a:rPr lang="ko-KR" altLang="en-US" sz="2200" dirty="0" smtClean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언어이다</a:t>
            </a:r>
            <a:r>
              <a:rPr lang="en-US" altLang="ko-KR" sz="2200" dirty="0" smtClean="0">
                <a:solidFill>
                  <a:schemeClr val="accent6">
                    <a:lumMod val="75000"/>
                  </a:schemeClr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.</a:t>
            </a:r>
            <a:endParaRPr lang="en-US" altLang="ko-KR" sz="2200" dirty="0">
              <a:solidFill>
                <a:schemeClr val="accent6">
                  <a:lumMod val="75000"/>
                </a:schemeClr>
              </a:solidFill>
              <a:latin typeface="휴먼매직체" pitchFamily="18" charset="-127"/>
              <a:ea typeface="휴먼매직체" pitchFamily="18" charset="-127"/>
              <a:sym typeface="Wingdings 2"/>
            </a:endParaRPr>
          </a:p>
        </p:txBody>
      </p:sp>
      <p:grpSp>
        <p:nvGrpSpPr>
          <p:cNvPr id="42" name="그룹 4118"/>
          <p:cNvGrpSpPr>
            <a:grpSpLocks/>
          </p:cNvGrpSpPr>
          <p:nvPr/>
        </p:nvGrpSpPr>
        <p:grpSpPr bwMode="auto">
          <a:xfrm>
            <a:off x="720315" y="2185988"/>
            <a:ext cx="7572375" cy="2486025"/>
            <a:chOff x="1052116" y="2958852"/>
            <a:chExt cx="7573067" cy="3314464"/>
          </a:xfrm>
        </p:grpSpPr>
        <p:sp>
          <p:nvSpPr>
            <p:cNvPr id="43" name="모서리가 둥근 직사각형 42"/>
            <p:cNvSpPr/>
            <p:nvPr/>
          </p:nvSpPr>
          <p:spPr>
            <a:xfrm>
              <a:off x="1052116" y="3140872"/>
              <a:ext cx="7344446" cy="3132444"/>
            </a:xfrm>
            <a:prstGeom prst="roundRect">
              <a:avLst>
                <a:gd name="adj" fmla="val 4098"/>
              </a:avLst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3455811" y="2958852"/>
              <a:ext cx="2470376" cy="359808"/>
            </a:xfrm>
            <a:prstGeom prst="roundRect">
              <a:avLst>
                <a:gd name="adj" fmla="val 16696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1600" b="1" dirty="0">
                  <a:solidFill>
                    <a:schemeClr val="tx1"/>
                  </a:solidFill>
                </a:rPr>
                <a:t>프로그램</a:t>
              </a:r>
            </a:p>
          </p:txBody>
        </p:sp>
        <p:sp>
          <p:nvSpPr>
            <p:cNvPr id="45" name="타원 44"/>
            <p:cNvSpPr/>
            <p:nvPr/>
          </p:nvSpPr>
          <p:spPr>
            <a:xfrm>
              <a:off x="2657225" y="4252043"/>
              <a:ext cx="719204" cy="7217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 eaLnBrk="1" latinLnBrk="1" hangingPunct="1">
                <a:defRPr/>
              </a:pPr>
              <a:r>
                <a:rPr lang="ko-KR" altLang="en-US" sz="1400" b="1" dirty="0">
                  <a:solidFill>
                    <a:schemeClr val="tx1"/>
                  </a:solidFill>
                </a:rPr>
                <a:t>객체</a:t>
              </a:r>
            </a:p>
          </p:txBody>
        </p:sp>
        <p:sp>
          <p:nvSpPr>
            <p:cNvPr id="46" name="타원 45"/>
            <p:cNvSpPr/>
            <p:nvPr/>
          </p:nvSpPr>
          <p:spPr>
            <a:xfrm>
              <a:off x="5926186" y="4249927"/>
              <a:ext cx="720791" cy="7196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 eaLnBrk="1" latinLnBrk="1" hangingPunct="1">
                <a:defRPr/>
              </a:pPr>
              <a:r>
                <a:rPr lang="ko-KR" altLang="en-US" sz="1400" b="1" dirty="0">
                  <a:solidFill>
                    <a:schemeClr val="tx1"/>
                  </a:solidFill>
                </a:rPr>
                <a:t>객체</a:t>
              </a:r>
            </a:p>
          </p:txBody>
        </p:sp>
        <p:sp>
          <p:nvSpPr>
            <p:cNvPr id="47" name="타원 46"/>
            <p:cNvSpPr/>
            <p:nvPr/>
          </p:nvSpPr>
          <p:spPr>
            <a:xfrm>
              <a:off x="3816206" y="4249927"/>
              <a:ext cx="719204" cy="7196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 eaLnBrk="1" latinLnBrk="1" hangingPunct="1">
                <a:defRPr/>
              </a:pPr>
              <a:r>
                <a:rPr lang="ko-KR" altLang="en-US" sz="1400" b="1" dirty="0">
                  <a:solidFill>
                    <a:schemeClr val="tx1"/>
                  </a:solidFill>
                </a:rPr>
                <a:t>객체</a:t>
              </a:r>
            </a:p>
          </p:txBody>
        </p:sp>
        <p:sp>
          <p:nvSpPr>
            <p:cNvPr id="48" name="타원 47"/>
            <p:cNvSpPr/>
            <p:nvPr/>
          </p:nvSpPr>
          <p:spPr>
            <a:xfrm>
              <a:off x="4330603" y="5339932"/>
              <a:ext cx="720791" cy="7196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 eaLnBrk="1" latinLnBrk="1" hangingPunct="1">
                <a:defRPr/>
              </a:pPr>
              <a:r>
                <a:rPr lang="ko-KR" altLang="en-US" sz="1400" b="1" dirty="0">
                  <a:solidFill>
                    <a:schemeClr val="tx1"/>
                  </a:solidFill>
                </a:rPr>
                <a:t>객체</a:t>
              </a:r>
            </a:p>
          </p:txBody>
        </p:sp>
        <p:sp>
          <p:nvSpPr>
            <p:cNvPr id="49" name="타원 48"/>
            <p:cNvSpPr/>
            <p:nvPr/>
          </p:nvSpPr>
          <p:spPr>
            <a:xfrm>
              <a:off x="4895804" y="4249927"/>
              <a:ext cx="720791" cy="7196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 eaLnBrk="1" latinLnBrk="1" hangingPunct="1">
                <a:defRPr/>
              </a:pPr>
              <a:r>
                <a:rPr lang="ko-KR" altLang="en-US" sz="1400" b="1" dirty="0">
                  <a:solidFill>
                    <a:schemeClr val="tx1"/>
                  </a:solidFill>
                </a:rPr>
                <a:t>객체</a:t>
              </a:r>
            </a:p>
          </p:txBody>
        </p:sp>
        <p:sp>
          <p:nvSpPr>
            <p:cNvPr id="50" name="타원 49"/>
            <p:cNvSpPr/>
            <p:nvPr/>
          </p:nvSpPr>
          <p:spPr>
            <a:xfrm>
              <a:off x="3352613" y="5333583"/>
              <a:ext cx="720791" cy="7196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 eaLnBrk="1" latinLnBrk="1" hangingPunct="1">
                <a:defRPr/>
              </a:pPr>
              <a:r>
                <a:rPr lang="ko-KR" altLang="en-US" sz="1400" b="1" dirty="0">
                  <a:solidFill>
                    <a:schemeClr val="tx1"/>
                  </a:solidFill>
                </a:rPr>
                <a:t>객체</a:t>
              </a:r>
            </a:p>
          </p:txBody>
        </p:sp>
        <p:sp>
          <p:nvSpPr>
            <p:cNvPr id="51" name="타원 50"/>
            <p:cNvSpPr/>
            <p:nvPr/>
          </p:nvSpPr>
          <p:spPr>
            <a:xfrm>
              <a:off x="4363944" y="3422368"/>
              <a:ext cx="720791" cy="7217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 eaLnBrk="1" latinLnBrk="1" hangingPunct="1">
                <a:defRPr/>
              </a:pPr>
              <a:r>
                <a:rPr lang="ko-KR" altLang="en-US" sz="1400" b="1" dirty="0">
                  <a:solidFill>
                    <a:schemeClr val="tx1"/>
                  </a:solidFill>
                </a:rPr>
                <a:t>객체</a:t>
              </a:r>
            </a:p>
          </p:txBody>
        </p:sp>
        <p:sp>
          <p:nvSpPr>
            <p:cNvPr id="52" name="타원 51"/>
            <p:cNvSpPr/>
            <p:nvPr/>
          </p:nvSpPr>
          <p:spPr>
            <a:xfrm>
              <a:off x="2411140" y="5297601"/>
              <a:ext cx="720791" cy="7196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 eaLnBrk="1" latinLnBrk="1" hangingPunct="1">
                <a:defRPr/>
              </a:pPr>
              <a:r>
                <a:rPr lang="ko-KR" altLang="en-US" sz="1400" b="1" dirty="0">
                  <a:solidFill>
                    <a:schemeClr val="tx1"/>
                  </a:solidFill>
                </a:rPr>
                <a:t>객체</a:t>
              </a:r>
            </a:p>
          </p:txBody>
        </p:sp>
        <p:sp>
          <p:nvSpPr>
            <p:cNvPr id="53" name="타원 52"/>
            <p:cNvSpPr/>
            <p:nvPr/>
          </p:nvSpPr>
          <p:spPr>
            <a:xfrm>
              <a:off x="1510945" y="4973775"/>
              <a:ext cx="720791" cy="7196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 eaLnBrk="1" latinLnBrk="1" hangingPunct="1">
                <a:defRPr/>
              </a:pPr>
              <a:r>
                <a:rPr lang="ko-KR" altLang="en-US" sz="1400" b="1" dirty="0">
                  <a:solidFill>
                    <a:schemeClr val="tx1"/>
                  </a:solidFill>
                </a:rPr>
                <a:t>객체</a:t>
              </a:r>
            </a:p>
          </p:txBody>
        </p:sp>
        <p:sp>
          <p:nvSpPr>
            <p:cNvPr id="54" name="타원 53"/>
            <p:cNvSpPr/>
            <p:nvPr/>
          </p:nvSpPr>
          <p:spPr>
            <a:xfrm>
              <a:off x="5472120" y="5339932"/>
              <a:ext cx="720791" cy="7196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 eaLnBrk="1" latinLnBrk="1" hangingPunct="1">
                <a:defRPr/>
              </a:pPr>
              <a:r>
                <a:rPr lang="ko-KR" altLang="en-US" sz="1400" b="1" dirty="0">
                  <a:solidFill>
                    <a:schemeClr val="tx1"/>
                  </a:solidFill>
                </a:rPr>
                <a:t>객체</a:t>
              </a:r>
            </a:p>
          </p:txBody>
        </p:sp>
        <p:sp>
          <p:nvSpPr>
            <p:cNvPr id="55" name="타원 54"/>
            <p:cNvSpPr/>
            <p:nvPr/>
          </p:nvSpPr>
          <p:spPr>
            <a:xfrm>
              <a:off x="6235777" y="5119814"/>
              <a:ext cx="719204" cy="7217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 eaLnBrk="1" latinLnBrk="1" hangingPunct="1">
                <a:defRPr/>
              </a:pPr>
              <a:r>
                <a:rPr lang="ko-KR" altLang="en-US" sz="1400" b="1" dirty="0">
                  <a:solidFill>
                    <a:schemeClr val="tx1"/>
                  </a:solidFill>
                </a:rPr>
                <a:t>객체</a:t>
              </a:r>
            </a:p>
          </p:txBody>
        </p:sp>
        <p:sp>
          <p:nvSpPr>
            <p:cNvPr id="56" name="타원 55"/>
            <p:cNvSpPr/>
            <p:nvPr/>
          </p:nvSpPr>
          <p:spPr>
            <a:xfrm>
              <a:off x="6785102" y="4508142"/>
              <a:ext cx="719204" cy="7196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anchor="ctr"/>
            <a:lstStyle/>
            <a:p>
              <a:pPr algn="ctr" eaLnBrk="1" latinLnBrk="1" hangingPunct="1">
                <a:defRPr/>
              </a:pPr>
              <a:r>
                <a:rPr lang="ko-KR" altLang="en-US" sz="1400" b="1" dirty="0">
                  <a:solidFill>
                    <a:schemeClr val="tx1"/>
                  </a:solidFill>
                </a:rPr>
                <a:t>객체</a:t>
              </a:r>
            </a:p>
          </p:txBody>
        </p:sp>
        <p:cxnSp>
          <p:nvCxnSpPr>
            <p:cNvPr id="57" name="직선 연결선 56"/>
            <p:cNvCxnSpPr>
              <a:stCxn id="51" idx="2"/>
              <a:endCxn id="45" idx="7"/>
            </p:cNvCxnSpPr>
            <p:nvPr/>
          </p:nvCxnSpPr>
          <p:spPr>
            <a:xfrm flipH="1">
              <a:off x="3271644" y="3782176"/>
              <a:ext cx="1092300" cy="575692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>
              <a:stCxn id="45" idx="2"/>
              <a:endCxn id="53" idx="7"/>
            </p:cNvCxnSpPr>
            <p:nvPr/>
          </p:nvCxnSpPr>
          <p:spPr>
            <a:xfrm flipH="1">
              <a:off x="2126951" y="4611850"/>
              <a:ext cx="530273" cy="46563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>
              <a:stCxn id="45" idx="3"/>
              <a:endCxn id="52" idx="0"/>
            </p:cNvCxnSpPr>
            <p:nvPr/>
          </p:nvCxnSpPr>
          <p:spPr>
            <a:xfrm>
              <a:off x="2762009" y="4865832"/>
              <a:ext cx="9526" cy="43176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45" idx="4"/>
              <a:endCxn id="50" idx="1"/>
            </p:cNvCxnSpPr>
            <p:nvPr/>
          </p:nvCxnSpPr>
          <p:spPr>
            <a:xfrm>
              <a:off x="3016032" y="4973775"/>
              <a:ext cx="442953" cy="465634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>
              <a:stCxn id="45" idx="6"/>
              <a:endCxn id="47" idx="2"/>
            </p:cNvCxnSpPr>
            <p:nvPr/>
          </p:nvCxnSpPr>
          <p:spPr>
            <a:xfrm flipV="1">
              <a:off x="3376428" y="4609734"/>
              <a:ext cx="439777" cy="2116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47" idx="6"/>
              <a:endCxn id="49" idx="2"/>
            </p:cNvCxnSpPr>
            <p:nvPr/>
          </p:nvCxnSpPr>
          <p:spPr>
            <a:xfrm>
              <a:off x="4535409" y="4609734"/>
              <a:ext cx="360395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>
              <a:stCxn id="49" idx="6"/>
              <a:endCxn id="46" idx="2"/>
            </p:cNvCxnSpPr>
            <p:nvPr/>
          </p:nvCxnSpPr>
          <p:spPr>
            <a:xfrm>
              <a:off x="5616595" y="4609734"/>
              <a:ext cx="309591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>
              <a:stCxn id="50" idx="6"/>
              <a:endCxn id="48" idx="2"/>
            </p:cNvCxnSpPr>
            <p:nvPr/>
          </p:nvCxnSpPr>
          <p:spPr>
            <a:xfrm>
              <a:off x="4073404" y="5691273"/>
              <a:ext cx="257199" cy="8466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>
              <a:stCxn id="47" idx="3"/>
              <a:endCxn id="50" idx="0"/>
            </p:cNvCxnSpPr>
            <p:nvPr/>
          </p:nvCxnSpPr>
          <p:spPr>
            <a:xfrm flipH="1">
              <a:off x="3713009" y="4863716"/>
              <a:ext cx="207981" cy="46986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>
              <a:stCxn id="49" idx="4"/>
              <a:endCxn id="50" idx="7"/>
            </p:cNvCxnSpPr>
            <p:nvPr/>
          </p:nvCxnSpPr>
          <p:spPr>
            <a:xfrm flipH="1">
              <a:off x="3968619" y="4969542"/>
              <a:ext cx="1287581" cy="46986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>
              <a:stCxn id="46" idx="3"/>
              <a:endCxn id="54" idx="0"/>
            </p:cNvCxnSpPr>
            <p:nvPr/>
          </p:nvCxnSpPr>
          <p:spPr>
            <a:xfrm flipH="1">
              <a:off x="5832515" y="4863716"/>
              <a:ext cx="200043" cy="47621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>
              <a:stCxn id="46" idx="4"/>
              <a:endCxn id="55" idx="1"/>
            </p:cNvCxnSpPr>
            <p:nvPr/>
          </p:nvCxnSpPr>
          <p:spPr>
            <a:xfrm>
              <a:off x="6286581" y="4969542"/>
              <a:ext cx="53980" cy="258215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>
              <a:stCxn id="56" idx="1"/>
            </p:cNvCxnSpPr>
            <p:nvPr/>
          </p:nvCxnSpPr>
          <p:spPr>
            <a:xfrm flipH="1" flipV="1">
              <a:off x="6646977" y="4609734"/>
              <a:ext cx="242909" cy="2116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/>
            <p:nvPr/>
          </p:nvCxnSpPr>
          <p:spPr>
            <a:xfrm>
              <a:off x="1871341" y="4070022"/>
              <a:ext cx="520748" cy="77676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/>
            <p:cNvCxnSpPr>
              <a:endCxn id="46" idx="7"/>
            </p:cNvCxnSpPr>
            <p:nvPr/>
          </p:nvCxnSpPr>
          <p:spPr>
            <a:xfrm flipH="1">
              <a:off x="6540605" y="3813924"/>
              <a:ext cx="668399" cy="54182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1345830" y="3598040"/>
              <a:ext cx="1311395" cy="57569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sz="1100" b="1" dirty="0">
                  <a:latin typeface="+mn-ea"/>
                  <a:ea typeface="+mn-ea"/>
                </a:rPr>
                <a:t>객체간의 관계</a:t>
              </a:r>
              <a:r>
                <a:rPr lang="en-US" altLang="ko-KR" sz="1100" b="1" dirty="0">
                  <a:latin typeface="+mn-ea"/>
                  <a:ea typeface="+mn-ea"/>
                </a:rPr>
                <a:t/>
              </a:r>
              <a:br>
                <a:rPr lang="en-US" altLang="ko-KR" sz="1100" b="1" dirty="0">
                  <a:latin typeface="+mn-ea"/>
                  <a:ea typeface="+mn-ea"/>
                </a:rPr>
              </a:br>
              <a:r>
                <a:rPr lang="en-US" altLang="ko-KR" sz="1100" b="1" dirty="0">
                  <a:latin typeface="+mn-ea"/>
                  <a:ea typeface="+mn-ea"/>
                </a:rPr>
                <a:t>(</a:t>
              </a:r>
              <a:r>
                <a:rPr lang="ko-KR" altLang="en-US" sz="1100" b="1" dirty="0">
                  <a:latin typeface="+mn-ea"/>
                  <a:ea typeface="+mn-ea"/>
                </a:rPr>
                <a:t>상속</a:t>
              </a:r>
              <a:r>
                <a:rPr lang="en-US" altLang="ko-KR" sz="1100" b="1" dirty="0">
                  <a:latin typeface="+mn-ea"/>
                  <a:ea typeface="+mn-ea"/>
                </a:rPr>
                <a:t>, </a:t>
              </a:r>
              <a:r>
                <a:rPr lang="ko-KR" altLang="en-US" sz="1100" b="1" dirty="0">
                  <a:latin typeface="+mn-ea"/>
                  <a:ea typeface="+mn-ea"/>
                </a:rPr>
                <a:t>소유</a:t>
              </a:r>
              <a:r>
                <a:rPr lang="en-US" altLang="ko-KR" sz="1100" b="1" dirty="0">
                  <a:latin typeface="+mn-ea"/>
                  <a:ea typeface="+mn-ea"/>
                </a:rPr>
                <a:t>, </a:t>
              </a:r>
              <a:r>
                <a:rPr lang="ko-KR" altLang="en-US" sz="1100" b="1" dirty="0">
                  <a:latin typeface="+mn-ea"/>
                  <a:ea typeface="+mn-ea"/>
                </a:rPr>
                <a:t>사용</a:t>
              </a:r>
              <a:r>
                <a:rPr lang="en-US" altLang="ko-KR" sz="1100" b="1" dirty="0">
                  <a:latin typeface="+mn-ea"/>
                  <a:ea typeface="+mn-ea"/>
                </a:rPr>
                <a:t>)</a:t>
              </a:r>
              <a:endParaRPr lang="ko-KR" altLang="en-US" sz="1100" b="1" dirty="0">
                <a:latin typeface="+mn-ea"/>
                <a:ea typeface="+mn-ea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38995" y="3358873"/>
              <a:ext cx="1749585" cy="57357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sz="1100" b="1" dirty="0">
                  <a:latin typeface="+mn-ea"/>
                  <a:ea typeface="+mn-ea"/>
                </a:rPr>
                <a:t>객체</a:t>
              </a:r>
              <a:endParaRPr lang="en-US" altLang="ko-KR" sz="1100" b="1" dirty="0">
                <a:latin typeface="+mn-ea"/>
                <a:ea typeface="+mn-ea"/>
              </a:endParaRPr>
            </a:p>
            <a:p>
              <a:pPr algn="ctr" eaLnBrk="1" latinLnBrk="1" hangingPunct="1">
                <a:defRPr/>
              </a:pPr>
              <a:r>
                <a:rPr lang="en-US" altLang="ko-KR" sz="1100" b="1" dirty="0">
                  <a:latin typeface="+mn-ea"/>
                  <a:ea typeface="+mn-ea"/>
                </a:rPr>
                <a:t>(</a:t>
              </a:r>
              <a:r>
                <a:rPr lang="ko-KR" altLang="en-US" sz="1100" b="1" dirty="0">
                  <a:latin typeface="+mn-ea"/>
                  <a:ea typeface="+mn-ea"/>
                </a:rPr>
                <a:t>캡슐화</a:t>
              </a:r>
              <a:r>
                <a:rPr lang="en-US" altLang="ko-KR" sz="1100" b="1" dirty="0">
                  <a:latin typeface="+mn-ea"/>
                  <a:ea typeface="+mn-ea"/>
                </a:rPr>
                <a:t>, </a:t>
              </a:r>
              <a:r>
                <a:rPr lang="ko-KR" altLang="en-US" sz="1100" b="1" dirty="0">
                  <a:latin typeface="+mn-ea"/>
                  <a:ea typeface="+mn-ea"/>
                </a:rPr>
                <a:t>상속</a:t>
              </a:r>
              <a:r>
                <a:rPr lang="en-US" altLang="ko-KR" sz="1100" b="1" dirty="0">
                  <a:latin typeface="+mn-ea"/>
                  <a:ea typeface="+mn-ea"/>
                </a:rPr>
                <a:t>, </a:t>
              </a:r>
              <a:r>
                <a:rPr lang="ko-KR" altLang="en-US" sz="1100" b="1" dirty="0" err="1">
                  <a:latin typeface="+mn-ea"/>
                  <a:ea typeface="+mn-ea"/>
                </a:rPr>
                <a:t>다형성</a:t>
              </a:r>
              <a:r>
                <a:rPr lang="en-US" altLang="ko-KR" sz="1100" b="1" dirty="0">
                  <a:latin typeface="+mn-ea"/>
                  <a:ea typeface="+mn-ea"/>
                </a:rPr>
                <a:t>)</a:t>
              </a:r>
              <a:endParaRPr lang="ko-KR" altLang="en-US" sz="1100" b="1" dirty="0">
                <a:latin typeface="+mn-ea"/>
                <a:ea typeface="+mn-ea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874010" y="5674341"/>
              <a:ext cx="1751173" cy="57569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latinLnBrk="1" hangingPunct="1">
                <a:defRPr/>
              </a:pPr>
              <a:r>
                <a:rPr lang="ko-KR" altLang="en-US" sz="1100" b="1" dirty="0">
                  <a:latin typeface="+mn-ea"/>
                  <a:ea typeface="+mn-ea"/>
                </a:rPr>
                <a:t>부품은 언제나</a:t>
              </a:r>
              <a:r>
                <a:rPr lang="en-US" altLang="ko-KR" sz="1100" b="1" dirty="0">
                  <a:latin typeface="+mn-ea"/>
                  <a:ea typeface="+mn-ea"/>
                </a:rPr>
                <a:t/>
              </a:r>
              <a:br>
                <a:rPr lang="en-US" altLang="ko-KR" sz="1100" b="1" dirty="0">
                  <a:latin typeface="+mn-ea"/>
                  <a:ea typeface="+mn-ea"/>
                </a:rPr>
              </a:br>
              <a:r>
                <a:rPr lang="ko-KR" altLang="en-US" sz="1100" b="1" dirty="0">
                  <a:latin typeface="+mn-ea"/>
                  <a:ea typeface="+mn-ea"/>
                </a:rPr>
                <a:t>교체가능</a:t>
              </a:r>
            </a:p>
          </p:txBody>
        </p:sp>
        <p:cxnSp>
          <p:nvCxnSpPr>
            <p:cNvPr id="75" name="직선 화살표 연결선 74"/>
            <p:cNvCxnSpPr>
              <a:endCxn id="56" idx="5"/>
            </p:cNvCxnSpPr>
            <p:nvPr/>
          </p:nvCxnSpPr>
          <p:spPr>
            <a:xfrm flipH="1" flipV="1">
              <a:off x="7399521" y="5121931"/>
              <a:ext cx="350869" cy="53547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>
              <a:endCxn id="55" idx="5"/>
            </p:cNvCxnSpPr>
            <p:nvPr/>
          </p:nvCxnSpPr>
          <p:spPr>
            <a:xfrm flipH="1">
              <a:off x="6850196" y="5657409"/>
              <a:ext cx="900194" cy="7831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9836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07.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smtClean="0"/>
              <a:t>논리 </a:t>
            </a:r>
            <a:r>
              <a:rPr lang="ko-KR" altLang="en-US" dirty="0"/>
              <a:t>연산자</a:t>
            </a:r>
            <a:endParaRPr lang="en-US" altLang="ko-KR" dirty="0"/>
          </a:p>
        </p:txBody>
      </p:sp>
      <p:sp>
        <p:nvSpPr>
          <p:cNvPr id="20" name="텍스트 개체 틀 2"/>
          <p:cNvSpPr txBox="1">
            <a:spLocks/>
          </p:cNvSpPr>
          <p:nvPr/>
        </p:nvSpPr>
        <p:spPr bwMode="auto">
          <a:xfrm>
            <a:off x="312591" y="844550"/>
            <a:ext cx="8548667" cy="431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  <a:defRPr/>
            </a:pPr>
            <a:r>
              <a:rPr lang="en-US" altLang="ko-KR" dirty="0"/>
              <a:t>AND(&amp;&amp;), OR(||), NOT(!) </a:t>
            </a:r>
          </a:p>
          <a:p>
            <a:pPr lvl="1">
              <a:spcBef>
                <a:spcPct val="0"/>
              </a:spcBef>
              <a:defRPr/>
            </a:pPr>
            <a:r>
              <a:rPr lang="ko-KR" altLang="en-US" dirty="0" smtClean="0"/>
              <a:t>결과는</a:t>
            </a:r>
            <a:r>
              <a:rPr lang="en-US" altLang="ko-KR" dirty="0" smtClean="0"/>
              <a:t>  </a:t>
            </a:r>
            <a:r>
              <a:rPr lang="en-US" altLang="ko-KR" sz="1800" dirty="0" err="1" smtClean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boolean</a:t>
            </a:r>
            <a:r>
              <a:rPr lang="ko-KR" altLang="en-US" dirty="0" smtClean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230985"/>
              </p:ext>
            </p:extLst>
          </p:nvPr>
        </p:nvGraphicFramePr>
        <p:xfrm>
          <a:off x="731838" y="1978025"/>
          <a:ext cx="2405062" cy="2808289"/>
        </p:xfrm>
        <a:graphic>
          <a:graphicData uri="http://schemas.openxmlformats.org/drawingml/2006/table">
            <a:tbl>
              <a:tblPr/>
              <a:tblGrid>
                <a:gridCol w="1168400"/>
                <a:gridCol w="1236662"/>
              </a:tblGrid>
              <a:tr h="561975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&amp;&amp;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결과</a:t>
                      </a:r>
                      <a:endParaRPr kumimoji="1" lang="en-US" altLang="ko-K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60388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en-US" altLang="ko-KR" sz="1800" b="1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T</a:t>
                      </a:r>
                      <a:r>
                        <a:rPr kumimoji="0" lang="en-US" altLang="ko-KR" sz="1800" b="1" dirty="0" smtClean="0">
                          <a:latin typeface="+mn-ea"/>
                          <a:ea typeface="+mn-ea"/>
                        </a:rPr>
                        <a:t> &amp;&amp; </a:t>
                      </a:r>
                      <a:r>
                        <a:rPr kumimoji="0" lang="en-US" altLang="ko-KR" sz="1800" b="1" kern="1200" dirty="0" smtClean="0">
                          <a:solidFill>
                            <a:srgbClr val="0070C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T</a:t>
                      </a:r>
                      <a:endParaRPr kumimoji="1" lang="en-US" altLang="ko-K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en-US" altLang="ko-KR" sz="1600" b="1" kern="1200" dirty="0" smtClean="0">
                          <a:solidFill>
                            <a:srgbClr val="0070C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T</a:t>
                      </a:r>
                      <a:r>
                        <a:rPr kumimoji="1" lang="en-US" altLang="ko-K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rue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3563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lvl="2" indent="0" algn="ctr">
                        <a:spcBef>
                          <a:spcPct val="0"/>
                        </a:spcBef>
                        <a:buNone/>
                        <a:defRPr/>
                      </a:pPr>
                      <a:r>
                        <a:rPr kumimoji="0" lang="en-US" altLang="ko-KR" sz="1800" b="1" kern="1200" dirty="0" smtClean="0">
                          <a:solidFill>
                            <a:srgbClr val="0070C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T</a:t>
                      </a:r>
                      <a:r>
                        <a:rPr kumimoji="0" lang="en-US" altLang="ko-KR" sz="1800" b="1" dirty="0" smtClean="0">
                          <a:latin typeface="+mn-ea"/>
                          <a:ea typeface="+mn-ea"/>
                        </a:rPr>
                        <a:t> &amp;&amp; </a:t>
                      </a:r>
                      <a:r>
                        <a:rPr kumimoji="0" lang="en-US" altLang="ko-KR" sz="18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F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en-US" altLang="ko-KR" sz="1600" b="1" kern="1200" dirty="0" smtClean="0">
                          <a:solidFill>
                            <a:srgbClr val="C0000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F</a:t>
                      </a:r>
                      <a:r>
                        <a:rPr kumimoji="1" lang="en-US" altLang="ko-K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alse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388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lvl="2" indent="0" algn="ctr">
                        <a:spcBef>
                          <a:spcPct val="0"/>
                        </a:spcBef>
                        <a:buNone/>
                        <a:defRPr/>
                      </a:pPr>
                      <a:r>
                        <a:rPr kumimoji="0" lang="en-US" altLang="ko-KR" sz="1800" b="1" kern="1200" dirty="0" smtClean="0">
                          <a:solidFill>
                            <a:srgbClr val="C0000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F</a:t>
                      </a:r>
                      <a:r>
                        <a:rPr kumimoji="0" lang="en-US" altLang="ko-KR" sz="1800" b="1" dirty="0" smtClean="0">
                          <a:latin typeface="+mn-ea"/>
                          <a:ea typeface="+mn-ea"/>
                        </a:rPr>
                        <a:t> &amp;&amp; </a:t>
                      </a:r>
                      <a:r>
                        <a:rPr kumimoji="0" lang="en-US" altLang="ko-KR" sz="1800" b="1" kern="1200" dirty="0" smtClean="0">
                          <a:solidFill>
                            <a:srgbClr val="0070C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T</a:t>
                      </a:r>
                      <a:endParaRPr kumimoji="0" lang="en-US" altLang="ko-KR" sz="1800" b="1" dirty="0" smtClean="0"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en-US" altLang="ko-KR" sz="1600" b="1" kern="1200" dirty="0" smtClean="0">
                          <a:solidFill>
                            <a:srgbClr val="C0000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F</a:t>
                      </a:r>
                      <a:r>
                        <a:rPr kumimoji="1" lang="en-US" altLang="ko-K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alse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975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lvl="2" indent="0" algn="ctr">
                        <a:spcBef>
                          <a:spcPct val="0"/>
                        </a:spcBef>
                        <a:buNone/>
                        <a:defRPr/>
                      </a:pPr>
                      <a:r>
                        <a:rPr kumimoji="0" lang="en-US" altLang="ko-KR" sz="1800" b="1" kern="1200" dirty="0" smtClean="0">
                          <a:solidFill>
                            <a:srgbClr val="C0000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F</a:t>
                      </a:r>
                      <a:r>
                        <a:rPr kumimoji="0" lang="en-US" altLang="ko-KR" sz="1800" b="1" dirty="0" smtClean="0">
                          <a:latin typeface="+mn-ea"/>
                          <a:ea typeface="+mn-ea"/>
                        </a:rPr>
                        <a:t> &amp;&amp; </a:t>
                      </a:r>
                      <a:r>
                        <a:rPr kumimoji="0" lang="en-US" altLang="ko-KR" sz="1800" b="1" kern="1200" dirty="0" smtClean="0">
                          <a:solidFill>
                            <a:srgbClr val="C0000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F</a:t>
                      </a:r>
                      <a:endParaRPr kumimoji="0" lang="en-US" altLang="ko-KR" sz="1800" b="1" dirty="0" smtClean="0"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en-US" altLang="ko-KR" sz="1600" b="1" kern="1200" dirty="0" smtClean="0">
                          <a:solidFill>
                            <a:srgbClr val="C0000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F</a:t>
                      </a:r>
                      <a:r>
                        <a:rPr kumimoji="1" lang="en-US" altLang="ko-K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alse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438415"/>
              </p:ext>
            </p:extLst>
          </p:nvPr>
        </p:nvGraphicFramePr>
        <p:xfrm>
          <a:off x="3517900" y="1978025"/>
          <a:ext cx="2405063" cy="2808289"/>
        </p:xfrm>
        <a:graphic>
          <a:graphicData uri="http://schemas.openxmlformats.org/drawingml/2006/table">
            <a:tbl>
              <a:tblPr/>
              <a:tblGrid>
                <a:gridCol w="1168400"/>
                <a:gridCol w="1236663"/>
              </a:tblGrid>
              <a:tr h="561975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||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결과</a:t>
                      </a:r>
                      <a:endParaRPr kumimoji="1" lang="en-US" altLang="ko-K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60388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en-US" altLang="ko-KR" sz="1800" b="1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T</a:t>
                      </a:r>
                      <a:r>
                        <a:rPr kumimoji="0" lang="en-US" altLang="ko-KR" sz="1800" b="1" dirty="0" smtClean="0">
                          <a:latin typeface="+mn-ea"/>
                          <a:ea typeface="+mn-ea"/>
                        </a:rPr>
                        <a:t> || </a:t>
                      </a:r>
                      <a:r>
                        <a:rPr kumimoji="0" lang="en-US" altLang="ko-KR" sz="1800" b="1" kern="1200" dirty="0" smtClean="0">
                          <a:solidFill>
                            <a:srgbClr val="0070C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T</a:t>
                      </a:r>
                      <a:endParaRPr kumimoji="1" lang="en-US" altLang="ko-K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en-US" altLang="ko-KR" sz="1600" b="1" kern="1200" dirty="0" smtClean="0">
                          <a:solidFill>
                            <a:srgbClr val="0070C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T</a:t>
                      </a:r>
                      <a:r>
                        <a:rPr kumimoji="1" lang="en-US" altLang="ko-K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rue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3563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lvl="2" indent="0" algn="ctr">
                        <a:spcBef>
                          <a:spcPct val="0"/>
                        </a:spcBef>
                        <a:buNone/>
                        <a:defRPr/>
                      </a:pPr>
                      <a:r>
                        <a:rPr kumimoji="0" lang="en-US" altLang="ko-KR" sz="1800" b="1" kern="1200" dirty="0" smtClean="0">
                          <a:solidFill>
                            <a:srgbClr val="0070C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T</a:t>
                      </a:r>
                      <a:r>
                        <a:rPr kumimoji="0" lang="en-US" altLang="ko-KR" sz="18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1800" b="1" kern="1200" dirty="0" smtClean="0">
                          <a:solidFill>
                            <a:srgbClr val="00000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||</a:t>
                      </a:r>
                      <a:r>
                        <a:rPr kumimoji="0" lang="en-US" altLang="ko-KR" sz="18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1800" b="1" dirty="0" smtClean="0">
                          <a:solidFill>
                            <a:srgbClr val="C00000"/>
                          </a:solidFill>
                          <a:latin typeface="+mn-ea"/>
                          <a:ea typeface="+mn-ea"/>
                        </a:rPr>
                        <a:t>F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en-US" altLang="ko-KR" sz="1600" b="1" kern="1200" dirty="0" smtClean="0">
                          <a:solidFill>
                            <a:srgbClr val="0070C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T</a:t>
                      </a:r>
                      <a:r>
                        <a:rPr kumimoji="1" lang="en-US" altLang="ko-KR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굴림" pitchFamily="50" charset="-127"/>
                          <a:cs typeface="+mn-cs"/>
                        </a:rPr>
                        <a:t>rue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0388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lvl="2" indent="0" algn="ctr">
                        <a:spcBef>
                          <a:spcPct val="0"/>
                        </a:spcBef>
                        <a:buNone/>
                        <a:defRPr/>
                      </a:pPr>
                      <a:r>
                        <a:rPr kumimoji="0" lang="en-US" altLang="ko-KR" sz="1800" b="1" kern="1200" dirty="0" smtClean="0">
                          <a:solidFill>
                            <a:srgbClr val="C0000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F</a:t>
                      </a:r>
                      <a:r>
                        <a:rPr kumimoji="0" lang="en-US" altLang="ko-KR" sz="18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1800" b="1" kern="1200" dirty="0" smtClean="0">
                          <a:solidFill>
                            <a:srgbClr val="00000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||</a:t>
                      </a:r>
                      <a:r>
                        <a:rPr kumimoji="0" lang="en-US" altLang="ko-KR" sz="18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1800" b="1" kern="1200" dirty="0" smtClean="0">
                          <a:solidFill>
                            <a:srgbClr val="0070C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T</a:t>
                      </a:r>
                      <a:endParaRPr kumimoji="0" lang="en-US" altLang="ko-KR" sz="1800" b="1" dirty="0" smtClean="0"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en-US" altLang="ko-KR" sz="1600" b="1" kern="1200" dirty="0" smtClean="0">
                          <a:solidFill>
                            <a:srgbClr val="0070C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T</a:t>
                      </a:r>
                      <a:r>
                        <a:rPr kumimoji="1" lang="en-US" altLang="ko-KR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굴림" pitchFamily="50" charset="-127"/>
                          <a:cs typeface="+mn-cs"/>
                        </a:rPr>
                        <a:t>rue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975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lvl="2" indent="0" algn="ctr">
                        <a:spcBef>
                          <a:spcPct val="0"/>
                        </a:spcBef>
                        <a:buNone/>
                        <a:defRPr/>
                      </a:pPr>
                      <a:r>
                        <a:rPr kumimoji="0" lang="en-US" altLang="ko-KR" sz="1800" b="1" kern="1200" dirty="0" smtClean="0">
                          <a:solidFill>
                            <a:srgbClr val="C0000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F</a:t>
                      </a:r>
                      <a:r>
                        <a:rPr kumimoji="0" lang="en-US" altLang="ko-KR" sz="18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1800" b="1" kern="1200" dirty="0" smtClean="0">
                          <a:solidFill>
                            <a:srgbClr val="00000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||</a:t>
                      </a:r>
                      <a:r>
                        <a:rPr kumimoji="0" lang="en-US" altLang="ko-KR" sz="1800" b="1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kumimoji="0" lang="en-US" altLang="ko-KR" sz="1800" b="1" kern="1200" dirty="0" smtClean="0">
                          <a:solidFill>
                            <a:srgbClr val="C0000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F</a:t>
                      </a:r>
                      <a:endParaRPr kumimoji="0" lang="en-US" altLang="ko-KR" sz="1800" b="1" dirty="0" smtClean="0"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en-US" altLang="ko-KR" sz="1600" b="1" kern="1200" dirty="0" smtClean="0">
                          <a:solidFill>
                            <a:srgbClr val="C0000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F</a:t>
                      </a:r>
                      <a:r>
                        <a:rPr kumimoji="1" lang="en-US" altLang="ko-KR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alse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574453"/>
              </p:ext>
            </p:extLst>
          </p:nvPr>
        </p:nvGraphicFramePr>
        <p:xfrm>
          <a:off x="6432550" y="1978025"/>
          <a:ext cx="2405063" cy="2808287"/>
        </p:xfrm>
        <a:graphic>
          <a:graphicData uri="http://schemas.openxmlformats.org/drawingml/2006/table">
            <a:tbl>
              <a:tblPr/>
              <a:tblGrid>
                <a:gridCol w="1168400"/>
                <a:gridCol w="1236663"/>
              </a:tblGrid>
              <a:tr h="561975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!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결과</a:t>
                      </a:r>
                      <a:endParaRPr kumimoji="1" lang="en-US" altLang="ko-K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23950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en-US" altLang="ko-KR" sz="1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!</a:t>
                      </a:r>
                      <a:r>
                        <a:rPr kumimoji="0" lang="en-US" altLang="ko-KR" sz="1800" b="1" dirty="0" smtClean="0">
                          <a:solidFill>
                            <a:srgbClr val="0070C0"/>
                          </a:solidFill>
                          <a:latin typeface="+mn-ea"/>
                          <a:ea typeface="+mn-ea"/>
                        </a:rPr>
                        <a:t>T</a:t>
                      </a:r>
                      <a:endParaRPr kumimoji="1" lang="en-US" altLang="ko-KR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en-US" altLang="ko-KR" sz="1600" b="1" kern="1200" dirty="0" smtClean="0">
                          <a:solidFill>
                            <a:srgbClr val="C0000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F</a:t>
                      </a:r>
                      <a:r>
                        <a:rPr kumimoji="1" lang="en-US" altLang="ko-KR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굴림" pitchFamily="50" charset="-127"/>
                          <a:cs typeface="+mn-cs"/>
                        </a:rPr>
                        <a:t>alse</a:t>
                      </a:r>
                      <a:endParaRPr kumimoji="1" lang="en-US" altLang="ko-KR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22362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lvl="2" indent="0" algn="ctr">
                        <a:spcBef>
                          <a:spcPct val="0"/>
                        </a:spcBef>
                        <a:buNone/>
                        <a:defRPr/>
                      </a:pPr>
                      <a:r>
                        <a:rPr kumimoji="0" lang="en-US" altLang="ko-KR" sz="1800" b="1" kern="1200" dirty="0" smtClean="0">
                          <a:solidFill>
                            <a:schemeClr val="tx1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!</a:t>
                      </a:r>
                      <a:r>
                        <a:rPr kumimoji="0" lang="en-US" altLang="ko-KR" sz="1800" b="1" kern="1200" dirty="0" smtClean="0">
                          <a:solidFill>
                            <a:srgbClr val="C0000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F</a:t>
                      </a:r>
                      <a:endParaRPr kumimoji="0" lang="en-US" altLang="ko-KR" sz="1800" b="1" dirty="0" smtClean="0">
                        <a:latin typeface="+mn-ea"/>
                        <a:ea typeface="+mn-ea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600" b="1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itchFamily="50" charset="-127"/>
                          <a:ea typeface="굴림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0" lang="en-US" altLang="ko-KR" sz="1600" b="1" kern="1200" dirty="0" smtClean="0">
                          <a:solidFill>
                            <a:srgbClr val="0070C0"/>
                          </a:solidFill>
                          <a:latin typeface="+mn-ea"/>
                          <a:ea typeface="굴림" pitchFamily="50" charset="-127"/>
                          <a:cs typeface="+mn-cs"/>
                        </a:rPr>
                        <a:t>T</a:t>
                      </a:r>
                      <a:r>
                        <a:rPr kumimoji="1" lang="en-US" altLang="ko-KR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굴림" pitchFamily="50" charset="-127"/>
                          <a:cs typeface="+mn-cs"/>
                        </a:rPr>
                        <a:t>rue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611188" y="1700212"/>
            <a:ext cx="12731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latin typeface="+mn-ea"/>
                <a:ea typeface="+mn-ea"/>
              </a:rPr>
              <a:t>[ &amp;&amp; </a:t>
            </a:r>
            <a:r>
              <a:rPr lang="ko-KR" altLang="en-US" sz="1400" b="1" dirty="0">
                <a:latin typeface="+mn-ea"/>
                <a:ea typeface="+mn-ea"/>
              </a:rPr>
              <a:t>연산자 </a:t>
            </a:r>
            <a:r>
              <a:rPr lang="en-US" altLang="ko-KR" sz="1400" b="1" dirty="0">
                <a:latin typeface="+mn-ea"/>
                <a:ea typeface="+mn-ea"/>
              </a:rPr>
              <a:t>]</a:t>
            </a:r>
            <a:endParaRPr lang="ko-KR" altLang="en-US" sz="14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89313" y="1700212"/>
            <a:ext cx="12731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latin typeface="+mn-ea"/>
                <a:ea typeface="+mn-ea"/>
              </a:rPr>
              <a:t>[ || </a:t>
            </a:r>
            <a:r>
              <a:rPr lang="ko-KR" altLang="en-US" sz="1400" b="1" dirty="0">
                <a:latin typeface="+mn-ea"/>
                <a:ea typeface="+mn-ea"/>
              </a:rPr>
              <a:t>연산자</a:t>
            </a:r>
            <a:r>
              <a:rPr lang="en-US" altLang="ko-KR" sz="1400" b="1" dirty="0">
                <a:latin typeface="+mn-ea"/>
                <a:ea typeface="+mn-ea"/>
              </a:rPr>
              <a:t>]</a:t>
            </a:r>
            <a:endParaRPr lang="ko-KR" altLang="en-US" sz="14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97613" y="1700212"/>
            <a:ext cx="12731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latin typeface="+mn-ea"/>
                <a:ea typeface="+mn-ea"/>
              </a:rPr>
              <a:t>[ ! </a:t>
            </a:r>
            <a:r>
              <a:rPr lang="ko-KR" altLang="en-US" sz="1400" b="1" dirty="0">
                <a:latin typeface="+mn-ea"/>
                <a:ea typeface="+mn-ea"/>
              </a:rPr>
              <a:t>연산자</a:t>
            </a:r>
            <a:r>
              <a:rPr lang="en-US" altLang="ko-KR" sz="1400" b="1" dirty="0">
                <a:latin typeface="+mn-ea"/>
                <a:ea typeface="+mn-ea"/>
              </a:rPr>
              <a:t>]</a:t>
            </a:r>
            <a:endParaRPr lang="ko-KR" altLang="en-US" sz="1400" b="1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89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07.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비트연산 진리 표 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2" name="그룹 1"/>
          <p:cNvGrpSpPr>
            <a:grpSpLocks/>
          </p:cNvGrpSpPr>
          <p:nvPr/>
        </p:nvGrpSpPr>
        <p:grpSpPr bwMode="auto">
          <a:xfrm>
            <a:off x="647700" y="1039813"/>
            <a:ext cx="5588000" cy="3908425"/>
            <a:chOff x="684213" y="879475"/>
            <a:chExt cx="5903883" cy="4129088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213" y="879475"/>
              <a:ext cx="4095750" cy="1089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2052638"/>
              <a:ext cx="4064000" cy="1077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3238500"/>
              <a:ext cx="4041775" cy="1060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" y="4443413"/>
              <a:ext cx="2363788" cy="565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4858863" y="1672756"/>
              <a:ext cx="1405527" cy="2515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r>
                <a:rPr lang="en-US" altLang="ko-KR" sz="2400" dirty="0">
                  <a:solidFill>
                    <a:srgbClr val="93490B"/>
                  </a:solidFill>
                  <a:latin typeface="궁서" pitchFamily="18" charset="-127"/>
                  <a:ea typeface="궁서" pitchFamily="18" charset="-127"/>
                </a:rPr>
                <a:t>&amp;(and)</a:t>
              </a:r>
              <a:endParaRPr lang="ko-KR" altLang="en-US" sz="2400" dirty="0">
                <a:solidFill>
                  <a:srgbClr val="93490B"/>
                </a:solidFill>
                <a:latin typeface="궁서" pitchFamily="18" charset="-127"/>
                <a:ea typeface="궁서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895762" y="2831651"/>
              <a:ext cx="1103624" cy="2515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r>
                <a:rPr lang="en-US" altLang="ko-KR" sz="2400" dirty="0">
                  <a:solidFill>
                    <a:srgbClr val="93490B"/>
                  </a:solidFill>
                  <a:latin typeface="궁서" pitchFamily="18" charset="-127"/>
                  <a:ea typeface="궁서" pitchFamily="18" charset="-127"/>
                </a:rPr>
                <a:t>|(OR)</a:t>
              </a:r>
              <a:endParaRPr lang="ko-KR" altLang="en-US" sz="2400" dirty="0">
                <a:solidFill>
                  <a:srgbClr val="93490B"/>
                </a:solidFill>
                <a:latin typeface="궁서" pitchFamily="18" charset="-127"/>
                <a:ea typeface="궁서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4895762" y="4014026"/>
              <a:ext cx="1692334" cy="24989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r>
                <a:rPr lang="en-US" altLang="ko-KR" sz="2400" dirty="0">
                  <a:solidFill>
                    <a:srgbClr val="93490B"/>
                  </a:solidFill>
                  <a:latin typeface="궁서" pitchFamily="18" charset="-127"/>
                  <a:ea typeface="궁서" pitchFamily="18" charset="-127"/>
                </a:rPr>
                <a:t>^(XOR)</a:t>
              </a:r>
              <a:endParaRPr lang="ko-KR" altLang="en-US" sz="2400" dirty="0">
                <a:solidFill>
                  <a:srgbClr val="93490B"/>
                </a:solidFill>
                <a:latin typeface="궁서" pitchFamily="18" charset="-127"/>
                <a:ea typeface="궁서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31306" y="4696617"/>
              <a:ext cx="1806387" cy="2498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1" latinLnBrk="1" hangingPunct="1">
                <a:defRPr/>
              </a:pPr>
              <a:r>
                <a:rPr lang="en-US" altLang="ko-KR" sz="2400" dirty="0">
                  <a:solidFill>
                    <a:srgbClr val="93490B"/>
                  </a:solidFill>
                  <a:latin typeface="궁서" pitchFamily="18" charset="-127"/>
                  <a:ea typeface="궁서" pitchFamily="18" charset="-127"/>
                </a:rPr>
                <a:t>~(NOT)</a:t>
              </a:r>
              <a:endParaRPr lang="ko-KR" altLang="en-US" sz="2400" dirty="0">
                <a:solidFill>
                  <a:srgbClr val="93490B"/>
                </a:solidFill>
                <a:latin typeface="궁서" pitchFamily="18" charset="-127"/>
                <a:ea typeface="궁서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971237" y="3722206"/>
              <a:ext cx="771530" cy="276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1200" dirty="0">
                  <a:latin typeface="+mn-ea"/>
                  <a:ea typeface="+mn-ea"/>
                </a:rPr>
                <a:t>반만</a:t>
              </a:r>
              <a:r>
                <a:rPr lang="en-US" altLang="ko-KR" sz="1200" dirty="0">
                  <a:latin typeface="+mn-ea"/>
                  <a:ea typeface="+mn-ea"/>
                </a:rPr>
                <a:t>true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</p:grpSp>
      <p:graphicFrame>
        <p:nvGraphicFramePr>
          <p:cNvPr id="20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528510"/>
              </p:ext>
            </p:extLst>
          </p:nvPr>
        </p:nvGraphicFramePr>
        <p:xfrm>
          <a:off x="6320631" y="1098748"/>
          <a:ext cx="2632869" cy="2476500"/>
        </p:xfrm>
        <a:graphic>
          <a:graphicData uri="http://schemas.openxmlformats.org/drawingml/2006/table">
            <a:tbl>
              <a:tblPr/>
              <a:tblGrid>
                <a:gridCol w="1159669"/>
                <a:gridCol w="1473200"/>
              </a:tblGrid>
              <a:tr h="413147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0000 1111</a:t>
                      </a:r>
                    </a:p>
                  </a:txBody>
                  <a:tcPr marL="0" marR="0" marT="0" marB="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11956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1111 0000</a:t>
                      </a:r>
                    </a:p>
                  </a:txBody>
                  <a:tcPr marL="0" marR="0" marT="0" marB="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13147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 &amp; B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0000 0000</a:t>
                      </a:r>
                    </a:p>
                  </a:txBody>
                  <a:tcPr marL="0" marR="0" marT="0" marB="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3147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 | B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1111 1111</a:t>
                      </a:r>
                    </a:p>
                  </a:txBody>
                  <a:tcPr marL="0" marR="0" marT="0" marB="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956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 ^ B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1111 1111</a:t>
                      </a:r>
                    </a:p>
                  </a:txBody>
                  <a:tcPr marL="0" marR="0" marT="0" marB="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3147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~A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1111 0000</a:t>
                      </a:r>
                    </a:p>
                  </a:txBody>
                  <a:tcPr marL="0" marR="0" marT="0" marB="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96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07.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비트 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</a:rPr>
              <a:t>쉬프트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(Shift)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연산자</a:t>
            </a:r>
            <a:endParaRPr lang="en-US" altLang="ko-KR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860425"/>
            <a:ext cx="5614352" cy="257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579438" y="3562350"/>
            <a:ext cx="4102100" cy="500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 비트연산의 특징</a:t>
            </a:r>
            <a:endParaRPr lang="ko-KR" altLang="en-US" sz="1600" dirty="0">
              <a:solidFill>
                <a:srgbClr val="93490B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grpSp>
        <p:nvGrpSpPr>
          <p:cNvPr id="23" name="그룹 2"/>
          <p:cNvGrpSpPr>
            <a:grpSpLocks/>
          </p:cNvGrpSpPr>
          <p:nvPr/>
        </p:nvGrpSpPr>
        <p:grpSpPr bwMode="auto">
          <a:xfrm>
            <a:off x="4964113" y="3613150"/>
            <a:ext cx="2241550" cy="1219200"/>
            <a:chOff x="6026151" y="3613151"/>
            <a:chExt cx="2241550" cy="1219422"/>
          </a:xfrm>
        </p:grpSpPr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889" y="3684588"/>
              <a:ext cx="2096508" cy="1068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모서리가 둥근 직사각형 24"/>
            <p:cNvSpPr/>
            <p:nvPr/>
          </p:nvSpPr>
          <p:spPr>
            <a:xfrm>
              <a:off x="6026151" y="3613151"/>
              <a:ext cx="2241550" cy="1219422"/>
            </a:xfrm>
            <a:prstGeom prst="roundRect">
              <a:avLst>
                <a:gd name="adj" fmla="val 5732"/>
              </a:avLst>
            </a:prstGeom>
            <a:noFill/>
            <a:ln w="22225">
              <a:solidFill>
                <a:schemeClr val="accent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719138" y="3932238"/>
            <a:ext cx="3962400" cy="900112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80975" indent="-180975" eaLnBrk="1" latinLnBrk="1" hangingPunct="1">
              <a:lnSpc>
                <a:spcPct val="150000"/>
              </a:lnSpc>
              <a:buFontTx/>
              <a:buChar char="–"/>
              <a:defRPr/>
            </a:pP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 2"/>
              </a:rPr>
              <a:t>왼쪽으로의 비트 열 이동은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 2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 2"/>
              </a:rPr>
              <a:t>의 배수의 곱</a:t>
            </a:r>
            <a:endParaRPr lang="en-US" altLang="ko-KR" sz="1200" dirty="0">
              <a:solidFill>
                <a:schemeClr val="tx1"/>
              </a:solidFill>
              <a:latin typeface="+mn-ea"/>
              <a:sym typeface="Wingdings 2"/>
            </a:endParaRPr>
          </a:p>
          <a:p>
            <a:pPr marL="180975" indent="-180975" eaLnBrk="1" latinLnBrk="1" hangingPunct="1">
              <a:lnSpc>
                <a:spcPct val="150000"/>
              </a:lnSpc>
              <a:buFontTx/>
              <a:buChar char="–"/>
              <a:defRPr/>
            </a:pP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 2"/>
              </a:rPr>
              <a:t>오른쪽으로의 비트 열 이동은 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sym typeface="Wingdings 2"/>
              </a:rPr>
              <a:t>2</a:t>
            </a:r>
            <a:r>
              <a:rPr lang="ko-KR" altLang="en-US" sz="1200" dirty="0">
                <a:solidFill>
                  <a:schemeClr val="tx1"/>
                </a:solidFill>
                <a:latin typeface="+mn-ea"/>
                <a:sym typeface="Wingdings 2"/>
              </a:rPr>
              <a:t>의 배수의 나눗셈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11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702611"/>
              </p:ext>
            </p:extLst>
          </p:nvPr>
        </p:nvGraphicFramePr>
        <p:xfrm>
          <a:off x="6368256" y="895548"/>
          <a:ext cx="2632869" cy="1239441"/>
        </p:xfrm>
        <a:graphic>
          <a:graphicData uri="http://schemas.openxmlformats.org/drawingml/2006/table">
            <a:tbl>
              <a:tblPr/>
              <a:tblGrid>
                <a:gridCol w="1159669"/>
                <a:gridCol w="1473200"/>
              </a:tblGrid>
              <a:tr h="413147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0000 1111</a:t>
                      </a:r>
                    </a:p>
                  </a:txBody>
                  <a:tcPr marL="0" marR="0" marT="0" marB="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13147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A&gt;&gt;3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0000 0001</a:t>
                      </a:r>
                    </a:p>
                  </a:txBody>
                  <a:tcPr marL="0" marR="0" marT="0" marB="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3147"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A&lt;&lt;3</a:t>
                      </a:r>
                    </a:p>
                  </a:txBody>
                  <a:tcPr marL="0" marR="0" marT="0" marB="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800" b="1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4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lnSpc>
                          <a:spcPct val="150000"/>
                        </a:lnSpc>
                        <a:spcBef>
                          <a:spcPct val="25000"/>
                        </a:spcBef>
                        <a:buClr>
                          <a:srgbClr val="333333"/>
                        </a:buClr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5000"/>
                        </a:spcBef>
                        <a:buClr>
                          <a:srgbClr val="333333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1200">
                          <a:solidFill>
                            <a:srgbClr val="00000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Font typeface="Wingdings" panose="05000000000000000000" pitchFamily="2" charset="2"/>
                        <a:tabLst>
                          <a:tab pos="266700" algn="l"/>
                          <a:tab pos="400050" algn="l"/>
                        </a:tabLst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Wingdings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0111 1000</a:t>
                      </a:r>
                    </a:p>
                  </a:txBody>
                  <a:tcPr marL="0" marR="0" marT="0" marB="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21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07.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defRPr/>
            </a:pPr>
            <a:r>
              <a:rPr lang="ko-KR" altLang="en-US" dirty="0" smtClean="0"/>
              <a:t>연산자 우선순위</a:t>
            </a:r>
            <a:endParaRPr lang="en-US" altLang="ko-KR" dirty="0"/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713" y="971550"/>
            <a:ext cx="1976437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모서리가 둥근 직사각형 17"/>
          <p:cNvSpPr/>
          <p:nvPr/>
        </p:nvSpPr>
        <p:spPr>
          <a:xfrm>
            <a:off x="5375275" y="900113"/>
            <a:ext cx="2027238" cy="1774825"/>
          </a:xfrm>
          <a:prstGeom prst="roundRect">
            <a:avLst>
              <a:gd name="adj" fmla="val 5732"/>
            </a:avLst>
          </a:prstGeom>
          <a:noFill/>
          <a:ln w="2222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024563" y="606425"/>
            <a:ext cx="1520825" cy="317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20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연산의 과정</a:t>
            </a:r>
          </a:p>
        </p:txBody>
      </p:sp>
      <p:pic>
        <p:nvPicPr>
          <p:cNvPr id="20" name="Picture 7" descr="http://image.jjang0u.service.concdn.com/data3/chalkadak/160/201502/24/1424743798458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0" t="56969" r="6177" b="31964"/>
          <a:stretch>
            <a:fillRect/>
          </a:stretch>
        </p:blipFill>
        <p:spPr bwMode="auto">
          <a:xfrm>
            <a:off x="5376863" y="4236244"/>
            <a:ext cx="3463925" cy="41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874713"/>
            <a:ext cx="433705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473700" y="2888916"/>
            <a:ext cx="3908426" cy="711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2000" dirty="0" smtClean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대입연산자</a:t>
            </a:r>
            <a:r>
              <a:rPr lang="en-US" altLang="ko-KR" sz="2000" dirty="0" smtClean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산술연산자 구분</a:t>
            </a:r>
            <a:r>
              <a:rPr lang="en-US" altLang="ko-KR" sz="2000" dirty="0" smtClean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/>
            </a:r>
            <a:br>
              <a:rPr lang="en-US" altLang="ko-KR" sz="2000" dirty="0" smtClean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</a:br>
            <a:r>
              <a:rPr lang="en-US" altLang="ko-KR" sz="2000" dirty="0" smtClean="0">
                <a:solidFill>
                  <a:schemeClr val="tx1"/>
                </a:solidFill>
                <a:latin typeface="휴먼매직체" pitchFamily="18" charset="-127"/>
                <a:ea typeface="휴먼매직체" pitchFamily="18" charset="-127"/>
              </a:rPr>
              <a:t>= + - * / % </a:t>
            </a:r>
            <a:endParaRPr lang="ko-KR" altLang="en-US" sz="2000" dirty="0">
              <a:solidFill>
                <a:schemeClr val="tx1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15" name="텍스트 개체 틀 2"/>
          <p:cNvSpPr txBox="1">
            <a:spLocks/>
          </p:cNvSpPr>
          <p:nvPr/>
        </p:nvSpPr>
        <p:spPr>
          <a:xfrm>
            <a:off x="5315121" y="2616200"/>
            <a:ext cx="463379" cy="624839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3" indent="0">
              <a:spcBef>
                <a:spcPct val="0"/>
              </a:spcBef>
            </a:pPr>
            <a:r>
              <a:rPr lang="en-US" altLang="ko-KR" sz="3600" dirty="0" smtClean="0">
                <a:solidFill>
                  <a:srgbClr val="C00000"/>
                </a:solidFill>
              </a:rPr>
              <a:t> </a:t>
            </a:r>
            <a:endParaRPr lang="en-US" altLang="ko-KR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41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07.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smtClean="0"/>
              <a:t>연산자 우선순위 예제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05588" y="963231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188" y="1227849"/>
            <a:ext cx="5936458" cy="330564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 anchor="t"/>
          <a:lstStyle/>
          <a:p>
            <a:pPr lvl="1" indent="-342900">
              <a:spcBef>
                <a:spcPts val="1200"/>
              </a:spcBef>
            </a:pPr>
            <a:r>
              <a:rPr lang="en-US" altLang="ko-KR" sz="1600" dirty="0" smtClean="0">
                <a:latin typeface="+mn-ea"/>
              </a:rPr>
              <a:t>1) result </a:t>
            </a:r>
            <a:r>
              <a:rPr lang="en-US" altLang="ko-KR" sz="1600" dirty="0">
                <a:latin typeface="+mn-ea"/>
              </a:rPr>
              <a:t>= x * y % z – a / </a:t>
            </a:r>
            <a:r>
              <a:rPr lang="en-US" altLang="ko-KR" sz="1600" dirty="0" smtClean="0">
                <a:latin typeface="+mn-ea"/>
              </a:rPr>
              <a:t>b</a:t>
            </a:r>
            <a:endParaRPr lang="en-US" altLang="ko-KR" sz="1600" dirty="0">
              <a:latin typeface="+mn-ea"/>
            </a:endParaRPr>
          </a:p>
          <a:p>
            <a:pPr lvl="1" indent="-342900">
              <a:spcBef>
                <a:spcPts val="2400"/>
              </a:spcBef>
            </a:pPr>
            <a:r>
              <a:rPr lang="en-US" altLang="ko-KR" sz="1600" dirty="0" smtClean="0">
                <a:latin typeface="+mn-ea"/>
              </a:rPr>
              <a:t>2) m </a:t>
            </a:r>
            <a:r>
              <a:rPr lang="en-US" altLang="ko-KR" sz="1600" dirty="0">
                <a:latin typeface="+mn-ea"/>
              </a:rPr>
              <a:t>= x + y + z / </a:t>
            </a:r>
            <a:r>
              <a:rPr lang="en-US" altLang="ko-KR" sz="1600" dirty="0" smtClean="0">
                <a:latin typeface="+mn-ea"/>
              </a:rPr>
              <a:t>3</a:t>
            </a:r>
            <a:endParaRPr lang="en-US" altLang="ko-KR" sz="1600" dirty="0">
              <a:latin typeface="+mn-ea"/>
            </a:endParaRPr>
          </a:p>
          <a:p>
            <a:pPr lvl="1" indent="-342900">
              <a:spcBef>
                <a:spcPts val="2400"/>
              </a:spcBef>
            </a:pPr>
            <a:r>
              <a:rPr lang="en-US" altLang="ko-KR" sz="1600" dirty="0" smtClean="0">
                <a:latin typeface="+mn-ea"/>
              </a:rPr>
              <a:t>3) result </a:t>
            </a:r>
            <a:r>
              <a:rPr lang="en-US" altLang="ko-KR" sz="1600" dirty="0">
                <a:latin typeface="+mn-ea"/>
              </a:rPr>
              <a:t>= x % y * </a:t>
            </a:r>
            <a:r>
              <a:rPr lang="en-US" altLang="ko-KR" sz="1600" dirty="0" smtClean="0">
                <a:latin typeface="+mn-ea"/>
              </a:rPr>
              <a:t>z</a:t>
            </a:r>
            <a:endParaRPr lang="en-US" altLang="ko-KR" sz="1600" dirty="0">
              <a:latin typeface="+mn-ea"/>
            </a:endParaRPr>
          </a:p>
          <a:p>
            <a:pPr lvl="1" indent="-342900">
              <a:spcBef>
                <a:spcPts val="2400"/>
              </a:spcBef>
            </a:pPr>
            <a:r>
              <a:rPr lang="en-US" altLang="ko-KR" sz="1600" dirty="0" smtClean="0">
                <a:latin typeface="+mn-ea"/>
              </a:rPr>
              <a:t>4) x=y=w=z</a:t>
            </a:r>
            <a:r>
              <a:rPr lang="en-US" altLang="ko-KR" sz="1600" dirty="0">
                <a:latin typeface="+mn-ea"/>
              </a:rPr>
              <a:t>;   </a:t>
            </a:r>
            <a:r>
              <a:rPr lang="ko-KR" altLang="en-US" sz="1600" dirty="0">
                <a:latin typeface="+mn-ea"/>
              </a:rPr>
              <a:t>오른쪽에서 </a:t>
            </a:r>
            <a:r>
              <a:rPr lang="ko-KR" altLang="en-US" sz="1600" dirty="0" smtClean="0">
                <a:latin typeface="+mn-ea"/>
              </a:rPr>
              <a:t>왼쪽으로</a:t>
            </a:r>
            <a:endParaRPr lang="en-US" altLang="ko-KR" sz="1600" dirty="0">
              <a:latin typeface="+mn-ea"/>
            </a:endParaRPr>
          </a:p>
          <a:p>
            <a:pPr lvl="1" indent="-342900">
              <a:spcBef>
                <a:spcPts val="2400"/>
              </a:spcBef>
            </a:pPr>
            <a:r>
              <a:rPr lang="en-US" altLang="ko-KR" sz="1600" dirty="0" smtClean="0">
                <a:latin typeface="+mn-ea"/>
              </a:rPr>
              <a:t>5) x </a:t>
            </a:r>
            <a:r>
              <a:rPr lang="en-US" altLang="ko-KR" sz="1600" dirty="0">
                <a:latin typeface="+mn-ea"/>
              </a:rPr>
              <a:t>= y = 3 / 5 * 2 % 6;</a:t>
            </a:r>
          </a:p>
          <a:p>
            <a:pPr lvl="1" indent="-342900">
              <a:spcBef>
                <a:spcPts val="2400"/>
              </a:spcBef>
            </a:pPr>
            <a:r>
              <a:rPr lang="en-US" altLang="ko-KR" sz="1600" dirty="0" smtClean="0">
                <a:latin typeface="+mn-ea"/>
              </a:rPr>
              <a:t>6) y </a:t>
            </a:r>
            <a:r>
              <a:rPr lang="en-US" altLang="ko-KR" sz="1600" dirty="0">
                <a:latin typeface="+mn-ea"/>
              </a:rPr>
              <a:t>= a * x * x + b * x +c;</a:t>
            </a:r>
          </a:p>
        </p:txBody>
      </p:sp>
      <p:sp>
        <p:nvSpPr>
          <p:cNvPr id="7" name="타원 6"/>
          <p:cNvSpPr/>
          <p:nvPr/>
        </p:nvSpPr>
        <p:spPr>
          <a:xfrm>
            <a:off x="6865671" y="1358866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1</a:t>
            </a:r>
            <a:endParaRPr lang="ko-KR" altLang="en-US" sz="1600" dirty="0"/>
          </a:p>
        </p:txBody>
      </p:sp>
      <p:sp>
        <p:nvSpPr>
          <p:cNvPr id="8" name="타원 7"/>
          <p:cNvSpPr/>
          <p:nvPr/>
        </p:nvSpPr>
        <p:spPr>
          <a:xfrm>
            <a:off x="7141367" y="1357279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2</a:t>
            </a:r>
            <a:endParaRPr lang="ko-KR" altLang="en-US" sz="1600" dirty="0"/>
          </a:p>
        </p:txBody>
      </p:sp>
      <p:sp>
        <p:nvSpPr>
          <p:cNvPr id="12" name="타원 11"/>
          <p:cNvSpPr/>
          <p:nvPr/>
        </p:nvSpPr>
        <p:spPr>
          <a:xfrm>
            <a:off x="7416004" y="1359396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3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7684821" y="1362041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4</a:t>
            </a:r>
            <a:endParaRPr lang="ko-KR" altLang="en-US" sz="1600" dirty="0"/>
          </a:p>
        </p:txBody>
      </p:sp>
      <p:sp>
        <p:nvSpPr>
          <p:cNvPr id="14" name="타원 13"/>
          <p:cNvSpPr/>
          <p:nvPr/>
        </p:nvSpPr>
        <p:spPr>
          <a:xfrm>
            <a:off x="7955754" y="1362041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5</a:t>
            </a:r>
            <a:endParaRPr lang="ko-KR" altLang="en-US" sz="1600" dirty="0"/>
          </a:p>
        </p:txBody>
      </p:sp>
      <p:sp>
        <p:nvSpPr>
          <p:cNvPr id="15" name="타원 14"/>
          <p:cNvSpPr/>
          <p:nvPr/>
        </p:nvSpPr>
        <p:spPr>
          <a:xfrm>
            <a:off x="8232509" y="1359924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6</a:t>
            </a:r>
            <a:endParaRPr lang="ko-KR" altLang="en-US" sz="1600" dirty="0"/>
          </a:p>
        </p:txBody>
      </p:sp>
      <p:sp>
        <p:nvSpPr>
          <p:cNvPr id="16" name="타원 15"/>
          <p:cNvSpPr/>
          <p:nvPr/>
        </p:nvSpPr>
        <p:spPr>
          <a:xfrm>
            <a:off x="8502383" y="1359925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7</a:t>
            </a:r>
            <a:endParaRPr lang="ko-KR" altLang="en-US" sz="1600" dirty="0"/>
          </a:p>
        </p:txBody>
      </p:sp>
      <p:sp>
        <p:nvSpPr>
          <p:cNvPr id="19" name="타원 18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67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07.</a:t>
            </a: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smtClean="0"/>
              <a:t>연산자 우선순위 예제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05588" y="963231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188" y="1227849"/>
            <a:ext cx="5936458" cy="330564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 anchor="t"/>
          <a:lstStyle/>
          <a:p>
            <a:pPr lvl="1" indent="-342900">
              <a:spcBef>
                <a:spcPts val="1200"/>
              </a:spcBef>
            </a:pPr>
            <a:r>
              <a:rPr lang="en-US" altLang="ko-KR" sz="1600" dirty="0" smtClean="0">
                <a:latin typeface="+mn-ea"/>
              </a:rPr>
              <a:t>1) result </a:t>
            </a:r>
            <a:r>
              <a:rPr lang="en-US" altLang="ko-KR" sz="1600" dirty="0">
                <a:latin typeface="+mn-ea"/>
              </a:rPr>
              <a:t>= x * y % z – a / </a:t>
            </a:r>
            <a:r>
              <a:rPr lang="en-US" altLang="ko-KR" sz="1600" dirty="0" smtClean="0">
                <a:latin typeface="+mn-ea"/>
              </a:rPr>
              <a:t>b</a:t>
            </a:r>
            <a:endParaRPr lang="en-US" altLang="ko-KR" sz="1600" dirty="0">
              <a:latin typeface="+mn-ea"/>
            </a:endParaRPr>
          </a:p>
          <a:p>
            <a:pPr lvl="1" indent="-342900">
              <a:spcBef>
                <a:spcPts val="2400"/>
              </a:spcBef>
            </a:pPr>
            <a:r>
              <a:rPr lang="en-US" altLang="ko-KR" sz="1600" dirty="0" smtClean="0">
                <a:latin typeface="+mn-ea"/>
              </a:rPr>
              <a:t>2) m </a:t>
            </a:r>
            <a:r>
              <a:rPr lang="en-US" altLang="ko-KR" sz="1600" dirty="0">
                <a:latin typeface="+mn-ea"/>
              </a:rPr>
              <a:t>= x + y + z / </a:t>
            </a:r>
            <a:r>
              <a:rPr lang="en-US" altLang="ko-KR" sz="1600" dirty="0" smtClean="0">
                <a:latin typeface="+mn-ea"/>
              </a:rPr>
              <a:t>3</a:t>
            </a:r>
            <a:endParaRPr lang="en-US" altLang="ko-KR" sz="1600" dirty="0">
              <a:latin typeface="+mn-ea"/>
            </a:endParaRPr>
          </a:p>
          <a:p>
            <a:pPr lvl="1" indent="-342900">
              <a:spcBef>
                <a:spcPts val="2400"/>
              </a:spcBef>
            </a:pPr>
            <a:r>
              <a:rPr lang="en-US" altLang="ko-KR" sz="1600" dirty="0" smtClean="0">
                <a:latin typeface="+mn-ea"/>
              </a:rPr>
              <a:t>3) result </a:t>
            </a:r>
            <a:r>
              <a:rPr lang="en-US" altLang="ko-KR" sz="1600" dirty="0">
                <a:latin typeface="+mn-ea"/>
              </a:rPr>
              <a:t>= x % y * </a:t>
            </a:r>
            <a:r>
              <a:rPr lang="en-US" altLang="ko-KR" sz="1600" dirty="0" smtClean="0">
                <a:latin typeface="+mn-ea"/>
              </a:rPr>
              <a:t>z</a:t>
            </a:r>
            <a:endParaRPr lang="en-US" altLang="ko-KR" sz="1600" dirty="0">
              <a:latin typeface="+mn-ea"/>
            </a:endParaRPr>
          </a:p>
          <a:p>
            <a:pPr lvl="1" indent="-342900">
              <a:spcBef>
                <a:spcPts val="2400"/>
              </a:spcBef>
            </a:pPr>
            <a:r>
              <a:rPr lang="en-US" altLang="ko-KR" sz="1600" dirty="0" smtClean="0">
                <a:latin typeface="+mn-ea"/>
              </a:rPr>
              <a:t>4) x=y=w=z</a:t>
            </a:r>
            <a:r>
              <a:rPr lang="en-US" altLang="ko-KR" sz="1600" dirty="0">
                <a:latin typeface="+mn-ea"/>
              </a:rPr>
              <a:t>;   </a:t>
            </a:r>
            <a:r>
              <a:rPr lang="ko-KR" altLang="en-US" sz="1600" dirty="0">
                <a:latin typeface="+mn-ea"/>
              </a:rPr>
              <a:t>오른쪽에서 </a:t>
            </a:r>
            <a:r>
              <a:rPr lang="ko-KR" altLang="en-US" sz="1600" dirty="0" smtClean="0">
                <a:latin typeface="+mn-ea"/>
              </a:rPr>
              <a:t>왼쪽으로</a:t>
            </a:r>
            <a:endParaRPr lang="en-US" altLang="ko-KR" sz="1600" dirty="0">
              <a:latin typeface="+mn-ea"/>
            </a:endParaRPr>
          </a:p>
          <a:p>
            <a:pPr lvl="1" indent="-342900">
              <a:spcBef>
                <a:spcPts val="2400"/>
              </a:spcBef>
            </a:pPr>
            <a:r>
              <a:rPr lang="en-US" altLang="ko-KR" sz="1600" dirty="0" smtClean="0">
                <a:latin typeface="+mn-ea"/>
              </a:rPr>
              <a:t>5) x </a:t>
            </a:r>
            <a:r>
              <a:rPr lang="en-US" altLang="ko-KR" sz="1600" dirty="0">
                <a:latin typeface="+mn-ea"/>
              </a:rPr>
              <a:t>= y = 3 / 5 * 2 % 6;</a:t>
            </a:r>
          </a:p>
          <a:p>
            <a:pPr lvl="1" indent="-342900">
              <a:spcBef>
                <a:spcPts val="2400"/>
              </a:spcBef>
            </a:pPr>
            <a:r>
              <a:rPr lang="en-US" altLang="ko-KR" sz="1600" dirty="0" smtClean="0">
                <a:latin typeface="+mn-ea"/>
              </a:rPr>
              <a:t>6) y </a:t>
            </a:r>
            <a:r>
              <a:rPr lang="en-US" altLang="ko-KR" sz="1600" dirty="0">
                <a:latin typeface="+mn-ea"/>
              </a:rPr>
              <a:t>= a * x * x + b * x +c;</a:t>
            </a:r>
          </a:p>
        </p:txBody>
      </p:sp>
      <p:sp>
        <p:nvSpPr>
          <p:cNvPr id="7" name="타원 6"/>
          <p:cNvSpPr/>
          <p:nvPr/>
        </p:nvSpPr>
        <p:spPr>
          <a:xfrm>
            <a:off x="6865671" y="1358866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1</a:t>
            </a:r>
            <a:endParaRPr lang="ko-KR" altLang="en-US" sz="1600" dirty="0"/>
          </a:p>
        </p:txBody>
      </p:sp>
      <p:sp>
        <p:nvSpPr>
          <p:cNvPr id="8" name="타원 7"/>
          <p:cNvSpPr/>
          <p:nvPr/>
        </p:nvSpPr>
        <p:spPr>
          <a:xfrm>
            <a:off x="7141367" y="1357279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2</a:t>
            </a:r>
            <a:endParaRPr lang="ko-KR" altLang="en-US" sz="1600" dirty="0"/>
          </a:p>
        </p:txBody>
      </p:sp>
      <p:sp>
        <p:nvSpPr>
          <p:cNvPr id="12" name="타원 11"/>
          <p:cNvSpPr/>
          <p:nvPr/>
        </p:nvSpPr>
        <p:spPr>
          <a:xfrm>
            <a:off x="7416004" y="1359396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3</a:t>
            </a:r>
            <a:endParaRPr lang="ko-KR" altLang="en-US" sz="1600" dirty="0"/>
          </a:p>
        </p:txBody>
      </p:sp>
      <p:sp>
        <p:nvSpPr>
          <p:cNvPr id="13" name="타원 12"/>
          <p:cNvSpPr/>
          <p:nvPr/>
        </p:nvSpPr>
        <p:spPr>
          <a:xfrm>
            <a:off x="7684821" y="1362041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4</a:t>
            </a:r>
            <a:endParaRPr lang="ko-KR" altLang="en-US" sz="1600" dirty="0"/>
          </a:p>
        </p:txBody>
      </p:sp>
      <p:sp>
        <p:nvSpPr>
          <p:cNvPr id="14" name="타원 13"/>
          <p:cNvSpPr/>
          <p:nvPr/>
        </p:nvSpPr>
        <p:spPr>
          <a:xfrm>
            <a:off x="7955754" y="1362041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5</a:t>
            </a:r>
            <a:endParaRPr lang="ko-KR" altLang="en-US" sz="1600" dirty="0"/>
          </a:p>
        </p:txBody>
      </p:sp>
      <p:sp>
        <p:nvSpPr>
          <p:cNvPr id="15" name="타원 14"/>
          <p:cNvSpPr/>
          <p:nvPr/>
        </p:nvSpPr>
        <p:spPr>
          <a:xfrm>
            <a:off x="8232509" y="1359924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6</a:t>
            </a:r>
            <a:endParaRPr lang="ko-KR" altLang="en-US" sz="1600" dirty="0"/>
          </a:p>
        </p:txBody>
      </p:sp>
      <p:sp>
        <p:nvSpPr>
          <p:cNvPr id="16" name="타원 15"/>
          <p:cNvSpPr/>
          <p:nvPr/>
        </p:nvSpPr>
        <p:spPr>
          <a:xfrm>
            <a:off x="8502383" y="1359925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7</a:t>
            </a:r>
            <a:endParaRPr lang="ko-KR" altLang="en-US" sz="1600" dirty="0"/>
          </a:p>
        </p:txBody>
      </p:sp>
      <p:sp>
        <p:nvSpPr>
          <p:cNvPr id="19" name="타원 18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836471" y="1488041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1</a:t>
            </a:r>
            <a:endParaRPr lang="ko-KR" altLang="en-US" sz="1600" dirty="0"/>
          </a:p>
        </p:txBody>
      </p:sp>
      <p:sp>
        <p:nvSpPr>
          <p:cNvPr id="45" name="타원 44"/>
          <p:cNvSpPr/>
          <p:nvPr/>
        </p:nvSpPr>
        <p:spPr>
          <a:xfrm>
            <a:off x="2251867" y="1503470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2</a:t>
            </a:r>
            <a:endParaRPr lang="ko-KR" altLang="en-US" sz="1600" dirty="0"/>
          </a:p>
        </p:txBody>
      </p:sp>
      <p:sp>
        <p:nvSpPr>
          <p:cNvPr id="46" name="타원 45"/>
          <p:cNvSpPr/>
          <p:nvPr/>
        </p:nvSpPr>
        <p:spPr>
          <a:xfrm>
            <a:off x="2932904" y="1503470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3</a:t>
            </a:r>
            <a:endParaRPr lang="ko-KR" altLang="en-US" sz="1600" dirty="0"/>
          </a:p>
        </p:txBody>
      </p:sp>
      <p:sp>
        <p:nvSpPr>
          <p:cNvPr id="47" name="타원 46"/>
          <p:cNvSpPr/>
          <p:nvPr/>
        </p:nvSpPr>
        <p:spPr>
          <a:xfrm>
            <a:off x="2554732" y="1488182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4</a:t>
            </a:r>
            <a:endParaRPr lang="ko-KR" altLang="en-US" sz="1600" dirty="0"/>
          </a:p>
        </p:txBody>
      </p:sp>
      <p:sp>
        <p:nvSpPr>
          <p:cNvPr id="48" name="타원 47"/>
          <p:cNvSpPr/>
          <p:nvPr/>
        </p:nvSpPr>
        <p:spPr>
          <a:xfrm>
            <a:off x="1467160" y="1508373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5</a:t>
            </a:r>
            <a:endParaRPr lang="ko-KR" altLang="en-US" sz="1600" dirty="0"/>
          </a:p>
        </p:txBody>
      </p:sp>
      <p:sp>
        <p:nvSpPr>
          <p:cNvPr id="49" name="타원 48"/>
          <p:cNvSpPr/>
          <p:nvPr/>
        </p:nvSpPr>
        <p:spPr>
          <a:xfrm>
            <a:off x="2289288" y="2063716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1</a:t>
            </a:r>
            <a:endParaRPr lang="ko-KR" altLang="en-US" sz="1600" dirty="0"/>
          </a:p>
        </p:txBody>
      </p:sp>
      <p:sp>
        <p:nvSpPr>
          <p:cNvPr id="50" name="타원 49"/>
          <p:cNvSpPr/>
          <p:nvPr/>
        </p:nvSpPr>
        <p:spPr>
          <a:xfrm>
            <a:off x="1584471" y="2082907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2</a:t>
            </a:r>
            <a:endParaRPr lang="ko-KR" altLang="en-US" sz="1600" dirty="0"/>
          </a:p>
        </p:txBody>
      </p:sp>
      <p:sp>
        <p:nvSpPr>
          <p:cNvPr id="51" name="타원 50"/>
          <p:cNvSpPr/>
          <p:nvPr/>
        </p:nvSpPr>
        <p:spPr>
          <a:xfrm>
            <a:off x="1962471" y="2063716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3</a:t>
            </a:r>
            <a:endParaRPr lang="ko-KR" altLang="en-US" sz="1600" dirty="0"/>
          </a:p>
        </p:txBody>
      </p:sp>
      <p:sp>
        <p:nvSpPr>
          <p:cNvPr id="52" name="타원 51"/>
          <p:cNvSpPr/>
          <p:nvPr/>
        </p:nvSpPr>
        <p:spPr>
          <a:xfrm>
            <a:off x="1157021" y="2066586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4</a:t>
            </a:r>
            <a:endParaRPr lang="ko-KR" altLang="en-US" sz="1600" dirty="0"/>
          </a:p>
        </p:txBody>
      </p:sp>
      <p:sp>
        <p:nvSpPr>
          <p:cNvPr id="53" name="타원 52"/>
          <p:cNvSpPr/>
          <p:nvPr/>
        </p:nvSpPr>
        <p:spPr>
          <a:xfrm>
            <a:off x="1880921" y="2578066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1</a:t>
            </a:r>
            <a:endParaRPr lang="ko-KR" altLang="en-US" sz="1600" dirty="0"/>
          </a:p>
        </p:txBody>
      </p:sp>
      <p:sp>
        <p:nvSpPr>
          <p:cNvPr id="54" name="타원 53"/>
          <p:cNvSpPr/>
          <p:nvPr/>
        </p:nvSpPr>
        <p:spPr>
          <a:xfrm>
            <a:off x="2289288" y="2571998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2</a:t>
            </a:r>
            <a:endParaRPr lang="ko-KR" altLang="en-US" sz="1600" dirty="0"/>
          </a:p>
        </p:txBody>
      </p:sp>
      <p:sp>
        <p:nvSpPr>
          <p:cNvPr id="55" name="타원 54"/>
          <p:cNvSpPr/>
          <p:nvPr/>
        </p:nvSpPr>
        <p:spPr>
          <a:xfrm>
            <a:off x="1477064" y="2628673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3</a:t>
            </a:r>
            <a:endParaRPr lang="ko-KR" altLang="en-US" sz="1600" dirty="0"/>
          </a:p>
        </p:txBody>
      </p:sp>
      <p:sp>
        <p:nvSpPr>
          <p:cNvPr id="56" name="타원 55"/>
          <p:cNvSpPr/>
          <p:nvPr/>
        </p:nvSpPr>
        <p:spPr>
          <a:xfrm>
            <a:off x="1593160" y="3174966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1</a:t>
            </a:r>
            <a:endParaRPr lang="ko-KR" altLang="en-US" sz="1600" dirty="0"/>
          </a:p>
        </p:txBody>
      </p:sp>
      <p:sp>
        <p:nvSpPr>
          <p:cNvPr id="57" name="타원 56"/>
          <p:cNvSpPr/>
          <p:nvPr/>
        </p:nvSpPr>
        <p:spPr>
          <a:xfrm>
            <a:off x="1283021" y="3155916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2</a:t>
            </a:r>
            <a:endParaRPr lang="ko-KR" altLang="en-US" sz="1600" dirty="0"/>
          </a:p>
        </p:txBody>
      </p:sp>
      <p:sp>
        <p:nvSpPr>
          <p:cNvPr id="58" name="타원 57"/>
          <p:cNvSpPr/>
          <p:nvPr/>
        </p:nvSpPr>
        <p:spPr>
          <a:xfrm>
            <a:off x="1031021" y="3162796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3</a:t>
            </a:r>
            <a:endParaRPr lang="ko-KR" altLang="en-US" sz="1600" dirty="0"/>
          </a:p>
        </p:txBody>
      </p:sp>
      <p:sp>
        <p:nvSpPr>
          <p:cNvPr id="59" name="타원 58"/>
          <p:cNvSpPr/>
          <p:nvPr/>
        </p:nvSpPr>
        <p:spPr>
          <a:xfrm>
            <a:off x="1869881" y="3708366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1</a:t>
            </a:r>
            <a:endParaRPr lang="ko-KR" altLang="en-US" sz="1600" dirty="0"/>
          </a:p>
        </p:txBody>
      </p:sp>
      <p:sp>
        <p:nvSpPr>
          <p:cNvPr id="60" name="타원 59"/>
          <p:cNvSpPr/>
          <p:nvPr/>
        </p:nvSpPr>
        <p:spPr>
          <a:xfrm>
            <a:off x="2214471" y="3708366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2</a:t>
            </a:r>
            <a:endParaRPr lang="ko-KR" altLang="en-US" sz="1600" dirty="0"/>
          </a:p>
        </p:txBody>
      </p:sp>
      <p:sp>
        <p:nvSpPr>
          <p:cNvPr id="61" name="타원 60"/>
          <p:cNvSpPr/>
          <p:nvPr/>
        </p:nvSpPr>
        <p:spPr>
          <a:xfrm>
            <a:off x="2582942" y="3700512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3</a:t>
            </a:r>
            <a:endParaRPr lang="ko-KR" altLang="en-US" sz="1600" dirty="0"/>
          </a:p>
        </p:txBody>
      </p:sp>
      <p:sp>
        <p:nvSpPr>
          <p:cNvPr id="62" name="타원 61"/>
          <p:cNvSpPr/>
          <p:nvPr/>
        </p:nvSpPr>
        <p:spPr>
          <a:xfrm>
            <a:off x="1501785" y="3700512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4</a:t>
            </a:r>
            <a:endParaRPr lang="ko-KR" altLang="en-US" sz="1600" dirty="0"/>
          </a:p>
        </p:txBody>
      </p:sp>
      <p:sp>
        <p:nvSpPr>
          <p:cNvPr id="63" name="타원 62"/>
          <p:cNvSpPr/>
          <p:nvPr/>
        </p:nvSpPr>
        <p:spPr>
          <a:xfrm>
            <a:off x="1091404" y="3708366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5</a:t>
            </a:r>
            <a:endParaRPr lang="ko-KR" altLang="en-US" sz="1600" dirty="0"/>
          </a:p>
        </p:txBody>
      </p:sp>
      <p:sp>
        <p:nvSpPr>
          <p:cNvPr id="64" name="타원 63"/>
          <p:cNvSpPr/>
          <p:nvPr/>
        </p:nvSpPr>
        <p:spPr>
          <a:xfrm>
            <a:off x="1476842" y="4266764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1</a:t>
            </a:r>
            <a:endParaRPr lang="ko-KR" altLang="en-US" sz="1600" dirty="0"/>
          </a:p>
        </p:txBody>
      </p:sp>
      <p:sp>
        <p:nvSpPr>
          <p:cNvPr id="65" name="타원 64"/>
          <p:cNvSpPr/>
          <p:nvPr/>
        </p:nvSpPr>
        <p:spPr>
          <a:xfrm>
            <a:off x="1836471" y="4281498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2</a:t>
            </a:r>
            <a:endParaRPr lang="ko-KR" altLang="en-US" sz="1600" dirty="0"/>
          </a:p>
        </p:txBody>
      </p:sp>
      <p:sp>
        <p:nvSpPr>
          <p:cNvPr id="66" name="타원 65"/>
          <p:cNvSpPr/>
          <p:nvPr/>
        </p:nvSpPr>
        <p:spPr>
          <a:xfrm>
            <a:off x="2541288" y="4252560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3</a:t>
            </a:r>
            <a:endParaRPr lang="ko-KR" altLang="en-US" sz="1600" dirty="0"/>
          </a:p>
        </p:txBody>
      </p:sp>
      <p:sp>
        <p:nvSpPr>
          <p:cNvPr id="67" name="타원 66"/>
          <p:cNvSpPr/>
          <p:nvPr/>
        </p:nvSpPr>
        <p:spPr>
          <a:xfrm>
            <a:off x="2163288" y="4266764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4</a:t>
            </a:r>
            <a:endParaRPr lang="ko-KR" altLang="en-US" sz="1600" dirty="0"/>
          </a:p>
        </p:txBody>
      </p:sp>
      <p:sp>
        <p:nvSpPr>
          <p:cNvPr id="68" name="타원 67"/>
          <p:cNvSpPr/>
          <p:nvPr/>
        </p:nvSpPr>
        <p:spPr>
          <a:xfrm>
            <a:off x="2844846" y="4252560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5</a:t>
            </a:r>
            <a:endParaRPr lang="ko-KR" altLang="en-US" sz="1600" dirty="0"/>
          </a:p>
        </p:txBody>
      </p:sp>
      <p:sp>
        <p:nvSpPr>
          <p:cNvPr id="69" name="타원 68"/>
          <p:cNvSpPr/>
          <p:nvPr/>
        </p:nvSpPr>
        <p:spPr>
          <a:xfrm>
            <a:off x="1091404" y="4253088"/>
            <a:ext cx="252000" cy="252000"/>
          </a:xfrm>
          <a:prstGeom prst="ellipse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en-US" altLang="ko-KR" sz="1200" dirty="0"/>
              <a:t>6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8621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ko-KR" sz="1800" dirty="0">
                <a:latin typeface="+mj-ea"/>
              </a:rPr>
              <a:t>Chapter 01.</a:t>
            </a:r>
            <a:br>
              <a:rPr lang="en-US" altLang="ko-KR" sz="1800" dirty="0">
                <a:latin typeface="+mj-ea"/>
              </a:rPr>
            </a:br>
            <a:r>
              <a:rPr lang="ko-KR" altLang="en-US" sz="1800" dirty="0">
                <a:latin typeface="+mj-ea"/>
              </a:rPr>
              <a:t>기본 프로그래밍</a:t>
            </a:r>
            <a:endParaRPr lang="ko-KR" altLang="en-US" sz="18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034825" y="414068"/>
            <a:ext cx="0" cy="432470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099860"/>
              </p:ext>
            </p:extLst>
          </p:nvPr>
        </p:nvGraphicFramePr>
        <p:xfrm>
          <a:off x="5239109" y="412595"/>
          <a:ext cx="3076804" cy="4320426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3076804"/>
              </a:tblGrid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01.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시작하기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02.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개발환경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03.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프로그램작성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04.</a:t>
                      </a:r>
                      <a:r>
                        <a:rPr lang="ko-KR" altLang="en-US" sz="1600" b="0" dirty="0" err="1" smtClean="0">
                          <a:latin typeface="+mn-ea"/>
                          <a:ea typeface="+mn-ea"/>
                        </a:rPr>
                        <a:t>예약어와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dirty="0" err="1" smtClean="0">
                          <a:latin typeface="+mn-ea"/>
                          <a:ea typeface="+mn-ea"/>
                        </a:rPr>
                        <a:t>식별자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05.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변수와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자료형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06.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상수와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형변환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07.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연산자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08.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콘솔 입력과 출력</a:t>
                      </a:r>
                      <a:endParaRPr lang="en-US" altLang="ko-KR" sz="1600" b="1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09.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조건문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10.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반복문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11.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배열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321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08.</a:t>
            </a:r>
            <a:r>
              <a:rPr lang="ko-KR" altLang="en-US" dirty="0" smtClean="0"/>
              <a:t>콘솔입력과 출력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콘솔출력</a:t>
            </a:r>
            <a:r>
              <a:rPr lang="en-US" altLang="ko-KR" dirty="0"/>
              <a:t>: </a:t>
            </a:r>
            <a:r>
              <a:rPr lang="en-US" altLang="ko-KR" dirty="0" err="1"/>
              <a:t>System.out.println</a:t>
            </a:r>
            <a:r>
              <a:rPr lang="en-US" altLang="ko-KR" dirty="0"/>
              <a:t>() </a:t>
            </a:r>
            <a:r>
              <a:rPr lang="ko-KR" altLang="en-US" dirty="0"/>
              <a:t>과 </a:t>
            </a:r>
            <a:r>
              <a:rPr lang="en-US" altLang="ko-KR" dirty="0" err="1"/>
              <a:t>System.out.print</a:t>
            </a:r>
            <a:r>
              <a:rPr lang="en-US" altLang="ko-KR" dirty="0"/>
              <a:t>()</a:t>
            </a:r>
          </a:p>
        </p:txBody>
      </p:sp>
      <p:sp>
        <p:nvSpPr>
          <p:cNvPr id="6" name="텍스트 개체 틀 2"/>
          <p:cNvSpPr txBox="1">
            <a:spLocks/>
          </p:cNvSpPr>
          <p:nvPr/>
        </p:nvSpPr>
        <p:spPr bwMode="auto">
          <a:xfrm>
            <a:off x="312591" y="908050"/>
            <a:ext cx="6843859" cy="431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altLang="ko-KR" b="1" dirty="0" err="1" smtClean="0"/>
              <a:t>System.out.println</a:t>
            </a:r>
            <a:r>
              <a:rPr lang="en-US" altLang="ko-KR" b="1" dirty="0" smtClean="0"/>
              <a:t>()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출력 후에 </a:t>
            </a:r>
            <a:r>
              <a:rPr lang="ko-KR" altLang="en-US" dirty="0" err="1" smtClean="0"/>
              <a:t>개행을</a:t>
            </a:r>
            <a:r>
              <a:rPr lang="ko-KR" altLang="en-US" dirty="0" smtClean="0"/>
              <a:t> 한다</a:t>
            </a:r>
            <a:r>
              <a:rPr lang="en-US" altLang="ko-KR" dirty="0" smtClean="0"/>
              <a:t>.</a:t>
            </a:r>
          </a:p>
          <a:p>
            <a:pPr lvl="1">
              <a:spcBef>
                <a:spcPct val="0"/>
              </a:spcBef>
            </a:pPr>
            <a:r>
              <a:rPr lang="en-US" altLang="ko-KR" b="1" dirty="0" err="1" smtClean="0"/>
              <a:t>System.out.print</a:t>
            </a:r>
            <a:r>
              <a:rPr lang="en-US" altLang="ko-KR" b="1" dirty="0" smtClean="0"/>
              <a:t>()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출력 후에 </a:t>
            </a:r>
            <a:r>
              <a:rPr lang="ko-KR" altLang="en-US" dirty="0" err="1" smtClean="0"/>
              <a:t>개행을</a:t>
            </a:r>
            <a:r>
              <a:rPr lang="ko-KR" altLang="en-US" dirty="0" smtClean="0"/>
              <a:t> 하지 않는다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5" name="텍스트 개체 틀 2"/>
          <p:cNvSpPr txBox="1">
            <a:spLocks/>
          </p:cNvSpPr>
          <p:nvPr/>
        </p:nvSpPr>
        <p:spPr bwMode="auto">
          <a:xfrm>
            <a:off x="312591" y="3091783"/>
            <a:ext cx="6843859" cy="431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ko-KR" altLang="en-US" b="1" dirty="0"/>
              <a:t>이스케이프 시퀀스는</a:t>
            </a:r>
            <a:r>
              <a:rPr lang="en-US" altLang="ko-KR" b="1" dirty="0"/>
              <a:t> </a:t>
            </a:r>
            <a:r>
              <a:rPr lang="ko-KR" altLang="en-US" dirty="0"/>
              <a:t>문자열 안에서 특별한 의미로 해석되는 문자를 의미한다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grpSp>
        <p:nvGrpSpPr>
          <p:cNvPr id="38" name="그룹 16"/>
          <p:cNvGrpSpPr>
            <a:grpSpLocks/>
          </p:cNvGrpSpPr>
          <p:nvPr/>
        </p:nvGrpSpPr>
        <p:grpSpPr bwMode="auto">
          <a:xfrm>
            <a:off x="5000625" y="3611273"/>
            <a:ext cx="899584" cy="369887"/>
            <a:chOff x="4579355" y="4199640"/>
            <a:chExt cx="899584" cy="369887"/>
          </a:xfrm>
        </p:grpSpPr>
        <p:sp>
          <p:nvSpPr>
            <p:cNvPr id="39" name="직사각형 38"/>
            <p:cNvSpPr/>
            <p:nvPr/>
          </p:nvSpPr>
          <p:spPr>
            <a:xfrm>
              <a:off x="4712176" y="4199640"/>
              <a:ext cx="766763" cy="369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dirty="0">
                  <a:latin typeface="+mn-ea"/>
                </a:rPr>
                <a:t>== \</a:t>
              </a:r>
              <a:endParaRPr lang="ko-KR" altLang="en-US" dirty="0"/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4579355" y="4259436"/>
              <a:ext cx="125412" cy="180975"/>
            </a:xfrm>
            <a:prstGeom prst="line">
              <a:avLst/>
            </a:prstGeom>
            <a:ln w="19050">
              <a:solidFill>
                <a:srgbClr val="353B89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모서리가 둥근 직사각형 15"/>
          <p:cNvSpPr/>
          <p:nvPr/>
        </p:nvSpPr>
        <p:spPr>
          <a:xfrm>
            <a:off x="719138" y="3494088"/>
            <a:ext cx="3962400" cy="1223962"/>
          </a:xfrm>
          <a:prstGeom prst="roundRect">
            <a:avLst>
              <a:gd name="adj" fmla="val 5004"/>
            </a:avLst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endParaRPr lang="en-US" altLang="ko-KR" sz="1200" dirty="0" smtClean="0">
              <a:solidFill>
                <a:srgbClr val="DCE6F2"/>
              </a:solidFill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3324" y="1629834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콘솔출력 예시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78128" y="1884822"/>
            <a:ext cx="7504982" cy="101924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defRPr/>
            </a:pPr>
            <a:r>
              <a:rPr lang="en-US" altLang="ko-KR" sz="1200" dirty="0" err="1">
                <a:latin typeface="+mn-ea"/>
              </a:rPr>
              <a:t>System.out.print</a:t>
            </a:r>
            <a:r>
              <a:rPr lang="en-US" altLang="ko-KR" sz="1200" dirty="0">
                <a:latin typeface="+mn-ea"/>
              </a:rPr>
              <a:t>("</a:t>
            </a:r>
            <a:r>
              <a:rPr lang="ko-KR" altLang="en-US" sz="1200" dirty="0">
                <a:latin typeface="+mn-ea"/>
              </a:rPr>
              <a:t>안녕</a:t>
            </a:r>
            <a:r>
              <a:rPr lang="en-US" altLang="ko-KR" sz="1200" dirty="0">
                <a:latin typeface="+mn-ea"/>
              </a:rPr>
              <a:t>"); </a:t>
            </a:r>
          </a:p>
          <a:p>
            <a:pPr>
              <a:defRPr/>
            </a:pPr>
            <a:r>
              <a:rPr lang="en-US" altLang="ko-KR" sz="1200" dirty="0" err="1">
                <a:latin typeface="+mn-ea"/>
              </a:rPr>
              <a:t>System.out.println</a:t>
            </a:r>
            <a:r>
              <a:rPr lang="en-US" altLang="ko-KR" sz="1200" dirty="0">
                <a:latin typeface="+mn-ea"/>
              </a:rPr>
              <a:t>("</a:t>
            </a:r>
            <a:r>
              <a:rPr lang="ko-KR" altLang="en-US" sz="1200" dirty="0">
                <a:latin typeface="+mn-ea"/>
              </a:rPr>
              <a:t>하세요</a:t>
            </a:r>
            <a:r>
              <a:rPr lang="en-US" altLang="ko-KR" sz="1200" dirty="0">
                <a:latin typeface="+mn-ea"/>
              </a:rPr>
              <a:t>");                           //</a:t>
            </a:r>
            <a:r>
              <a:rPr lang="ko-KR" altLang="en-US" sz="1200" dirty="0">
                <a:latin typeface="+mn-ea"/>
              </a:rPr>
              <a:t>안녕하세요</a:t>
            </a:r>
            <a:endParaRPr lang="en-US" altLang="ko-KR" sz="1200" dirty="0">
              <a:latin typeface="+mn-ea"/>
            </a:endParaRPr>
          </a:p>
          <a:p>
            <a:pPr>
              <a:defRPr/>
            </a:pPr>
            <a:endParaRPr lang="en-US" altLang="ko-KR" sz="1200" dirty="0">
              <a:latin typeface="+mn-ea"/>
            </a:endParaRPr>
          </a:p>
          <a:p>
            <a:pPr>
              <a:defRPr/>
            </a:pPr>
            <a:r>
              <a:rPr lang="en-US" altLang="ko-KR" sz="1200" dirty="0" err="1">
                <a:latin typeface="+mn-ea"/>
              </a:rPr>
              <a:t>System.out.println</a:t>
            </a:r>
            <a:r>
              <a:rPr lang="en-US" altLang="ko-KR" sz="1200" dirty="0">
                <a:latin typeface="+mn-ea"/>
              </a:rPr>
              <a:t>("</a:t>
            </a:r>
            <a:r>
              <a:rPr lang="ko-KR" altLang="en-US" sz="1200" dirty="0">
                <a:latin typeface="+mn-ea"/>
              </a:rPr>
              <a:t>안녕하세요</a:t>
            </a:r>
            <a:r>
              <a:rPr lang="en-US" altLang="ko-KR" sz="1200" dirty="0">
                <a:latin typeface="+mn-ea"/>
              </a:rPr>
              <a:t>");                     //</a:t>
            </a:r>
            <a:r>
              <a:rPr lang="ko-KR" altLang="en-US" sz="1200" dirty="0">
                <a:latin typeface="+mn-ea"/>
              </a:rPr>
              <a:t>안녕하세요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872172" y="3543831"/>
            <a:ext cx="1756117" cy="1110327"/>
            <a:chOff x="5027612" y="4188991"/>
            <a:chExt cx="1756117" cy="1110327"/>
          </a:xfrm>
        </p:grpSpPr>
        <p:grpSp>
          <p:nvGrpSpPr>
            <p:cNvPr id="49" name="그룹 48"/>
            <p:cNvGrpSpPr/>
            <p:nvPr/>
          </p:nvGrpSpPr>
          <p:grpSpPr>
            <a:xfrm>
              <a:off x="5027612" y="4188991"/>
              <a:ext cx="1348955" cy="311637"/>
              <a:chOff x="5027612" y="4188991"/>
              <a:chExt cx="1348955" cy="311637"/>
            </a:xfrm>
          </p:grpSpPr>
          <p:grpSp>
            <p:nvGrpSpPr>
              <p:cNvPr id="67" name="그룹 66"/>
              <p:cNvGrpSpPr/>
              <p:nvPr/>
            </p:nvGrpSpPr>
            <p:grpSpPr>
              <a:xfrm>
                <a:off x="5027612" y="4192851"/>
                <a:ext cx="276038" cy="307777"/>
                <a:chOff x="5027612" y="4192851"/>
                <a:chExt cx="276038" cy="307777"/>
              </a:xfrm>
            </p:grpSpPr>
            <p:sp>
              <p:nvSpPr>
                <p:cNvPr id="69" name="직사각형 68"/>
                <p:cNvSpPr/>
                <p:nvPr/>
              </p:nvSpPr>
              <p:spPr bwMode="auto">
                <a:xfrm>
                  <a:off x="5027612" y="4192851"/>
                  <a:ext cx="27603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eaLnBrk="1" latinLnBrk="1" hangingPunct="1">
                    <a:defRPr/>
                  </a:pPr>
                  <a:r>
                    <a:rPr lang="en-US" altLang="ko-KR" sz="1400" dirty="0" smtClean="0">
                      <a:latin typeface="+mn-ea"/>
                    </a:rPr>
                    <a:t>n</a:t>
                  </a:r>
                  <a:endParaRPr lang="ko-KR" altLang="en-US" sz="1400" dirty="0">
                    <a:latin typeface="+mn-ea"/>
                  </a:endParaRPr>
                </a:p>
              </p:txBody>
            </p:sp>
            <p:cxnSp>
              <p:nvCxnSpPr>
                <p:cNvPr id="70" name="직선 연결선 69"/>
                <p:cNvCxnSpPr/>
                <p:nvPr/>
              </p:nvCxnSpPr>
              <p:spPr bwMode="auto">
                <a:xfrm>
                  <a:off x="5048250" y="4274820"/>
                  <a:ext cx="63112" cy="13314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직사각형 67"/>
              <p:cNvSpPr/>
              <p:nvPr/>
            </p:nvSpPr>
            <p:spPr bwMode="auto">
              <a:xfrm>
                <a:off x="5784738" y="4188991"/>
                <a:ext cx="591829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latinLnBrk="1" hangingPunct="1">
                  <a:defRPr/>
                </a:pPr>
                <a:r>
                  <a:rPr lang="en-US" altLang="ko-KR" dirty="0" smtClean="0">
                    <a:latin typeface="+mn-ea"/>
                  </a:rPr>
                  <a:t> </a:t>
                </a:r>
                <a:r>
                  <a:rPr lang="ko-KR" altLang="en-US" dirty="0" err="1" smtClean="0">
                    <a:latin typeface="+mn-ea"/>
                  </a:rPr>
                  <a:t>개행</a:t>
                </a:r>
                <a:endParaRPr lang="ko-KR" altLang="en-US" dirty="0"/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5027612" y="4443413"/>
              <a:ext cx="1548818" cy="311637"/>
              <a:chOff x="5027612" y="4188991"/>
              <a:chExt cx="1548818" cy="311637"/>
            </a:xfrm>
          </p:grpSpPr>
          <p:grpSp>
            <p:nvGrpSpPr>
              <p:cNvPr id="63" name="그룹 62"/>
              <p:cNvGrpSpPr/>
              <p:nvPr/>
            </p:nvGrpSpPr>
            <p:grpSpPr>
              <a:xfrm>
                <a:off x="5027612" y="4192851"/>
                <a:ext cx="276038" cy="307777"/>
                <a:chOff x="5027612" y="4192851"/>
                <a:chExt cx="276038" cy="307777"/>
              </a:xfrm>
            </p:grpSpPr>
            <p:sp>
              <p:nvSpPr>
                <p:cNvPr id="65" name="직사각형 64"/>
                <p:cNvSpPr/>
                <p:nvPr/>
              </p:nvSpPr>
              <p:spPr bwMode="auto">
                <a:xfrm>
                  <a:off x="5027612" y="4192851"/>
                  <a:ext cx="27603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eaLnBrk="1" latinLnBrk="1" hangingPunct="1">
                    <a:defRPr/>
                  </a:pPr>
                  <a:r>
                    <a:rPr lang="en-US" altLang="ko-KR" sz="1400" dirty="0" smtClean="0">
                      <a:latin typeface="+mn-ea"/>
                    </a:rPr>
                    <a:t>t</a:t>
                  </a:r>
                  <a:endParaRPr lang="ko-KR" altLang="en-US" sz="1400" dirty="0">
                    <a:latin typeface="+mn-ea"/>
                  </a:endParaRPr>
                </a:p>
              </p:txBody>
            </p:sp>
            <p:cxnSp>
              <p:nvCxnSpPr>
                <p:cNvPr id="66" name="직선 연결선 65"/>
                <p:cNvCxnSpPr/>
                <p:nvPr/>
              </p:nvCxnSpPr>
              <p:spPr bwMode="auto">
                <a:xfrm>
                  <a:off x="5048250" y="4274820"/>
                  <a:ext cx="63112" cy="13314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4" name="직사각형 63"/>
              <p:cNvSpPr/>
              <p:nvPr/>
            </p:nvSpPr>
            <p:spPr bwMode="auto">
              <a:xfrm>
                <a:off x="5784738" y="4188991"/>
                <a:ext cx="791692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latinLnBrk="1" hangingPunct="1">
                  <a:defRPr/>
                </a:pPr>
                <a:r>
                  <a:rPr lang="en-US" altLang="ko-KR" dirty="0" smtClean="0">
                    <a:latin typeface="+mn-ea"/>
                  </a:rPr>
                  <a:t> </a:t>
                </a:r>
                <a:r>
                  <a:rPr lang="ko-KR" altLang="en-US" dirty="0" smtClean="0">
                    <a:latin typeface="+mn-ea"/>
                  </a:rPr>
                  <a:t>탭</a:t>
                </a:r>
                <a:r>
                  <a:rPr lang="en-US" altLang="ko-KR" dirty="0" smtClean="0">
                    <a:latin typeface="+mn-ea"/>
                  </a:rPr>
                  <a:t>(Tab)</a:t>
                </a:r>
                <a:endParaRPr lang="ko-KR" altLang="en-US" dirty="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5027612" y="4743133"/>
              <a:ext cx="1756117" cy="311637"/>
              <a:chOff x="5027612" y="4188991"/>
              <a:chExt cx="1756117" cy="311637"/>
            </a:xfrm>
          </p:grpSpPr>
          <p:grpSp>
            <p:nvGrpSpPr>
              <p:cNvPr id="59" name="그룹 58"/>
              <p:cNvGrpSpPr/>
              <p:nvPr/>
            </p:nvGrpSpPr>
            <p:grpSpPr>
              <a:xfrm>
                <a:off x="5027612" y="4192851"/>
                <a:ext cx="276038" cy="307777"/>
                <a:chOff x="5027612" y="4192851"/>
                <a:chExt cx="276038" cy="307777"/>
              </a:xfrm>
            </p:grpSpPr>
            <p:sp>
              <p:nvSpPr>
                <p:cNvPr id="61" name="직사각형 60"/>
                <p:cNvSpPr/>
                <p:nvPr/>
              </p:nvSpPr>
              <p:spPr bwMode="auto">
                <a:xfrm>
                  <a:off x="5027612" y="4192851"/>
                  <a:ext cx="27603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eaLnBrk="1" latinLnBrk="1" hangingPunct="1">
                    <a:defRPr/>
                  </a:pPr>
                  <a:r>
                    <a:rPr lang="en-US" altLang="ko-KR" sz="1400" dirty="0" smtClean="0">
                      <a:latin typeface="+mn-ea"/>
                    </a:rPr>
                    <a:t>“</a:t>
                  </a:r>
                  <a:endParaRPr lang="ko-KR" altLang="en-US" sz="1400" dirty="0">
                    <a:latin typeface="+mn-ea"/>
                  </a:endParaRPr>
                </a:p>
              </p:txBody>
            </p:sp>
            <p:cxnSp>
              <p:nvCxnSpPr>
                <p:cNvPr id="62" name="직선 연결선 61"/>
                <p:cNvCxnSpPr/>
                <p:nvPr/>
              </p:nvCxnSpPr>
              <p:spPr bwMode="auto">
                <a:xfrm>
                  <a:off x="5048250" y="4274820"/>
                  <a:ext cx="63112" cy="13314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" name="직사각형 59"/>
              <p:cNvSpPr/>
              <p:nvPr/>
            </p:nvSpPr>
            <p:spPr bwMode="auto">
              <a:xfrm>
                <a:off x="5784738" y="4188991"/>
                <a:ext cx="998991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latinLnBrk="1" hangingPunct="1">
                  <a:defRPr/>
                </a:pPr>
                <a:r>
                  <a:rPr lang="en-US" altLang="ko-KR" dirty="0" smtClean="0">
                    <a:latin typeface="+mn-ea"/>
                  </a:rPr>
                  <a:t> </a:t>
                </a:r>
                <a:r>
                  <a:rPr lang="ko-KR" altLang="en-US" dirty="0" smtClean="0">
                    <a:latin typeface="+mn-ea"/>
                  </a:rPr>
                  <a:t>큰 따옴표</a:t>
                </a:r>
                <a:endParaRPr lang="ko-KR" altLang="en-US" dirty="0"/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5027612" y="4987681"/>
              <a:ext cx="1695203" cy="311637"/>
              <a:chOff x="5027612" y="4188991"/>
              <a:chExt cx="1695203" cy="311637"/>
            </a:xfrm>
          </p:grpSpPr>
          <p:grpSp>
            <p:nvGrpSpPr>
              <p:cNvPr id="53" name="그룹 52"/>
              <p:cNvGrpSpPr/>
              <p:nvPr/>
            </p:nvGrpSpPr>
            <p:grpSpPr>
              <a:xfrm>
                <a:off x="5027612" y="4192851"/>
                <a:ext cx="519878" cy="307777"/>
                <a:chOff x="5027612" y="4192851"/>
                <a:chExt cx="519878" cy="307777"/>
              </a:xfrm>
            </p:grpSpPr>
            <p:sp>
              <p:nvSpPr>
                <p:cNvPr id="55" name="직사각형 54"/>
                <p:cNvSpPr/>
                <p:nvPr/>
              </p:nvSpPr>
              <p:spPr bwMode="auto">
                <a:xfrm>
                  <a:off x="5027612" y="4192851"/>
                  <a:ext cx="27603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eaLnBrk="1" latinLnBrk="1" hangingPunct="1">
                    <a:defRPr/>
                  </a:pPr>
                  <a:endParaRPr lang="ko-KR" altLang="en-US" sz="1400" dirty="0">
                    <a:latin typeface="+mn-ea"/>
                  </a:endParaRPr>
                </a:p>
              </p:txBody>
            </p:sp>
            <p:cxnSp>
              <p:nvCxnSpPr>
                <p:cNvPr id="56" name="직선 연결선 55"/>
                <p:cNvCxnSpPr/>
                <p:nvPr/>
              </p:nvCxnSpPr>
              <p:spPr bwMode="auto">
                <a:xfrm>
                  <a:off x="5048250" y="4274820"/>
                  <a:ext cx="63112" cy="13314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직사각형 56"/>
                <p:cNvSpPr/>
                <p:nvPr/>
              </p:nvSpPr>
              <p:spPr bwMode="auto">
                <a:xfrm>
                  <a:off x="5271452" y="4192851"/>
                  <a:ext cx="276038" cy="30777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eaLnBrk="1" latinLnBrk="1" hangingPunct="1">
                    <a:defRPr/>
                  </a:pPr>
                  <a:endParaRPr lang="ko-KR" altLang="en-US" sz="1400" dirty="0">
                    <a:latin typeface="+mn-ea"/>
                  </a:endParaRPr>
                </a:p>
              </p:txBody>
            </p:sp>
            <p:cxnSp>
              <p:nvCxnSpPr>
                <p:cNvPr id="58" name="직선 연결선 57"/>
                <p:cNvCxnSpPr/>
                <p:nvPr/>
              </p:nvCxnSpPr>
              <p:spPr bwMode="auto">
                <a:xfrm>
                  <a:off x="5119370" y="4274820"/>
                  <a:ext cx="63112" cy="133143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직사각형 53"/>
              <p:cNvSpPr/>
              <p:nvPr/>
            </p:nvSpPr>
            <p:spPr bwMode="auto">
              <a:xfrm>
                <a:off x="5784738" y="4188991"/>
                <a:ext cx="938077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eaLnBrk="1" latinLnBrk="1" hangingPunct="1">
                  <a:defRPr/>
                </a:pPr>
                <a:r>
                  <a:rPr lang="en-US" altLang="ko-KR" dirty="0" smtClean="0">
                    <a:latin typeface="+mn-ea"/>
                  </a:rPr>
                  <a:t> </a:t>
                </a:r>
                <a:r>
                  <a:rPr lang="ko-KR" altLang="en-US" dirty="0" err="1" smtClean="0">
                    <a:latin typeface="+mn-ea"/>
                  </a:rPr>
                  <a:t>역슬래쉬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562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08.</a:t>
            </a:r>
            <a:r>
              <a:rPr lang="ko-KR" altLang="en-US" dirty="0" smtClean="0"/>
              <a:t>콘솔입력과 출력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/>
              <a:t>콘솔입력</a:t>
            </a:r>
            <a:r>
              <a:rPr lang="en-US" altLang="ko-KR" dirty="0"/>
              <a:t>: Scanner</a:t>
            </a:r>
          </a:p>
        </p:txBody>
      </p:sp>
      <p:sp>
        <p:nvSpPr>
          <p:cNvPr id="6" name="텍스트 개체 틀 2"/>
          <p:cNvSpPr txBox="1">
            <a:spLocks/>
          </p:cNvSpPr>
          <p:nvPr/>
        </p:nvSpPr>
        <p:spPr bwMode="auto">
          <a:xfrm>
            <a:off x="312591" y="908050"/>
            <a:ext cx="8554683" cy="431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altLang="ko-KR" dirty="0"/>
              <a:t>Scanner </a:t>
            </a:r>
            <a:r>
              <a:rPr lang="ko-KR" altLang="en-US" dirty="0"/>
              <a:t>클래스는 다양한 리소스를 대상으로 입력을 받을 수 있도록 정의된 클래스이다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8650" y="1311277"/>
            <a:ext cx="3871913" cy="1692275"/>
          </a:xfrm>
          <a:prstGeom prst="roundRect">
            <a:avLst>
              <a:gd name="adj" fmla="val 2054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/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Scanner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sc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= new Scanner(Sysem.in);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int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num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sc.nextInt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();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System.out.println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(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num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);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sc.close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()</a:t>
            </a:r>
          </a:p>
        </p:txBody>
      </p:sp>
      <p:sp>
        <p:nvSpPr>
          <p:cNvPr id="14" name="아래쪽 화살표 13"/>
          <p:cNvSpPr/>
          <p:nvPr/>
        </p:nvSpPr>
        <p:spPr>
          <a:xfrm rot="16200000">
            <a:off x="3843337" y="860428"/>
            <a:ext cx="468313" cy="2303462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647700" y="3522663"/>
            <a:ext cx="2844800" cy="1260475"/>
          </a:xfrm>
          <a:prstGeom prst="roundRect">
            <a:avLst>
              <a:gd name="adj" fmla="val 4227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/>
          <a:lstStyle/>
          <a:p>
            <a:pPr eaLnBrk="1" latinLnBrk="1" hangingPunct="1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Scanner(File source)</a:t>
            </a:r>
          </a:p>
          <a:p>
            <a:pPr eaLnBrk="1" latinLnBrk="1" hangingPunct="1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Scanner(</a:t>
            </a:r>
            <a:r>
              <a:rPr lang="en-US" altLang="ko-KR" sz="1400" dirty="0" err="1">
                <a:solidFill>
                  <a:schemeClr val="tx1"/>
                </a:solidFill>
              </a:rPr>
              <a:t>InputStream</a:t>
            </a:r>
            <a:r>
              <a:rPr lang="en-US" altLang="ko-KR" sz="1400" dirty="0">
                <a:solidFill>
                  <a:schemeClr val="tx1"/>
                </a:solidFill>
              </a:rPr>
              <a:t> source)</a:t>
            </a:r>
          </a:p>
          <a:p>
            <a:pPr eaLnBrk="1" latinLnBrk="1" hangingPunct="1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Scanner(String source)</a:t>
            </a:r>
          </a:p>
          <a:p>
            <a:pPr eaLnBrk="1" latinLnBrk="1" hangingPunct="1">
              <a:lnSpc>
                <a:spcPct val="120000"/>
              </a:lnSpc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Scanner(System.in)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28650" y="3162300"/>
            <a:ext cx="5000625" cy="500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 </a:t>
            </a:r>
            <a:r>
              <a:rPr lang="en-US" altLang="ko-KR" sz="16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Scanner </a:t>
            </a:r>
            <a:r>
              <a:rPr lang="ko-KR" altLang="en-US" sz="1600" dirty="0" err="1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  <a:sym typeface="Wingdings 2"/>
              </a:rPr>
              <a:t>클래스생성자</a:t>
            </a:r>
            <a:endParaRPr lang="ko-KR" altLang="en-US" sz="1200" dirty="0">
              <a:solidFill>
                <a:srgbClr val="93490B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08400" y="3522663"/>
            <a:ext cx="4552950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dirty="0">
                <a:latin typeface="+mn-ea"/>
                <a:ea typeface="+mn-ea"/>
              </a:rPr>
              <a:t>Scanner </a:t>
            </a:r>
            <a:r>
              <a:rPr lang="ko-KR" altLang="en-US" sz="1400" dirty="0">
                <a:latin typeface="+mn-ea"/>
                <a:ea typeface="+mn-ea"/>
              </a:rPr>
              <a:t>클래스는 단순히 키보드의 입력만을 목적으로</a:t>
            </a:r>
            <a:r>
              <a:rPr lang="en-US" altLang="ko-KR" sz="1400" dirty="0">
                <a:latin typeface="+mn-ea"/>
                <a:ea typeface="+mn-ea"/>
              </a:rPr>
              <a:t/>
            </a:r>
            <a:br>
              <a:rPr lang="en-US" altLang="ko-KR" sz="1400" dirty="0">
                <a:latin typeface="+mn-ea"/>
                <a:ea typeface="+mn-ea"/>
              </a:rPr>
            </a:br>
            <a:r>
              <a:rPr lang="ko-KR" altLang="en-US" sz="1400" dirty="0">
                <a:latin typeface="+mn-ea"/>
                <a:ea typeface="+mn-ea"/>
              </a:rPr>
              <a:t>디자인된 클래스가 아니다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9" name="텍스트 개체 틀 2"/>
          <p:cNvSpPr txBox="1">
            <a:spLocks/>
          </p:cNvSpPr>
          <p:nvPr/>
        </p:nvSpPr>
        <p:spPr>
          <a:xfrm>
            <a:off x="5122333" y="1307029"/>
            <a:ext cx="2641600" cy="1783305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ko-KR" sz="1200" dirty="0" smtClean="0"/>
              <a:t>public </a:t>
            </a:r>
            <a:r>
              <a:rPr lang="en-US" altLang="ko-KR" sz="1200" dirty="0" err="1" smtClean="0"/>
              <a:t>boolean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nextBoolean</a:t>
            </a:r>
            <a:r>
              <a:rPr lang="en-US" altLang="ko-KR" sz="1200" dirty="0" smtClean="0"/>
              <a:t>()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ko-KR" sz="1200" dirty="0" smtClean="0"/>
              <a:t>public byte </a:t>
            </a:r>
            <a:r>
              <a:rPr lang="en-US" altLang="ko-KR" sz="1200" dirty="0" err="1" smtClean="0"/>
              <a:t>nextByte</a:t>
            </a:r>
            <a:r>
              <a:rPr lang="en-US" altLang="ko-KR" sz="1200" dirty="0" smtClean="0"/>
              <a:t>()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ko-KR" sz="1200" dirty="0" smtClean="0"/>
              <a:t>public short </a:t>
            </a:r>
            <a:r>
              <a:rPr lang="en-US" altLang="ko-KR" sz="1200" dirty="0" err="1" smtClean="0"/>
              <a:t>nextShort</a:t>
            </a:r>
            <a:r>
              <a:rPr lang="en-US" altLang="ko-KR" sz="1200" dirty="0" smtClean="0"/>
              <a:t>()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ko-KR" sz="1200" dirty="0" smtClean="0"/>
              <a:t>public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nextInt</a:t>
            </a:r>
            <a:r>
              <a:rPr lang="en-US" altLang="ko-KR" sz="1200" dirty="0" smtClean="0"/>
              <a:t>()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ko-KR" sz="1200" dirty="0" smtClean="0"/>
              <a:t>public long </a:t>
            </a:r>
            <a:r>
              <a:rPr lang="en-US" altLang="ko-KR" sz="1200" dirty="0" err="1" smtClean="0"/>
              <a:t>nextLong</a:t>
            </a:r>
            <a:r>
              <a:rPr lang="en-US" altLang="ko-KR" sz="1200" dirty="0" smtClean="0"/>
              <a:t>()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ko-KR" sz="1200" dirty="0" smtClean="0"/>
              <a:t>public float </a:t>
            </a:r>
            <a:r>
              <a:rPr lang="en-US" altLang="ko-KR" sz="1200" dirty="0" err="1" smtClean="0"/>
              <a:t>nextFloat</a:t>
            </a:r>
            <a:r>
              <a:rPr lang="en-US" altLang="ko-KR" sz="1200" dirty="0" smtClean="0"/>
              <a:t>()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ko-KR" sz="1200" dirty="0" smtClean="0"/>
              <a:t>public double </a:t>
            </a:r>
            <a:r>
              <a:rPr lang="en-US" altLang="ko-KR" sz="1200" dirty="0" err="1" smtClean="0"/>
              <a:t>nextDouble</a:t>
            </a:r>
            <a:r>
              <a:rPr lang="en-US" altLang="ko-KR" sz="1200" dirty="0" smtClean="0"/>
              <a:t>()</a:t>
            </a:r>
          </a:p>
          <a:p>
            <a:pPr lvl="1">
              <a:lnSpc>
                <a:spcPct val="120000"/>
              </a:lnSpc>
              <a:spcBef>
                <a:spcPct val="0"/>
              </a:spcBef>
            </a:pPr>
            <a:r>
              <a:rPr lang="en-US" altLang="ko-KR" sz="1200" dirty="0" smtClean="0"/>
              <a:t>public String </a:t>
            </a:r>
            <a:r>
              <a:rPr lang="en-US" altLang="ko-KR" sz="1200" dirty="0" err="1" smtClean="0"/>
              <a:t>nextLine</a:t>
            </a:r>
            <a:r>
              <a:rPr lang="en-US" altLang="ko-KR" sz="1200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94847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08.</a:t>
            </a:r>
            <a:r>
              <a:rPr lang="ko-KR" altLang="en-US" dirty="0" smtClean="0"/>
              <a:t>콘솔입력과 출력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콘솔 입출력 문제</a:t>
            </a:r>
            <a:endParaRPr lang="en-US" altLang="ko-KR" dirty="0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2"/>
          <a:srcRect r="3794"/>
          <a:stretch/>
        </p:blipFill>
        <p:spPr bwMode="auto">
          <a:xfrm>
            <a:off x="4732866" y="3262134"/>
            <a:ext cx="3594153" cy="1722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07998" y="1241424"/>
            <a:ext cx="3609396" cy="1474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611188" y="2895597"/>
            <a:ext cx="8389937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5588" y="884766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0392" y="1139755"/>
            <a:ext cx="3961608" cy="4773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150000"/>
              </a:lnSpc>
              <a:defRPr/>
            </a:pPr>
            <a:r>
              <a:rPr lang="ko-KR" altLang="en-US" sz="1200" dirty="0">
                <a:latin typeface="+mn-ea"/>
              </a:rPr>
              <a:t>이름을 </a:t>
            </a:r>
            <a:r>
              <a:rPr lang="ko-KR" altLang="en-US" sz="1200" dirty="0" err="1">
                <a:latin typeface="+mn-ea"/>
              </a:rPr>
              <a:t>입력받아</a:t>
            </a:r>
            <a:r>
              <a:rPr lang="ko-KR" altLang="en-US" sz="1200" dirty="0">
                <a:latin typeface="+mn-ea"/>
              </a:rPr>
              <a:t> 출력하는 프로그램을 작성하세요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0" y="884766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676803" y="1135521"/>
            <a:ext cx="4324321" cy="167964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5588" y="3035299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0392" y="3290288"/>
            <a:ext cx="3961608" cy="47737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r>
              <a:rPr lang="ko-KR" altLang="en-US" sz="1200" dirty="0"/>
              <a:t>이름과 나이를 </a:t>
            </a:r>
            <a:r>
              <a:rPr lang="ko-KR" altLang="en-US" sz="1200" dirty="0" err="1"/>
              <a:t>입력받아</a:t>
            </a:r>
            <a:r>
              <a:rPr lang="ko-KR" altLang="en-US" sz="1200" dirty="0"/>
              <a:t> 출력하는 프로그램을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작성하세요</a:t>
            </a:r>
            <a:endParaRPr lang="en-US" altLang="ko-KR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4572000" y="3007782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76803" y="3283938"/>
            <a:ext cx="4324321" cy="167964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8915400" y="279558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03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ko-KR" sz="1800" dirty="0">
                <a:latin typeface="+mj-ea"/>
              </a:rPr>
              <a:t>Chapter 01.</a:t>
            </a:r>
            <a:br>
              <a:rPr lang="en-US" altLang="ko-KR" sz="1800" dirty="0">
                <a:latin typeface="+mj-ea"/>
              </a:rPr>
            </a:br>
            <a:r>
              <a:rPr lang="ko-KR" altLang="en-US" sz="1800" dirty="0">
                <a:latin typeface="+mj-ea"/>
              </a:rPr>
              <a:t>기본 프로그래밍</a:t>
            </a:r>
            <a:endParaRPr lang="ko-KR" altLang="en-US" sz="18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034825" y="414068"/>
            <a:ext cx="0" cy="432470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525432"/>
              </p:ext>
            </p:extLst>
          </p:nvPr>
        </p:nvGraphicFramePr>
        <p:xfrm>
          <a:off x="5239109" y="412595"/>
          <a:ext cx="3076804" cy="4320426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3076804"/>
              </a:tblGrid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01.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시작하기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02.</a:t>
                      </a:r>
                      <a:r>
                        <a:rPr lang="ko-KR" altLang="en-US" sz="1600" b="1" dirty="0" smtClean="0">
                          <a:latin typeface="+mn-ea"/>
                          <a:ea typeface="+mn-ea"/>
                        </a:rPr>
                        <a:t>자바 개발환경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03.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자바 프로그램작성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04.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예약어와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식별자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05.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변수와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자료형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06.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상수와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형변환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07.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연산자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08.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콘솔 입력과 출력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09.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조건문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10.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반복문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11.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배열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33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08.</a:t>
            </a:r>
            <a:r>
              <a:rPr lang="ko-KR" altLang="en-US" dirty="0" smtClean="0"/>
              <a:t>콘솔입력과 출력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콘솔 입출력 문제</a:t>
            </a:r>
            <a:endParaRPr lang="en-US" altLang="ko-KR" dirty="0"/>
          </a:p>
        </p:txBody>
      </p:sp>
      <p:sp>
        <p:nvSpPr>
          <p:cNvPr id="12" name="텍스트 개체 틀 2"/>
          <p:cNvSpPr txBox="1">
            <a:spLocks/>
          </p:cNvSpPr>
          <p:nvPr/>
        </p:nvSpPr>
        <p:spPr bwMode="auto">
          <a:xfrm>
            <a:off x="312591" y="863564"/>
            <a:ext cx="6843859" cy="431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ko-KR" altLang="en-US" sz="1600" b="1" dirty="0" smtClean="0">
                <a:solidFill>
                  <a:srgbClr val="C00000"/>
                </a:solidFill>
              </a:rPr>
              <a:t>숫자를 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입력받은</a:t>
            </a:r>
            <a:r>
              <a:rPr lang="ko-KR" altLang="en-US" sz="1600" b="1" dirty="0">
                <a:solidFill>
                  <a:srgbClr val="C00000"/>
                </a:solidFill>
              </a:rPr>
              <a:t>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후 문자열</a:t>
            </a:r>
            <a:r>
              <a:rPr lang="ko-KR" altLang="en-US" b="1" dirty="0" smtClean="0"/>
              <a:t>을 </a:t>
            </a:r>
            <a:r>
              <a:rPr lang="ko-KR" altLang="en-US" b="1" dirty="0" err="1" smtClean="0"/>
              <a:t>입력받으면</a:t>
            </a:r>
            <a:r>
              <a:rPr lang="ko-KR" altLang="en-US" b="1" dirty="0" smtClean="0"/>
              <a:t> 생기는 문제 확인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>
                <a:sym typeface="Wingdings" panose="05000000000000000000" pitchFamily="2" charset="2"/>
              </a:rPr>
              <a:t></a:t>
            </a:r>
            <a:r>
              <a:rPr lang="ko-KR" altLang="en-US" b="1" dirty="0" smtClean="0">
                <a:sym typeface="Wingdings" panose="05000000000000000000" pitchFamily="2" charset="2"/>
              </a:rPr>
              <a:t>나이</a:t>
            </a:r>
            <a:r>
              <a:rPr lang="en-US" altLang="ko-KR" b="1" dirty="0" smtClean="0">
                <a:sym typeface="Wingdings" panose="05000000000000000000" pitchFamily="2" charset="2"/>
              </a:rPr>
              <a:t>, </a:t>
            </a:r>
            <a:r>
              <a:rPr lang="ko-KR" altLang="en-US" b="1" dirty="0" smtClean="0">
                <a:sym typeface="Wingdings" panose="05000000000000000000" pitchFamily="2" charset="2"/>
              </a:rPr>
              <a:t>이름 순으로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입력받아</a:t>
            </a:r>
            <a:r>
              <a:rPr lang="ko-KR" altLang="en-US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err="1" smtClean="0">
                <a:sym typeface="Wingdings" panose="05000000000000000000" pitchFamily="2" charset="2"/>
              </a:rPr>
              <a:t>볼것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05588" y="1562634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숫자 </a:t>
            </a:r>
            <a:r>
              <a:rPr lang="ko-KR" altLang="en-US" sz="1200" b="1" dirty="0" err="1" smtClean="0">
                <a:latin typeface="+mn-ea"/>
              </a:rPr>
              <a:t>문자열순으로</a:t>
            </a:r>
            <a:r>
              <a:rPr lang="ko-KR" altLang="en-US" sz="1200" b="1" dirty="0" smtClean="0">
                <a:latin typeface="+mn-ea"/>
              </a:rPr>
              <a:t> </a:t>
            </a:r>
            <a:r>
              <a:rPr lang="ko-KR" altLang="en-US" sz="1200" b="1" dirty="0" err="1" smtClean="0">
                <a:latin typeface="+mn-ea"/>
              </a:rPr>
              <a:t>입력시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0391" y="1817622"/>
            <a:ext cx="6906939" cy="324526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…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>
                <a:latin typeface="+mn-ea"/>
              </a:rPr>
              <a:t>System.</a:t>
            </a:r>
            <a:r>
              <a:rPr lang="en-US" altLang="ko-KR" sz="1400" b="1" i="1" dirty="0" err="1">
                <a:latin typeface="+mn-ea"/>
              </a:rPr>
              <a:t>out.println</a:t>
            </a:r>
            <a:r>
              <a:rPr lang="en-US" altLang="ko-KR" sz="1400" b="1" i="1" dirty="0">
                <a:latin typeface="+mn-ea"/>
              </a:rPr>
              <a:t>("</a:t>
            </a:r>
            <a:r>
              <a:rPr lang="ko-KR" altLang="en-US" sz="1400" b="1" i="1" dirty="0">
                <a:latin typeface="+mn-ea"/>
              </a:rPr>
              <a:t>나이를 입력해주세요</a:t>
            </a:r>
            <a:r>
              <a:rPr lang="en-US" altLang="ko-KR" sz="1400" b="1" i="1" dirty="0">
                <a:latin typeface="+mn-ea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>
                <a:latin typeface="+mn-ea"/>
              </a:rPr>
              <a:t>System.</a:t>
            </a:r>
            <a:r>
              <a:rPr lang="en-US" altLang="ko-KR" sz="1400" b="1" i="1" dirty="0" err="1">
                <a:latin typeface="+mn-ea"/>
              </a:rPr>
              <a:t>out.print</a:t>
            </a:r>
            <a:r>
              <a:rPr lang="en-US" altLang="ko-KR" sz="1400" b="1" i="1" dirty="0">
                <a:latin typeface="+mn-ea"/>
              </a:rPr>
              <a:t>("</a:t>
            </a:r>
            <a:r>
              <a:rPr lang="ko-KR" altLang="en-US" sz="1400" b="1" i="1" dirty="0">
                <a:latin typeface="+mn-ea"/>
              </a:rPr>
              <a:t>나이</a:t>
            </a:r>
            <a:r>
              <a:rPr lang="en-US" altLang="ko-KR" sz="1400" b="1" i="1" dirty="0">
                <a:latin typeface="+mn-ea"/>
              </a:rPr>
              <a:t>:");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age = </a:t>
            </a:r>
            <a:r>
              <a:rPr lang="en-US" altLang="ko-KR" sz="1400" dirty="0" err="1">
                <a:latin typeface="+mn-ea"/>
              </a:rPr>
              <a:t>sc.nextInt</a:t>
            </a:r>
            <a:r>
              <a:rPr lang="en-US" altLang="ko-KR" sz="1400" dirty="0">
                <a:latin typeface="+mn-ea"/>
              </a:rPr>
              <a:t>();</a:t>
            </a: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       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1400" b="1" dirty="0" err="1">
                <a:solidFill>
                  <a:srgbClr val="FF0000"/>
                </a:solidFill>
                <a:latin typeface="+mn-ea"/>
              </a:rPr>
              <a:t>sc.nextLine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();  </a:t>
            </a:r>
            <a:r>
              <a:rPr lang="en-US" altLang="ko-KR" sz="1400" dirty="0">
                <a:latin typeface="+mn-ea"/>
              </a:rPr>
              <a:t>//&lt;--</a:t>
            </a:r>
            <a:r>
              <a:rPr lang="ko-KR" altLang="en-US" sz="1400" dirty="0" err="1">
                <a:latin typeface="+mn-ea"/>
              </a:rPr>
              <a:t>개행문자를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받아 처리        </a:t>
            </a:r>
            <a:endParaRPr lang="ko-KR" altLang="en-US" sz="1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1400" dirty="0">
                <a:latin typeface="+mn-ea"/>
              </a:rPr>
              <a:t>        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>
                <a:latin typeface="+mn-ea"/>
              </a:rPr>
              <a:t>System.</a:t>
            </a:r>
            <a:r>
              <a:rPr lang="en-US" altLang="ko-KR" sz="1400" b="1" i="1" dirty="0" err="1">
                <a:latin typeface="+mn-ea"/>
              </a:rPr>
              <a:t>out.println</a:t>
            </a:r>
            <a:r>
              <a:rPr lang="en-US" altLang="ko-KR" sz="1400" b="1" i="1" dirty="0">
                <a:latin typeface="+mn-ea"/>
              </a:rPr>
              <a:t>("</a:t>
            </a:r>
            <a:r>
              <a:rPr lang="ko-KR" altLang="en-US" sz="1400" b="1" i="1" dirty="0">
                <a:latin typeface="+mn-ea"/>
              </a:rPr>
              <a:t>이름을 입력해주세요</a:t>
            </a:r>
            <a:r>
              <a:rPr lang="en-US" altLang="ko-KR" sz="1400" b="1" i="1" dirty="0">
                <a:latin typeface="+mn-ea"/>
              </a:rPr>
              <a:t>");</a:t>
            </a:r>
          </a:p>
          <a:p>
            <a:pPr>
              <a:lnSpc>
                <a:spcPct val="120000"/>
              </a:lnSpc>
            </a:pPr>
            <a:r>
              <a:rPr lang="en-US" altLang="ko-KR" sz="1400" dirty="0" err="1">
                <a:latin typeface="+mn-ea"/>
              </a:rPr>
              <a:t>System.</a:t>
            </a:r>
            <a:r>
              <a:rPr lang="en-US" altLang="ko-KR" sz="1400" b="1" i="1" dirty="0" err="1">
                <a:latin typeface="+mn-ea"/>
              </a:rPr>
              <a:t>out.print</a:t>
            </a:r>
            <a:r>
              <a:rPr lang="en-US" altLang="ko-KR" sz="1400" b="1" i="1" dirty="0">
                <a:latin typeface="+mn-ea"/>
              </a:rPr>
              <a:t>("</a:t>
            </a:r>
            <a:r>
              <a:rPr lang="ko-KR" altLang="en-US" sz="1400" b="1" i="1" dirty="0">
                <a:latin typeface="+mn-ea"/>
              </a:rPr>
              <a:t>이름</a:t>
            </a:r>
            <a:r>
              <a:rPr lang="en-US" altLang="ko-KR" sz="1400" b="1" i="1" dirty="0">
                <a:latin typeface="+mn-ea"/>
              </a:rPr>
              <a:t>:");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name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 </a:t>
            </a:r>
            <a:r>
              <a:rPr lang="en-US" altLang="ko-KR" sz="1400" dirty="0" err="1">
                <a:latin typeface="+mn-ea"/>
              </a:rPr>
              <a:t>sc.nextLine</a:t>
            </a:r>
            <a:r>
              <a:rPr lang="en-US" altLang="ko-KR" sz="1400" dirty="0">
                <a:latin typeface="+mn-ea"/>
              </a:rPr>
              <a:t>();  </a:t>
            </a:r>
          </a:p>
          <a:p>
            <a:pPr>
              <a:lnSpc>
                <a:spcPct val="120000"/>
              </a:lnSpc>
            </a:pPr>
            <a:r>
              <a:rPr lang="en-US" altLang="ko-KR" sz="1400" dirty="0">
                <a:latin typeface="+mn-ea"/>
              </a:rPr>
              <a:t>…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4769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08.</a:t>
            </a:r>
            <a:r>
              <a:rPr lang="ko-KR" altLang="en-US" dirty="0" smtClean="0"/>
              <a:t>콘솔입력과 출력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콘솔 입출력 문제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019" y="1200913"/>
            <a:ext cx="3497987" cy="16565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5588" y="932892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0392" y="1187881"/>
            <a:ext cx="3961608" cy="56045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나이</a:t>
            </a:r>
            <a:r>
              <a:rPr lang="en-US" altLang="ko-KR" sz="1200" dirty="0"/>
              <a:t>, </a:t>
            </a:r>
            <a:r>
              <a:rPr lang="ko-KR" altLang="en-US" sz="1200" dirty="0"/>
              <a:t>키를 </a:t>
            </a:r>
            <a:r>
              <a:rPr lang="ko-KR" altLang="en-US" sz="1200" dirty="0" err="1"/>
              <a:t>입력받아</a:t>
            </a:r>
            <a:r>
              <a:rPr lang="ko-KR" altLang="en-US" sz="1200" dirty="0"/>
              <a:t> 출력하는 프로그램을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/>
              <a:t>작성하세요</a:t>
            </a:r>
            <a:endParaRPr lang="en-US" altLang="ko-KR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0" y="924425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6803" y="1175180"/>
            <a:ext cx="4324321" cy="173280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n-e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78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08.</a:t>
            </a:r>
            <a:r>
              <a:rPr lang="ko-KR" altLang="en-US" dirty="0" smtClean="0"/>
              <a:t>콘솔입력과 출력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753857" y="2062201"/>
            <a:ext cx="7936433" cy="701940"/>
          </a:xfrm>
        </p:spPr>
        <p:txBody>
          <a:bodyPr/>
          <a:lstStyle/>
          <a:p>
            <a:pPr>
              <a:defRPr/>
            </a:pPr>
            <a:r>
              <a:rPr lang="en-US" altLang="ko-KR" sz="2800" dirty="0"/>
              <a:t>Practice01_</a:t>
            </a:r>
            <a:r>
              <a:rPr lang="ko-KR" altLang="en-US" sz="2800" dirty="0"/>
              <a:t>자바</a:t>
            </a:r>
            <a:r>
              <a:rPr lang="en-US" altLang="ko-KR" sz="2800" dirty="0"/>
              <a:t>_</a:t>
            </a:r>
            <a:r>
              <a:rPr lang="ko-KR" altLang="en-US" sz="2800" dirty="0"/>
              <a:t>변수</a:t>
            </a:r>
            <a:r>
              <a:rPr lang="en-US" altLang="ko-KR" sz="2800" dirty="0"/>
              <a:t>_</a:t>
            </a:r>
            <a:r>
              <a:rPr lang="ko-KR" altLang="en-US" sz="2800" dirty="0" err="1"/>
              <a:t>자료형</a:t>
            </a:r>
            <a:r>
              <a:rPr lang="en-US" altLang="ko-KR" sz="2800" dirty="0"/>
              <a:t>_</a:t>
            </a:r>
            <a:r>
              <a:rPr lang="ko-KR" altLang="en-US" sz="2800" dirty="0"/>
              <a:t>연산자</a:t>
            </a:r>
            <a:r>
              <a:rPr lang="en-US" altLang="ko-KR" sz="2800" dirty="0"/>
              <a:t>.</a:t>
            </a:r>
            <a:r>
              <a:rPr lang="en-US" altLang="ko-KR" sz="2800" dirty="0" err="1"/>
              <a:t>docx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1802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ko-KR" sz="1800" dirty="0">
                <a:latin typeface="+mj-ea"/>
              </a:rPr>
              <a:t>Chapter 01.</a:t>
            </a:r>
            <a:br>
              <a:rPr lang="en-US" altLang="ko-KR" sz="1800" dirty="0">
                <a:latin typeface="+mj-ea"/>
              </a:rPr>
            </a:br>
            <a:r>
              <a:rPr lang="ko-KR" altLang="en-US" sz="1800" dirty="0">
                <a:latin typeface="+mj-ea"/>
              </a:rPr>
              <a:t>기본 프로그래밍</a:t>
            </a:r>
            <a:endParaRPr lang="ko-KR" altLang="en-US" sz="18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034825" y="414068"/>
            <a:ext cx="0" cy="432470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355649"/>
              </p:ext>
            </p:extLst>
          </p:nvPr>
        </p:nvGraphicFramePr>
        <p:xfrm>
          <a:off x="5239109" y="412595"/>
          <a:ext cx="3076804" cy="4320426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3076804"/>
              </a:tblGrid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01.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시작하기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02.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개발환경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03.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프로그램작성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04.</a:t>
                      </a:r>
                      <a:r>
                        <a:rPr lang="ko-KR" altLang="en-US" sz="1600" b="0" dirty="0" err="1" smtClean="0">
                          <a:latin typeface="+mn-ea"/>
                          <a:ea typeface="+mn-ea"/>
                        </a:rPr>
                        <a:t>예약어와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dirty="0" err="1" smtClean="0">
                          <a:latin typeface="+mn-ea"/>
                          <a:ea typeface="+mn-ea"/>
                        </a:rPr>
                        <a:t>식별자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05.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변수와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자료형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06.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상수와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형변환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07.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연산자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08.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콘솔 입력과 출력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09.</a:t>
                      </a:r>
                      <a:r>
                        <a:rPr lang="ko-KR" altLang="en-US" sz="1600" b="1" dirty="0" err="1" smtClean="0">
                          <a:latin typeface="+mn-ea"/>
                          <a:ea typeface="+mn-ea"/>
                        </a:rPr>
                        <a:t>조건문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10.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반복문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11.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배열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3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637088" y="943376"/>
            <a:ext cx="4278312" cy="2066523"/>
          </a:xfrm>
          <a:prstGeom prst="roundRect">
            <a:avLst>
              <a:gd name="adj" fmla="val 990"/>
            </a:avLst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09.</a:t>
            </a:r>
            <a:r>
              <a:rPr lang="ko-KR" altLang="en-US" dirty="0" err="1" smtClean="0"/>
              <a:t>조건문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if </a:t>
            </a:r>
            <a:r>
              <a:rPr lang="ko-KR" altLang="en-US" dirty="0" err="1" smtClean="0"/>
              <a:t>조건문</a:t>
            </a:r>
            <a:endParaRPr lang="en-US" altLang="ko-KR" dirty="0"/>
          </a:p>
        </p:txBody>
      </p:sp>
      <p:grpSp>
        <p:nvGrpSpPr>
          <p:cNvPr id="11" name="그룹 3"/>
          <p:cNvGrpSpPr>
            <a:grpSpLocks/>
          </p:cNvGrpSpPr>
          <p:nvPr/>
        </p:nvGrpSpPr>
        <p:grpSpPr bwMode="auto">
          <a:xfrm>
            <a:off x="5937252" y="1135592"/>
            <a:ext cx="1550986" cy="1693863"/>
            <a:chOff x="6032503" y="896938"/>
            <a:chExt cx="1550985" cy="1693864"/>
          </a:xfrm>
        </p:grpSpPr>
        <p:grpSp>
          <p:nvGrpSpPr>
            <p:cNvPr id="13" name="그룹 47"/>
            <p:cNvGrpSpPr>
              <a:grpSpLocks/>
            </p:cNvGrpSpPr>
            <p:nvPr/>
          </p:nvGrpSpPr>
          <p:grpSpPr bwMode="auto">
            <a:xfrm>
              <a:off x="6032503" y="896938"/>
              <a:ext cx="1419225" cy="1693864"/>
              <a:chOff x="5940152" y="1199798"/>
              <a:chExt cx="1601571" cy="2548929"/>
            </a:xfrm>
          </p:grpSpPr>
          <p:sp>
            <p:nvSpPr>
              <p:cNvPr id="17" name="순서도: 판단 16"/>
              <p:cNvSpPr/>
              <p:nvPr/>
            </p:nvSpPr>
            <p:spPr>
              <a:xfrm>
                <a:off x="5940152" y="1842406"/>
                <a:ext cx="1096377" cy="520774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eaLnBrk="1" latinLnBrk="1" hangingPunct="1">
                  <a:defRPr/>
                </a:pPr>
                <a:r>
                  <a:rPr lang="ko-KR" altLang="en-US" sz="1200" dirty="0" err="1">
                    <a:solidFill>
                      <a:schemeClr val="tx1"/>
                    </a:solidFill>
                    <a:latin typeface="+mn-ea"/>
                  </a:rPr>
                  <a:t>조건식</a:t>
                </a:r>
                <a:endParaRPr lang="ko-KR" altLang="en-US" sz="1200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8" name="순서도: 처리 17"/>
              <p:cNvSpPr/>
              <p:nvPr/>
            </p:nvSpPr>
            <p:spPr>
              <a:xfrm>
                <a:off x="5940152" y="2740622"/>
                <a:ext cx="1096377" cy="310554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</a:rPr>
                  <a:t>실행내용</a:t>
                </a:r>
              </a:p>
            </p:txBody>
          </p:sp>
          <p:sp>
            <p:nvSpPr>
              <p:cNvPr id="19" name="순서도: 대체 처리 18"/>
              <p:cNvSpPr/>
              <p:nvPr/>
            </p:nvSpPr>
            <p:spPr>
              <a:xfrm>
                <a:off x="5940152" y="1199798"/>
                <a:ext cx="1096377" cy="312943"/>
              </a:xfrm>
              <a:prstGeom prst="flowChartAlternate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eaLnBrk="1" latinLnBrk="1" hangingPunct="1">
                  <a:defRPr/>
                </a:pP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</a:rPr>
                  <a:t>시작</a:t>
                </a:r>
              </a:p>
            </p:txBody>
          </p:sp>
          <p:sp>
            <p:nvSpPr>
              <p:cNvPr id="23" name="순서도: 대체 처리 22"/>
              <p:cNvSpPr/>
              <p:nvPr/>
            </p:nvSpPr>
            <p:spPr>
              <a:xfrm>
                <a:off x="5943735" y="3435784"/>
                <a:ext cx="1096377" cy="312943"/>
              </a:xfrm>
              <a:prstGeom prst="flowChartAlternate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eaLnBrk="1" latinLnBrk="1" hangingPunct="1">
                  <a:defRPr/>
                </a:pPr>
                <a:r>
                  <a:rPr lang="ko-KR" altLang="en-US" sz="1200" dirty="0">
                    <a:solidFill>
                      <a:schemeClr val="tx1"/>
                    </a:solidFill>
                    <a:latin typeface="+mn-ea"/>
                  </a:rPr>
                  <a:t>끝</a:t>
                </a:r>
              </a:p>
            </p:txBody>
          </p:sp>
          <p:cxnSp>
            <p:nvCxnSpPr>
              <p:cNvPr id="24" name="직선 화살표 연결선 23"/>
              <p:cNvCxnSpPr>
                <a:stCxn id="19" idx="2"/>
                <a:endCxn id="17" idx="0"/>
              </p:cNvCxnSpPr>
              <p:nvPr/>
            </p:nvCxnSpPr>
            <p:spPr>
              <a:xfrm>
                <a:off x="6488340" y="1512741"/>
                <a:ext cx="0" cy="3296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stCxn id="17" idx="2"/>
                <a:endCxn id="18" idx="0"/>
              </p:cNvCxnSpPr>
              <p:nvPr/>
            </p:nvCxnSpPr>
            <p:spPr>
              <a:xfrm>
                <a:off x="6488340" y="2363180"/>
                <a:ext cx="0" cy="3774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>
                <a:stCxn id="18" idx="2"/>
                <a:endCxn id="23" idx="0"/>
              </p:cNvCxnSpPr>
              <p:nvPr/>
            </p:nvCxnSpPr>
            <p:spPr>
              <a:xfrm>
                <a:off x="6488340" y="3051176"/>
                <a:ext cx="3583" cy="38460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꺾인 연결선 26"/>
              <p:cNvCxnSpPr>
                <a:endCxn id="16" idx="3"/>
              </p:cNvCxnSpPr>
              <p:nvPr/>
            </p:nvCxnSpPr>
            <p:spPr>
              <a:xfrm rot="10800000" flipV="1">
                <a:off x="6538502" y="2102792"/>
                <a:ext cx="1003221" cy="1117993"/>
              </a:xfrm>
              <a:prstGeom prst="bentConnector3">
                <a:avLst>
                  <a:gd name="adj1" fmla="val -46364"/>
                </a:avLst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모서리가 둥근 직사각형 27"/>
              <p:cNvSpPr/>
              <p:nvPr/>
            </p:nvSpPr>
            <p:spPr>
              <a:xfrm>
                <a:off x="6448928" y="2819454"/>
                <a:ext cx="85990" cy="105110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14" name="TextBox 59"/>
            <p:cNvSpPr txBox="1">
              <a:spLocks noChangeArrowheads="1"/>
            </p:cNvSpPr>
            <p:nvPr/>
          </p:nvSpPr>
          <p:spPr bwMode="auto">
            <a:xfrm>
              <a:off x="6042026" y="1689101"/>
              <a:ext cx="649288" cy="27622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200" b="1" dirty="0" smtClean="0">
                  <a:latin typeface="+mn-ea"/>
                  <a:ea typeface="+mn-ea"/>
                </a:rPr>
                <a:t>true</a:t>
              </a:r>
              <a:endParaRPr lang="ko-KR" altLang="en-US" sz="1200" b="1" dirty="0" smtClean="0">
                <a:latin typeface="+mn-ea"/>
                <a:ea typeface="+mn-ea"/>
              </a:endParaRPr>
            </a:p>
          </p:txBody>
        </p:sp>
        <p:sp>
          <p:nvSpPr>
            <p:cNvPr id="15" name="TextBox 60"/>
            <p:cNvSpPr txBox="1">
              <a:spLocks noChangeArrowheads="1"/>
            </p:cNvSpPr>
            <p:nvPr/>
          </p:nvSpPr>
          <p:spPr bwMode="auto">
            <a:xfrm>
              <a:off x="6935788" y="1344613"/>
              <a:ext cx="647700" cy="27622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200" b="1" dirty="0" smtClean="0">
                  <a:latin typeface="+mn-ea"/>
                  <a:ea typeface="+mn-ea"/>
                </a:rPr>
                <a:t>false</a:t>
              </a:r>
              <a:endParaRPr lang="ko-KR" altLang="en-US" sz="1200" b="1" dirty="0" smtClean="0">
                <a:latin typeface="+mn-ea"/>
                <a:ea typeface="+mn-ea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6486526" y="2205039"/>
              <a:ext cx="76200" cy="69850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>
                <a:latin typeface="+mn-ea"/>
              </a:endParaRPr>
            </a:p>
          </p:txBody>
        </p:sp>
      </p:grpSp>
      <p:sp>
        <p:nvSpPr>
          <p:cNvPr id="33" name="모서리가 둥근 직사각형 32"/>
          <p:cNvSpPr/>
          <p:nvPr/>
        </p:nvSpPr>
        <p:spPr>
          <a:xfrm>
            <a:off x="611188" y="943376"/>
            <a:ext cx="3903662" cy="2066523"/>
          </a:xfrm>
          <a:prstGeom prst="roundRect">
            <a:avLst>
              <a:gd name="adj" fmla="val 99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if (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조건식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) {</a:t>
            </a:r>
          </a:p>
          <a:p>
            <a:pPr>
              <a:lnSpc>
                <a:spcPct val="150000"/>
              </a:lnSpc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   /*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조건식이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true 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이면 실행되는 영역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*/</a:t>
            </a:r>
          </a:p>
          <a:p>
            <a:pPr>
              <a:lnSpc>
                <a:spcPct val="150000"/>
              </a:lnSpc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}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656681" y="3539321"/>
            <a:ext cx="4221804" cy="935646"/>
            <a:chOff x="4616450" y="3616325"/>
            <a:chExt cx="5071464" cy="112395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r="27502"/>
            <a:stretch/>
          </p:blipFill>
          <p:spPr>
            <a:xfrm>
              <a:off x="8016785" y="3627932"/>
              <a:ext cx="1671129" cy="95250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/>
            <a:srcRect r="27945"/>
            <a:stretch/>
          </p:blipFill>
          <p:spPr>
            <a:xfrm>
              <a:off x="4616450" y="3616325"/>
              <a:ext cx="1647184" cy="112395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r="27249"/>
            <a:stretch/>
          </p:blipFill>
          <p:spPr>
            <a:xfrm>
              <a:off x="6298823" y="3621086"/>
              <a:ext cx="1676953" cy="1076324"/>
            </a:xfrm>
            <a:prstGeom prst="rect">
              <a:avLst/>
            </a:prstGeom>
          </p:spPr>
        </p:pic>
      </p:grpSp>
      <p:cxnSp>
        <p:nvCxnSpPr>
          <p:cNvPr id="36" name="직선 연결선 35"/>
          <p:cNvCxnSpPr/>
          <p:nvPr/>
        </p:nvCxnSpPr>
        <p:spPr>
          <a:xfrm>
            <a:off x="611188" y="3194648"/>
            <a:ext cx="8389937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5588" y="3271829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10392" y="3526818"/>
            <a:ext cx="3961608" cy="56045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defRPr/>
            </a:pPr>
            <a:r>
              <a:rPr lang="ko-KR" altLang="en-US" sz="1200" dirty="0">
                <a:latin typeface="+mn-ea"/>
              </a:rPr>
              <a:t>점수를 </a:t>
            </a:r>
            <a:r>
              <a:rPr lang="ko-KR" altLang="en-US" sz="1200" dirty="0" err="1">
                <a:latin typeface="+mn-ea"/>
              </a:rPr>
              <a:t>입력받아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  <a:p>
            <a:pPr>
              <a:defRPr/>
            </a:pPr>
            <a:r>
              <a:rPr lang="ko-KR" altLang="en-US" sz="1200" dirty="0">
                <a:latin typeface="+mn-ea"/>
              </a:rPr>
              <a:t>점수가 </a:t>
            </a:r>
            <a:r>
              <a:rPr lang="en-US" altLang="ko-KR" sz="1200" dirty="0">
                <a:latin typeface="+mn-ea"/>
              </a:rPr>
              <a:t>60</a:t>
            </a:r>
            <a:r>
              <a:rPr lang="ko-KR" altLang="en-US" sz="1200" dirty="0">
                <a:latin typeface="+mn-ea"/>
              </a:rPr>
              <a:t>점 이상이면 </a:t>
            </a:r>
            <a:r>
              <a:rPr lang="en-US" altLang="ko-KR" sz="1200" dirty="0">
                <a:latin typeface="+mn-ea"/>
              </a:rPr>
              <a:t>“</a:t>
            </a:r>
            <a:r>
              <a:rPr lang="ko-KR" altLang="en-US" sz="1200" dirty="0">
                <a:latin typeface="+mn-ea"/>
              </a:rPr>
              <a:t>합격입니다</a:t>
            </a:r>
            <a:r>
              <a:rPr lang="en-US" altLang="ko-KR" sz="1200" dirty="0">
                <a:latin typeface="+mn-ea"/>
              </a:rPr>
              <a:t>.” </a:t>
            </a:r>
            <a:r>
              <a:rPr lang="ko-KR" altLang="en-US" sz="1200" dirty="0">
                <a:latin typeface="+mn-ea"/>
              </a:rPr>
              <a:t>를 출력하세요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572000" y="3271829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676803" y="3522584"/>
            <a:ext cx="4324321" cy="1039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n-ea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92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4637088" y="943376"/>
            <a:ext cx="4278312" cy="2066523"/>
          </a:xfrm>
          <a:prstGeom prst="roundRect">
            <a:avLst>
              <a:gd name="adj" fmla="val 990"/>
            </a:avLst>
          </a:prstGeom>
          <a:noFill/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09.</a:t>
            </a:r>
            <a:r>
              <a:rPr lang="ko-KR" altLang="en-US" dirty="0" err="1" smtClean="0"/>
              <a:t>조건문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if–else </a:t>
            </a:r>
            <a:r>
              <a:rPr lang="ko-KR" altLang="en-US" dirty="0" err="1" smtClean="0"/>
              <a:t>조건문</a:t>
            </a:r>
            <a:endParaRPr lang="en-US" altLang="ko-KR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611188" y="943376"/>
            <a:ext cx="3903662" cy="2066523"/>
          </a:xfrm>
          <a:prstGeom prst="roundRect">
            <a:avLst>
              <a:gd name="adj" fmla="val 990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if ( </a:t>
            </a:r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조건식</a:t>
            </a:r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) {</a:t>
            </a:r>
          </a:p>
          <a:p>
            <a:pPr>
              <a:defRPr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   /*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조건식이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true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이면 실행되는 영역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*/</a:t>
            </a:r>
          </a:p>
          <a:p>
            <a:pPr>
              <a:defRPr/>
            </a:pPr>
            <a:endParaRPr lang="ko-KR" altLang="en-US" sz="1400" b="1" dirty="0"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} else {</a:t>
            </a:r>
          </a:p>
          <a:p>
            <a:pPr>
              <a:defRPr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  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/*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조건식이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false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이면 실행되는 영역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*/</a:t>
            </a:r>
            <a:endParaRPr lang="ko-KR" altLang="en-US" sz="1400" b="1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  <a:p>
            <a:pPr>
              <a:defRPr/>
            </a:pP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>
              <a:defRPr/>
            </a:pP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}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9" name="그룹 26"/>
          <p:cNvGrpSpPr>
            <a:grpSpLocks/>
          </p:cNvGrpSpPr>
          <p:nvPr/>
        </p:nvGrpSpPr>
        <p:grpSpPr bwMode="auto">
          <a:xfrm>
            <a:off x="5851156" y="1053293"/>
            <a:ext cx="2235200" cy="1841500"/>
            <a:chOff x="6035675" y="884238"/>
            <a:chExt cx="2235200" cy="1841500"/>
          </a:xfrm>
        </p:grpSpPr>
        <p:sp>
          <p:nvSpPr>
            <p:cNvPr id="30" name="순서도: 판단 29"/>
            <p:cNvSpPr/>
            <p:nvPr/>
          </p:nvSpPr>
          <p:spPr>
            <a:xfrm>
              <a:off x="6035675" y="1320801"/>
              <a:ext cx="971550" cy="346075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ko-KR" altLang="en-US" sz="1200" dirty="0" err="1">
                  <a:solidFill>
                    <a:schemeClr val="tx1"/>
                  </a:solidFill>
                  <a:latin typeface="+mn-ea"/>
                </a:rPr>
                <a:t>조건식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1" name="순서도: 처리 30"/>
            <p:cNvSpPr/>
            <p:nvPr/>
          </p:nvSpPr>
          <p:spPr>
            <a:xfrm>
              <a:off x="6035675" y="1914526"/>
              <a:ext cx="971550" cy="207962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실행내용</a:t>
              </a:r>
            </a:p>
          </p:txBody>
        </p:sp>
        <p:sp>
          <p:nvSpPr>
            <p:cNvPr id="37" name="순서도: 대체 처리 36"/>
            <p:cNvSpPr/>
            <p:nvPr/>
          </p:nvSpPr>
          <p:spPr>
            <a:xfrm>
              <a:off x="6035675" y="884238"/>
              <a:ext cx="971550" cy="207963"/>
            </a:xfrm>
            <a:prstGeom prst="flowChartAlternate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시작</a:t>
              </a:r>
            </a:p>
          </p:txBody>
        </p:sp>
        <p:sp>
          <p:nvSpPr>
            <p:cNvPr id="38" name="순서도: 대체 처리 37"/>
            <p:cNvSpPr/>
            <p:nvPr/>
          </p:nvSpPr>
          <p:spPr>
            <a:xfrm>
              <a:off x="6038850" y="2517776"/>
              <a:ext cx="971550" cy="207962"/>
            </a:xfrm>
            <a:prstGeom prst="flowChartAlternate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끝</a:t>
              </a:r>
            </a:p>
          </p:txBody>
        </p:sp>
        <p:cxnSp>
          <p:nvCxnSpPr>
            <p:cNvPr id="39" name="직선 화살표 연결선 38"/>
            <p:cNvCxnSpPr>
              <a:stCxn id="37" idx="2"/>
              <a:endCxn id="30" idx="0"/>
            </p:cNvCxnSpPr>
            <p:nvPr/>
          </p:nvCxnSpPr>
          <p:spPr>
            <a:xfrm>
              <a:off x="6521450" y="1092201"/>
              <a:ext cx="0" cy="2286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>
              <a:stCxn id="30" idx="2"/>
              <a:endCxn id="31" idx="0"/>
            </p:cNvCxnSpPr>
            <p:nvPr/>
          </p:nvCxnSpPr>
          <p:spPr>
            <a:xfrm>
              <a:off x="6521450" y="1666876"/>
              <a:ext cx="0" cy="2476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31" idx="2"/>
              <a:endCxn id="38" idx="0"/>
            </p:cNvCxnSpPr>
            <p:nvPr/>
          </p:nvCxnSpPr>
          <p:spPr>
            <a:xfrm>
              <a:off x="6521450" y="2122488"/>
              <a:ext cx="3175" cy="3952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모서리가 둥근 직사각형 41"/>
            <p:cNvSpPr/>
            <p:nvPr/>
          </p:nvSpPr>
          <p:spPr>
            <a:xfrm>
              <a:off x="6486525" y="2257426"/>
              <a:ext cx="76200" cy="69850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43" name="TextBox 72"/>
            <p:cNvSpPr txBox="1">
              <a:spLocks noChangeArrowheads="1"/>
            </p:cNvSpPr>
            <p:nvPr/>
          </p:nvSpPr>
          <p:spPr bwMode="auto">
            <a:xfrm>
              <a:off x="6045200" y="1655763"/>
              <a:ext cx="647700" cy="27781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200" b="1" dirty="0" smtClean="0">
                  <a:latin typeface="+mn-ea"/>
                  <a:ea typeface="+mn-ea"/>
                </a:rPr>
                <a:t>true</a:t>
              </a:r>
              <a:endParaRPr lang="ko-KR" altLang="en-US" sz="1200" b="1" dirty="0" smtClean="0">
                <a:latin typeface="+mn-ea"/>
                <a:ea typeface="+mn-ea"/>
              </a:endParaRPr>
            </a:p>
          </p:txBody>
        </p:sp>
        <p:sp>
          <p:nvSpPr>
            <p:cNvPr id="44" name="TextBox 73"/>
            <p:cNvSpPr txBox="1">
              <a:spLocks noChangeArrowheads="1"/>
            </p:cNvSpPr>
            <p:nvPr/>
          </p:nvSpPr>
          <p:spPr bwMode="auto">
            <a:xfrm>
              <a:off x="6919913" y="1246188"/>
              <a:ext cx="647700" cy="27622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200" b="1" dirty="0" smtClean="0">
                  <a:latin typeface="+mn-ea"/>
                  <a:ea typeface="+mn-ea"/>
                </a:rPr>
                <a:t>false</a:t>
              </a:r>
              <a:endParaRPr lang="ko-KR" altLang="en-US" sz="1200" b="1" dirty="0" smtClean="0">
                <a:latin typeface="+mn-ea"/>
                <a:ea typeface="+mn-ea"/>
              </a:endParaRPr>
            </a:p>
          </p:txBody>
        </p:sp>
        <p:sp>
          <p:nvSpPr>
            <p:cNvPr id="45" name="순서도: 처리 44"/>
            <p:cNvSpPr/>
            <p:nvPr/>
          </p:nvSpPr>
          <p:spPr>
            <a:xfrm>
              <a:off x="7297738" y="1906588"/>
              <a:ext cx="973137" cy="207963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실행내용</a:t>
              </a:r>
            </a:p>
          </p:txBody>
        </p:sp>
        <p:cxnSp>
          <p:nvCxnSpPr>
            <p:cNvPr id="46" name="꺾인 연결선 45"/>
            <p:cNvCxnSpPr>
              <a:stCxn id="30" idx="3"/>
              <a:endCxn id="45" idx="0"/>
            </p:cNvCxnSpPr>
            <p:nvPr/>
          </p:nvCxnSpPr>
          <p:spPr>
            <a:xfrm>
              <a:off x="7007225" y="1493838"/>
              <a:ext cx="777875" cy="412750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꺾인 연결선 46"/>
            <p:cNvCxnSpPr>
              <a:stCxn id="45" idx="2"/>
              <a:endCxn id="42" idx="3"/>
            </p:cNvCxnSpPr>
            <p:nvPr/>
          </p:nvCxnSpPr>
          <p:spPr>
            <a:xfrm rot="5400000">
              <a:off x="7085013" y="1592263"/>
              <a:ext cx="177800" cy="122237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>
            <a:off x="4657725" y="3584732"/>
            <a:ext cx="4205101" cy="1006279"/>
            <a:chOff x="3165475" y="3271838"/>
            <a:chExt cx="4895850" cy="1171575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5475" y="3278187"/>
              <a:ext cx="1581150" cy="1114425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5837" y="3290888"/>
              <a:ext cx="1609725" cy="1152525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075" y="3271838"/>
              <a:ext cx="1619250" cy="1171575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505588" y="3333951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10392" y="3588939"/>
            <a:ext cx="3961608" cy="9734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r>
              <a:rPr lang="ko-KR" altLang="en-US" sz="1200" dirty="0">
                <a:latin typeface="+mn-ea"/>
              </a:rPr>
              <a:t>점수를 입력 받아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  60</a:t>
            </a:r>
            <a:r>
              <a:rPr lang="ko-KR" altLang="en-US" sz="1200" dirty="0">
                <a:latin typeface="+mn-ea"/>
              </a:rPr>
              <a:t>점 이상이면 </a:t>
            </a:r>
            <a:r>
              <a:rPr lang="en-US" altLang="ko-KR" sz="1200" dirty="0">
                <a:latin typeface="+mn-ea"/>
              </a:rPr>
              <a:t>“</a:t>
            </a:r>
            <a:r>
              <a:rPr lang="ko-KR" altLang="en-US" sz="1200" dirty="0">
                <a:latin typeface="+mn-ea"/>
              </a:rPr>
              <a:t>합격입니다</a:t>
            </a:r>
            <a:r>
              <a:rPr lang="en-US" altLang="ko-KR" sz="1200" dirty="0">
                <a:latin typeface="+mn-ea"/>
              </a:rPr>
              <a:t>.”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  60</a:t>
            </a:r>
            <a:r>
              <a:rPr lang="ko-KR" altLang="en-US" sz="1200" dirty="0">
                <a:latin typeface="+mn-ea"/>
              </a:rPr>
              <a:t>점 미만이면 </a:t>
            </a:r>
            <a:r>
              <a:rPr lang="en-US" altLang="ko-KR" sz="1200" dirty="0">
                <a:latin typeface="+mn-ea"/>
              </a:rPr>
              <a:t>“</a:t>
            </a:r>
            <a:r>
              <a:rPr lang="ko-KR" altLang="en-US" sz="1200" dirty="0">
                <a:latin typeface="+mn-ea"/>
              </a:rPr>
              <a:t>불합격입니다</a:t>
            </a:r>
            <a:r>
              <a:rPr lang="en-US" altLang="ko-KR" sz="1200" dirty="0">
                <a:latin typeface="+mn-ea"/>
              </a:rPr>
              <a:t>.”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를 출력하세요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572000" y="3333951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676803" y="3584706"/>
            <a:ext cx="4324321" cy="1039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n-ea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611188" y="3223523"/>
            <a:ext cx="8389937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81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09.</a:t>
            </a:r>
            <a:r>
              <a:rPr lang="ko-KR" altLang="en-US" dirty="0" err="1" smtClean="0"/>
              <a:t>조건문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if–else if–else </a:t>
            </a:r>
            <a:r>
              <a:rPr lang="ko-KR" altLang="en-US" dirty="0" err="1"/>
              <a:t>조건문</a:t>
            </a:r>
            <a:endParaRPr lang="en-US" altLang="ko-KR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17538" y="909638"/>
            <a:ext cx="4069965" cy="2713037"/>
          </a:xfrm>
          <a:prstGeom prst="roundRect">
            <a:avLst>
              <a:gd name="adj" fmla="val 2054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/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if (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조건식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 {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/* </a:t>
            </a:r>
            <a:r>
              <a:rPr lang="ko-KR" altLang="en-US" sz="1200" b="1" dirty="0" err="1">
                <a:solidFill>
                  <a:schemeClr val="accent6">
                    <a:lumMod val="50000"/>
                  </a:schemeClr>
                </a:solidFill>
                <a:latin typeface="+mn-ea"/>
              </a:rPr>
              <a:t>조건식</a:t>
            </a:r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1 </a:t>
            </a:r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이 </a:t>
            </a:r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true </a:t>
            </a:r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이면 실행되는 영역 </a:t>
            </a:r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*/</a:t>
            </a:r>
            <a:endParaRPr lang="ko-KR" altLang="en-US" sz="1200" b="1" dirty="0">
              <a:solidFill>
                <a:schemeClr val="accent6">
                  <a:lumMod val="50000"/>
                </a:schemeClr>
              </a:solidFill>
              <a:latin typeface="+mn-ea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} else if (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조건식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2) {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/* </a:t>
            </a:r>
            <a:r>
              <a:rPr lang="ko-KR" altLang="en-US" sz="1200" b="1" dirty="0" err="1">
                <a:solidFill>
                  <a:schemeClr val="accent6">
                    <a:lumMod val="50000"/>
                  </a:schemeClr>
                </a:solidFill>
                <a:latin typeface="+mn-ea"/>
              </a:rPr>
              <a:t>조건식</a:t>
            </a:r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2 </a:t>
            </a:r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가 </a:t>
            </a:r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true </a:t>
            </a:r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이면 실행되는 영역 </a:t>
            </a:r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*/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} else if (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조건식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3) {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   /* </a:t>
            </a:r>
            <a:r>
              <a:rPr lang="ko-KR" altLang="en-US" sz="1200" b="1" dirty="0" err="1">
                <a:solidFill>
                  <a:schemeClr val="accent6">
                    <a:lumMod val="50000"/>
                  </a:schemeClr>
                </a:solidFill>
                <a:latin typeface="+mn-ea"/>
              </a:rPr>
              <a:t>조건식</a:t>
            </a:r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3 </a:t>
            </a:r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이 </a:t>
            </a:r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true </a:t>
            </a:r>
            <a:r>
              <a:rPr lang="ko-KR" altLang="en-US" sz="12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이면 실행되는 영역 </a:t>
            </a:r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*/</a:t>
            </a:r>
            <a:endParaRPr lang="en-US" altLang="ko-KR" sz="1200" b="1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} else {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  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/* </a:t>
            </a:r>
            <a:r>
              <a:rPr lang="ko-KR" altLang="en-US" sz="1100" b="1" dirty="0" err="1">
                <a:solidFill>
                  <a:schemeClr val="accent6">
                    <a:lumMod val="50000"/>
                  </a:schemeClr>
                </a:solidFill>
                <a:latin typeface="+mn-ea"/>
              </a:rPr>
              <a:t>위의조건이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100" b="1" dirty="0" err="1">
                <a:solidFill>
                  <a:schemeClr val="accent6">
                    <a:lumMod val="50000"/>
                  </a:schemeClr>
                </a:solidFill>
                <a:latin typeface="+mn-ea"/>
              </a:rPr>
              <a:t>모두해당되지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 않으면 실행되는 영역 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*/</a:t>
            </a:r>
            <a:endParaRPr lang="en-US" altLang="ko-KR" sz="1100" b="1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}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783756" y="909638"/>
            <a:ext cx="4206257" cy="2725737"/>
          </a:xfrm>
          <a:prstGeom prst="roundRect">
            <a:avLst>
              <a:gd name="adj" fmla="val 2213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eaLnBrk="1" latinLnBrk="1" hangingPunct="1">
              <a:defRPr/>
            </a:pP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순서도: 판단 24"/>
          <p:cNvSpPr/>
          <p:nvPr/>
        </p:nvSpPr>
        <p:spPr>
          <a:xfrm>
            <a:off x="4921250" y="1311275"/>
            <a:ext cx="1116013" cy="396875"/>
          </a:xfrm>
          <a:prstGeom prst="flowChartDecision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latinLnBrk="1" hangingPunct="1">
              <a:defRPr/>
            </a:pP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조건식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6" name="그룹 7"/>
          <p:cNvGrpSpPr>
            <a:grpSpLocks/>
          </p:cNvGrpSpPr>
          <p:nvPr/>
        </p:nvGrpSpPr>
        <p:grpSpPr bwMode="auto">
          <a:xfrm>
            <a:off x="4992688" y="989013"/>
            <a:ext cx="3924300" cy="2598737"/>
            <a:chOff x="4922838" y="884238"/>
            <a:chExt cx="3924300" cy="2598737"/>
          </a:xfrm>
        </p:grpSpPr>
        <p:sp>
          <p:nvSpPr>
            <p:cNvPr id="27" name="순서도: 처리 26"/>
            <p:cNvSpPr/>
            <p:nvPr/>
          </p:nvSpPr>
          <p:spPr>
            <a:xfrm>
              <a:off x="4970463" y="2716213"/>
              <a:ext cx="877887" cy="239712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실행내용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1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8" name="순서도: 대체 처리 27"/>
            <p:cNvSpPr/>
            <p:nvPr/>
          </p:nvSpPr>
          <p:spPr>
            <a:xfrm>
              <a:off x="4922838" y="884238"/>
              <a:ext cx="971550" cy="238125"/>
            </a:xfrm>
            <a:prstGeom prst="flowChartAlternate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시작</a:t>
              </a:r>
            </a:p>
          </p:txBody>
        </p:sp>
        <p:sp>
          <p:nvSpPr>
            <p:cNvPr id="44" name="순서도: 대체 처리 43"/>
            <p:cNvSpPr/>
            <p:nvPr/>
          </p:nvSpPr>
          <p:spPr>
            <a:xfrm>
              <a:off x="4927600" y="3244850"/>
              <a:ext cx="971550" cy="238125"/>
            </a:xfrm>
            <a:prstGeom prst="flowChartAlternate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끝</a:t>
              </a:r>
            </a:p>
          </p:txBody>
        </p:sp>
        <p:cxnSp>
          <p:nvCxnSpPr>
            <p:cNvPr id="45" name="직선 화살표 연결선 44"/>
            <p:cNvCxnSpPr>
              <a:stCxn id="28" idx="2"/>
              <a:endCxn id="25" idx="0"/>
            </p:cNvCxnSpPr>
            <p:nvPr/>
          </p:nvCxnSpPr>
          <p:spPr>
            <a:xfrm>
              <a:off x="5408613" y="1122363"/>
              <a:ext cx="794" cy="7143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25" idx="2"/>
              <a:endCxn id="27" idx="0"/>
            </p:cNvCxnSpPr>
            <p:nvPr/>
          </p:nvCxnSpPr>
          <p:spPr>
            <a:xfrm>
              <a:off x="5409407" y="1590675"/>
              <a:ext cx="0" cy="11255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27" idx="2"/>
              <a:endCxn id="44" idx="0"/>
            </p:cNvCxnSpPr>
            <p:nvPr/>
          </p:nvCxnSpPr>
          <p:spPr>
            <a:xfrm>
              <a:off x="5410200" y="2955925"/>
              <a:ext cx="3175" cy="2889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모서리가 둥근 직사각형 47"/>
            <p:cNvSpPr/>
            <p:nvPr/>
          </p:nvSpPr>
          <p:spPr>
            <a:xfrm>
              <a:off x="5376863" y="3117850"/>
              <a:ext cx="87312" cy="80963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>
                <a:latin typeface="+mn-ea"/>
              </a:endParaRPr>
            </a:p>
          </p:txBody>
        </p:sp>
        <p:sp>
          <p:nvSpPr>
            <p:cNvPr id="49" name="TextBox 72"/>
            <p:cNvSpPr txBox="1">
              <a:spLocks noChangeArrowheads="1"/>
            </p:cNvSpPr>
            <p:nvPr/>
          </p:nvSpPr>
          <p:spPr bwMode="auto">
            <a:xfrm>
              <a:off x="4981575" y="1546225"/>
              <a:ext cx="742950" cy="27622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200" b="1" smtClean="0">
                  <a:latin typeface="+mn-ea"/>
                  <a:ea typeface="+mn-ea"/>
                </a:rPr>
                <a:t>true</a:t>
              </a:r>
              <a:endParaRPr lang="ko-KR" altLang="en-US" sz="1200" b="1" smtClean="0">
                <a:latin typeface="+mn-ea"/>
                <a:ea typeface="+mn-ea"/>
              </a:endParaRPr>
            </a:p>
          </p:txBody>
        </p:sp>
        <p:sp>
          <p:nvSpPr>
            <p:cNvPr id="50" name="TextBox 73"/>
            <p:cNvSpPr txBox="1">
              <a:spLocks noChangeArrowheads="1"/>
            </p:cNvSpPr>
            <p:nvPr/>
          </p:nvSpPr>
          <p:spPr bwMode="auto">
            <a:xfrm>
              <a:off x="5916613" y="1198563"/>
              <a:ext cx="742950" cy="27622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200" b="1" dirty="0" smtClean="0">
                  <a:latin typeface="+mn-ea"/>
                  <a:ea typeface="+mn-ea"/>
                </a:rPr>
                <a:t>false</a:t>
              </a:r>
              <a:endParaRPr lang="ko-KR" altLang="en-US" sz="1200" b="1" dirty="0" smtClean="0">
                <a:latin typeface="+mn-ea"/>
                <a:ea typeface="+mn-ea"/>
              </a:endParaRPr>
            </a:p>
          </p:txBody>
        </p:sp>
        <p:cxnSp>
          <p:nvCxnSpPr>
            <p:cNvPr id="51" name="꺾인 연결선 50"/>
            <p:cNvCxnSpPr>
              <a:stCxn id="25" idx="3"/>
              <a:endCxn id="52" idx="0"/>
            </p:cNvCxnSpPr>
            <p:nvPr/>
          </p:nvCxnSpPr>
          <p:spPr>
            <a:xfrm>
              <a:off x="5967413" y="1392238"/>
              <a:ext cx="458788" cy="260350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순서도: 판단 51"/>
            <p:cNvSpPr/>
            <p:nvPr/>
          </p:nvSpPr>
          <p:spPr>
            <a:xfrm>
              <a:off x="5868988" y="1652588"/>
              <a:ext cx="1114425" cy="398462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ko-KR" altLang="en-US" sz="1200" dirty="0" err="1">
                  <a:solidFill>
                    <a:schemeClr val="tx1"/>
                  </a:solidFill>
                  <a:latin typeface="+mn-ea"/>
                </a:rPr>
                <a:t>조건식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3" name="순서도: 판단 52"/>
            <p:cNvSpPr/>
            <p:nvPr/>
          </p:nvSpPr>
          <p:spPr>
            <a:xfrm>
              <a:off x="6880225" y="2032000"/>
              <a:ext cx="1116013" cy="396875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ko-KR" altLang="en-US" sz="1200" dirty="0" err="1">
                  <a:solidFill>
                    <a:schemeClr val="tx1"/>
                  </a:solidFill>
                  <a:latin typeface="+mn-ea"/>
                </a:rPr>
                <a:t>조건식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3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4" name="꺾인 연결선 53"/>
            <p:cNvCxnSpPr>
              <a:stCxn id="52" idx="3"/>
              <a:endCxn id="53" idx="0"/>
            </p:cNvCxnSpPr>
            <p:nvPr/>
          </p:nvCxnSpPr>
          <p:spPr>
            <a:xfrm>
              <a:off x="6983413" y="1851025"/>
              <a:ext cx="455612" cy="179388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순서도: 처리 54"/>
            <p:cNvSpPr/>
            <p:nvPr/>
          </p:nvSpPr>
          <p:spPr>
            <a:xfrm>
              <a:off x="5994400" y="2716213"/>
              <a:ext cx="877888" cy="239712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실행내용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2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6" name="순서도: 처리 55"/>
            <p:cNvSpPr/>
            <p:nvPr/>
          </p:nvSpPr>
          <p:spPr>
            <a:xfrm>
              <a:off x="6997700" y="2716213"/>
              <a:ext cx="877888" cy="239712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실행내용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3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7" name="순서도: 처리 56"/>
            <p:cNvSpPr/>
            <p:nvPr/>
          </p:nvSpPr>
          <p:spPr>
            <a:xfrm>
              <a:off x="7969250" y="2716213"/>
              <a:ext cx="877888" cy="239712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  <a:latin typeface="+mn-ea"/>
                </a:rPr>
                <a:t>실행내용</a:t>
              </a:r>
              <a:r>
                <a:rPr lang="en-US" altLang="ko-KR" sz="1200" dirty="0">
                  <a:solidFill>
                    <a:schemeClr val="tx1"/>
                  </a:solidFill>
                  <a:latin typeface="+mn-ea"/>
                </a:rPr>
                <a:t>4</a:t>
              </a:r>
              <a:endParaRPr lang="ko-KR" altLang="en-US" sz="1200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8" name="꺾인 연결선 57"/>
            <p:cNvCxnSpPr>
              <a:stCxn id="53" idx="3"/>
              <a:endCxn id="57" idx="0"/>
            </p:cNvCxnSpPr>
            <p:nvPr/>
          </p:nvCxnSpPr>
          <p:spPr>
            <a:xfrm>
              <a:off x="7996238" y="2230438"/>
              <a:ext cx="412750" cy="48577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52" idx="2"/>
              <a:endCxn id="55" idx="0"/>
            </p:cNvCxnSpPr>
            <p:nvPr/>
          </p:nvCxnSpPr>
          <p:spPr>
            <a:xfrm>
              <a:off x="6426200" y="2051050"/>
              <a:ext cx="7938" cy="66516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53" idx="2"/>
              <a:endCxn id="56" idx="0"/>
            </p:cNvCxnSpPr>
            <p:nvPr/>
          </p:nvCxnSpPr>
          <p:spPr>
            <a:xfrm flipH="1">
              <a:off x="7437438" y="2428875"/>
              <a:ext cx="1587" cy="2873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73"/>
            <p:cNvSpPr txBox="1">
              <a:spLocks noChangeArrowheads="1"/>
            </p:cNvSpPr>
            <p:nvPr/>
          </p:nvSpPr>
          <p:spPr bwMode="auto">
            <a:xfrm>
              <a:off x="6923088" y="1635125"/>
              <a:ext cx="744537" cy="27622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200" b="1" dirty="0" smtClean="0">
                  <a:latin typeface="+mn-ea"/>
                  <a:ea typeface="+mn-ea"/>
                </a:rPr>
                <a:t>false</a:t>
              </a:r>
              <a:endParaRPr lang="ko-KR" altLang="en-US" sz="1200" b="1" dirty="0" smtClean="0">
                <a:latin typeface="+mn-ea"/>
                <a:ea typeface="+mn-ea"/>
              </a:endParaRPr>
            </a:p>
          </p:txBody>
        </p:sp>
        <p:sp>
          <p:nvSpPr>
            <p:cNvPr id="62" name="TextBox 73"/>
            <p:cNvSpPr txBox="1">
              <a:spLocks noChangeArrowheads="1"/>
            </p:cNvSpPr>
            <p:nvPr/>
          </p:nvSpPr>
          <p:spPr bwMode="auto">
            <a:xfrm>
              <a:off x="7950200" y="2024063"/>
              <a:ext cx="742950" cy="27622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200" b="1" dirty="0" smtClean="0">
                  <a:latin typeface="+mn-ea"/>
                  <a:ea typeface="+mn-ea"/>
                </a:rPr>
                <a:t>false</a:t>
              </a:r>
              <a:endParaRPr lang="ko-KR" altLang="en-US" sz="1200" b="1" dirty="0" smtClean="0">
                <a:latin typeface="+mn-ea"/>
                <a:ea typeface="+mn-ea"/>
              </a:endParaRPr>
            </a:p>
          </p:txBody>
        </p:sp>
        <p:sp>
          <p:nvSpPr>
            <p:cNvPr id="63" name="TextBox 72"/>
            <p:cNvSpPr txBox="1">
              <a:spLocks noChangeArrowheads="1"/>
            </p:cNvSpPr>
            <p:nvPr/>
          </p:nvSpPr>
          <p:spPr bwMode="auto">
            <a:xfrm>
              <a:off x="6003925" y="2005013"/>
              <a:ext cx="742950" cy="27622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200" b="1" smtClean="0">
                  <a:latin typeface="+mn-ea"/>
                  <a:ea typeface="+mn-ea"/>
                </a:rPr>
                <a:t>true</a:t>
              </a:r>
              <a:endParaRPr lang="ko-KR" altLang="en-US" sz="1200" b="1" smtClean="0">
                <a:latin typeface="+mn-ea"/>
                <a:ea typeface="+mn-ea"/>
              </a:endParaRPr>
            </a:p>
          </p:txBody>
        </p:sp>
        <p:sp>
          <p:nvSpPr>
            <p:cNvPr id="64" name="TextBox 72"/>
            <p:cNvSpPr txBox="1">
              <a:spLocks noChangeArrowheads="1"/>
            </p:cNvSpPr>
            <p:nvPr/>
          </p:nvSpPr>
          <p:spPr bwMode="auto">
            <a:xfrm>
              <a:off x="7026275" y="2370138"/>
              <a:ext cx="742950" cy="27622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eaLnBrk="1" latinLnBrk="1" hangingPunct="1"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200" b="1" smtClean="0">
                  <a:latin typeface="+mn-ea"/>
                  <a:ea typeface="+mn-ea"/>
                </a:rPr>
                <a:t>true</a:t>
              </a:r>
              <a:endParaRPr lang="ko-KR" altLang="en-US" sz="1200" b="1" smtClean="0">
                <a:latin typeface="+mn-ea"/>
                <a:ea typeface="+mn-ea"/>
              </a:endParaRPr>
            </a:p>
          </p:txBody>
        </p:sp>
        <p:cxnSp>
          <p:nvCxnSpPr>
            <p:cNvPr id="65" name="꺾인 연결선 64"/>
            <p:cNvCxnSpPr>
              <a:stCxn id="55" idx="2"/>
            </p:cNvCxnSpPr>
            <p:nvPr/>
          </p:nvCxnSpPr>
          <p:spPr>
            <a:xfrm rot="5400000">
              <a:off x="5872163" y="2547937"/>
              <a:ext cx="153988" cy="969963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꺾인 연결선 65"/>
            <p:cNvCxnSpPr>
              <a:stCxn id="56" idx="2"/>
            </p:cNvCxnSpPr>
            <p:nvPr/>
          </p:nvCxnSpPr>
          <p:spPr>
            <a:xfrm rot="5400000">
              <a:off x="6373813" y="2046287"/>
              <a:ext cx="153988" cy="1973263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꺾인 연결선 66"/>
            <p:cNvCxnSpPr>
              <a:stCxn id="57" idx="2"/>
            </p:cNvCxnSpPr>
            <p:nvPr/>
          </p:nvCxnSpPr>
          <p:spPr>
            <a:xfrm rot="5400000">
              <a:off x="6859588" y="1560512"/>
              <a:ext cx="153988" cy="2944813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직선 연결선 35"/>
          <p:cNvCxnSpPr/>
          <p:nvPr/>
        </p:nvCxnSpPr>
        <p:spPr>
          <a:xfrm>
            <a:off x="636588" y="3702048"/>
            <a:ext cx="8389937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4777475" y="4104160"/>
            <a:ext cx="4149725" cy="820231"/>
            <a:chOff x="4838700" y="4144938"/>
            <a:chExt cx="4149725" cy="820231"/>
          </a:xfrm>
        </p:grpSpPr>
        <p:grpSp>
          <p:nvGrpSpPr>
            <p:cNvPr id="7" name="그룹 6"/>
            <p:cNvGrpSpPr/>
            <p:nvPr/>
          </p:nvGrpSpPr>
          <p:grpSpPr>
            <a:xfrm>
              <a:off x="6239514" y="4144938"/>
              <a:ext cx="2748911" cy="820231"/>
              <a:chOff x="4751387" y="4076700"/>
              <a:chExt cx="4618038" cy="1377950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1387" y="4083050"/>
                <a:ext cx="2295525" cy="13716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02475" y="4076700"/>
                <a:ext cx="2266950" cy="1333500"/>
              </a:xfrm>
              <a:prstGeom prst="rect">
                <a:avLst/>
              </a:prstGeom>
            </p:spPr>
          </p:pic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8700" y="4172229"/>
              <a:ext cx="1353480" cy="789530"/>
            </a:xfrm>
            <a:prstGeom prst="rect">
              <a:avLst/>
            </a:prstGeom>
          </p:spPr>
        </p:pic>
      </p:grpSp>
      <p:sp>
        <p:nvSpPr>
          <p:cNvPr id="70" name="TextBox 69"/>
          <p:cNvSpPr txBox="1"/>
          <p:nvPr/>
        </p:nvSpPr>
        <p:spPr>
          <a:xfrm>
            <a:off x="505588" y="3776713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10391" y="4031701"/>
            <a:ext cx="4057861" cy="9734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defRPr/>
            </a:pPr>
            <a:r>
              <a:rPr lang="ko-KR" altLang="en-US" sz="1200" dirty="0">
                <a:latin typeface="+mn-ea"/>
              </a:rPr>
              <a:t>숫자를 </a:t>
            </a:r>
            <a:r>
              <a:rPr lang="ko-KR" altLang="en-US" sz="1200" dirty="0" err="1">
                <a:latin typeface="+mn-ea"/>
              </a:rPr>
              <a:t>입력받아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숫자가  </a:t>
            </a:r>
            <a:r>
              <a:rPr lang="en-US" altLang="ko-KR" sz="1200" dirty="0">
                <a:latin typeface="+mn-ea"/>
              </a:rPr>
              <a:t>0</a:t>
            </a:r>
            <a:r>
              <a:rPr lang="ko-KR" altLang="en-US" sz="1200" dirty="0">
                <a:latin typeface="+mn-ea"/>
              </a:rPr>
              <a:t>보다 크면 </a:t>
            </a:r>
            <a:r>
              <a:rPr lang="en-US" altLang="ko-KR" sz="1200" dirty="0">
                <a:latin typeface="+mn-ea"/>
              </a:rPr>
              <a:t>“</a:t>
            </a:r>
            <a:r>
              <a:rPr lang="ko-KR" altLang="en-US" sz="1200" dirty="0">
                <a:latin typeface="+mn-ea"/>
              </a:rPr>
              <a:t>양수</a:t>
            </a:r>
            <a:r>
              <a:rPr lang="en-US" altLang="ko-KR" sz="1200" dirty="0">
                <a:latin typeface="+mn-ea"/>
              </a:rPr>
              <a:t>”   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                                0</a:t>
            </a:r>
            <a:r>
              <a:rPr lang="ko-KR" altLang="en-US" sz="1200" dirty="0">
                <a:latin typeface="+mn-ea"/>
              </a:rPr>
              <a:t>보다 작으면 </a:t>
            </a:r>
            <a:r>
              <a:rPr lang="en-US" altLang="ko-KR" sz="1200" dirty="0">
                <a:latin typeface="+mn-ea"/>
              </a:rPr>
              <a:t>“</a:t>
            </a:r>
            <a:r>
              <a:rPr lang="ko-KR" altLang="en-US" sz="1200" dirty="0">
                <a:latin typeface="+mn-ea"/>
              </a:rPr>
              <a:t>음수</a:t>
            </a:r>
            <a:r>
              <a:rPr lang="en-US" altLang="ko-KR" sz="1200" dirty="0">
                <a:latin typeface="+mn-ea"/>
              </a:rPr>
              <a:t>”    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                                0</a:t>
            </a:r>
            <a:r>
              <a:rPr lang="ko-KR" altLang="en-US" sz="1200" dirty="0" err="1">
                <a:latin typeface="+mn-ea"/>
              </a:rPr>
              <a:t>일때는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“0</a:t>
            </a:r>
            <a:r>
              <a:rPr lang="ko-KR" altLang="en-US" sz="1200" dirty="0">
                <a:latin typeface="+mn-ea"/>
              </a:rPr>
              <a:t>입니다</a:t>
            </a:r>
            <a:r>
              <a:rPr lang="en-US" altLang="ko-KR" sz="1200" dirty="0">
                <a:latin typeface="+mn-ea"/>
              </a:rPr>
              <a:t>.”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을 출력하세요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658625" y="3776713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764508" y="4027468"/>
            <a:ext cx="4225490" cy="9720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n-ea"/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09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09.</a:t>
            </a:r>
            <a:r>
              <a:rPr lang="ko-KR" altLang="en-US" dirty="0" err="1" smtClean="0"/>
              <a:t>조건문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 smtClean="0"/>
              <a:t>조건문</a:t>
            </a:r>
            <a:r>
              <a:rPr lang="ko-KR" altLang="en-US" dirty="0" smtClean="0"/>
              <a:t> 연습문제</a:t>
            </a:r>
            <a:r>
              <a:rPr lang="en-US" altLang="ko-KR" dirty="0" smtClean="0"/>
              <a:t>- 1</a:t>
            </a:r>
            <a:endParaRPr lang="en-US" altLang="ko-KR" dirty="0"/>
          </a:p>
        </p:txBody>
      </p:sp>
      <p:sp>
        <p:nvSpPr>
          <p:cNvPr id="35" name="타원 34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720857" y="1208645"/>
            <a:ext cx="1945618" cy="3117665"/>
            <a:chOff x="4720856" y="1362297"/>
            <a:chExt cx="2260637" cy="362245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3957" y="1362297"/>
              <a:ext cx="2247900" cy="1143000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l="1520"/>
            <a:stretch/>
          </p:blipFill>
          <p:spPr>
            <a:xfrm>
              <a:off x="4720856" y="2571750"/>
              <a:ext cx="2260637" cy="12001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l="1330"/>
            <a:stretch/>
          </p:blipFill>
          <p:spPr>
            <a:xfrm>
              <a:off x="4735033" y="3794125"/>
              <a:ext cx="2227410" cy="1190625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505588" y="965352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0392" y="1220340"/>
            <a:ext cx="3904458" cy="246107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r>
              <a:rPr lang="ko-KR" altLang="en-US" sz="1200" dirty="0">
                <a:latin typeface="+mn-ea"/>
              </a:rPr>
              <a:t>철수는 편의점에서 아르바이트를 하고 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8</a:t>
            </a:r>
            <a:r>
              <a:rPr lang="ko-KR" altLang="en-US" sz="1200" dirty="0">
                <a:latin typeface="+mn-ea"/>
              </a:rPr>
              <a:t>시간까지는 시간당 </a:t>
            </a:r>
            <a:r>
              <a:rPr lang="en-US" altLang="ko-KR" sz="1200" dirty="0">
                <a:latin typeface="+mn-ea"/>
              </a:rPr>
              <a:t>10000</a:t>
            </a:r>
            <a:r>
              <a:rPr lang="ko-KR" altLang="en-US" sz="1200" dirty="0">
                <a:latin typeface="+mn-ea"/>
              </a:rPr>
              <a:t>원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8</a:t>
            </a:r>
            <a:r>
              <a:rPr lang="ko-KR" altLang="en-US" sz="1200" dirty="0">
                <a:latin typeface="+mn-ea"/>
              </a:rPr>
              <a:t>시간 초과시에는 시간당 </a:t>
            </a:r>
            <a:r>
              <a:rPr lang="en-US" altLang="ko-KR" sz="1200" dirty="0">
                <a:latin typeface="+mn-ea"/>
              </a:rPr>
              <a:t>12000</a:t>
            </a:r>
            <a:r>
              <a:rPr lang="ko-KR" altLang="en-US" sz="1200" dirty="0">
                <a:latin typeface="+mn-ea"/>
              </a:rPr>
              <a:t>원을 받는다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spcBef>
                <a:spcPts val="600"/>
              </a:spcBef>
              <a:defRPr/>
            </a:pP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r>
              <a:rPr lang="ko-KR" altLang="en-US" sz="1200" dirty="0">
                <a:latin typeface="+mn-ea"/>
              </a:rPr>
              <a:t>근무시간을 </a:t>
            </a:r>
            <a:r>
              <a:rPr lang="ko-KR" altLang="en-US" sz="1200" dirty="0" err="1">
                <a:latin typeface="+mn-ea"/>
              </a:rPr>
              <a:t>입력받아</a:t>
            </a:r>
            <a:r>
              <a:rPr lang="ko-KR" altLang="en-US" sz="1200" dirty="0">
                <a:latin typeface="+mn-ea"/>
              </a:rPr>
              <a:t> 임금을 계산하세요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spcBef>
                <a:spcPts val="600"/>
              </a:spcBef>
              <a:defRPr/>
            </a:pP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단 </a:t>
            </a:r>
            <a:r>
              <a:rPr lang="en-US" altLang="ko-KR" sz="1200" dirty="0">
                <a:latin typeface="+mn-ea"/>
              </a:rPr>
              <a:t>–</a:t>
            </a:r>
            <a:r>
              <a:rPr lang="ko-KR" altLang="en-US" sz="1200" dirty="0">
                <a:latin typeface="+mn-ea"/>
              </a:rPr>
              <a:t>시간은 고려하지 않는다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  <a:defRPr/>
            </a:pPr>
            <a:endParaRPr lang="en-US" altLang="ko-KR" sz="12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58625" y="965352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49002" y="1216106"/>
            <a:ext cx="4340996" cy="322730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355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09.</a:t>
            </a:r>
            <a:r>
              <a:rPr lang="ko-KR" altLang="en-US" dirty="0" err="1" smtClean="0"/>
              <a:t>조건문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 smtClean="0"/>
              <a:t>조건문</a:t>
            </a:r>
            <a:r>
              <a:rPr lang="ko-KR" altLang="en-US" dirty="0" smtClean="0"/>
              <a:t> 연습문제</a:t>
            </a:r>
            <a:r>
              <a:rPr lang="en-US" altLang="ko-KR" dirty="0" smtClean="0"/>
              <a:t>- 2</a:t>
            </a:r>
            <a:endParaRPr lang="en-US" altLang="ko-KR" dirty="0"/>
          </a:p>
        </p:txBody>
      </p:sp>
      <p:sp>
        <p:nvSpPr>
          <p:cNvPr id="35" name="타원 34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652742" y="1265763"/>
            <a:ext cx="2083316" cy="3139041"/>
            <a:chOff x="4652741" y="1340921"/>
            <a:chExt cx="2378591" cy="358394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1238" y="2571750"/>
              <a:ext cx="2266950" cy="11620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2741" y="1340921"/>
              <a:ext cx="2333625" cy="11715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78657" y="3762818"/>
              <a:ext cx="2352675" cy="116205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505588" y="946299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0392" y="1201287"/>
            <a:ext cx="3904458" cy="246107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r>
              <a:rPr lang="ko-KR" altLang="en-US" sz="1200" dirty="0">
                <a:latin typeface="+mn-ea"/>
              </a:rPr>
              <a:t>철수는 편의점에서 아르바이트를 하고 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8</a:t>
            </a:r>
            <a:r>
              <a:rPr lang="ko-KR" altLang="en-US" sz="1200" dirty="0">
                <a:latin typeface="+mn-ea"/>
              </a:rPr>
              <a:t>시간까지는 시간당 </a:t>
            </a:r>
            <a:r>
              <a:rPr lang="en-US" altLang="ko-KR" sz="1200" dirty="0">
                <a:latin typeface="+mn-ea"/>
              </a:rPr>
              <a:t>10000</a:t>
            </a:r>
            <a:r>
              <a:rPr lang="ko-KR" altLang="en-US" sz="1200" dirty="0">
                <a:latin typeface="+mn-ea"/>
              </a:rPr>
              <a:t>원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8</a:t>
            </a:r>
            <a:r>
              <a:rPr lang="ko-KR" altLang="en-US" sz="1200" dirty="0">
                <a:latin typeface="+mn-ea"/>
              </a:rPr>
              <a:t>시간 초과시에는 시간당 </a:t>
            </a:r>
            <a:r>
              <a:rPr lang="en-US" altLang="ko-KR" sz="1200" b="1" dirty="0">
                <a:solidFill>
                  <a:srgbClr val="C00000"/>
                </a:solidFill>
                <a:latin typeface="+mn-ea"/>
              </a:rPr>
              <a:t>1.5</a:t>
            </a:r>
            <a:r>
              <a:rPr lang="ko-KR" altLang="en-US" sz="1200" b="1" dirty="0">
                <a:solidFill>
                  <a:srgbClr val="C00000"/>
                </a:solidFill>
                <a:latin typeface="+mn-ea"/>
              </a:rPr>
              <a:t>배</a:t>
            </a:r>
            <a:r>
              <a:rPr lang="ko-KR" altLang="en-US" sz="1200" dirty="0">
                <a:latin typeface="+mn-ea"/>
              </a:rPr>
              <a:t>를 받는다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r>
              <a:rPr lang="ko-KR" altLang="en-US" sz="1200" dirty="0">
                <a:latin typeface="+mn-ea"/>
              </a:rPr>
              <a:t>근무시간을 </a:t>
            </a:r>
            <a:r>
              <a:rPr lang="ko-KR" altLang="en-US" sz="1200" dirty="0" err="1">
                <a:latin typeface="+mn-ea"/>
              </a:rPr>
              <a:t>입력받아</a:t>
            </a:r>
            <a:r>
              <a:rPr lang="ko-KR" altLang="en-US" sz="1200" dirty="0">
                <a:latin typeface="+mn-ea"/>
              </a:rPr>
              <a:t> 임금을 계산하세요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>
              <a:spcBef>
                <a:spcPts val="600"/>
              </a:spcBef>
              <a:defRPr/>
            </a:pP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단 </a:t>
            </a:r>
            <a:r>
              <a:rPr lang="en-US" altLang="ko-KR" sz="1200" dirty="0">
                <a:latin typeface="+mn-ea"/>
              </a:rPr>
              <a:t>–</a:t>
            </a:r>
            <a:r>
              <a:rPr lang="ko-KR" altLang="en-US" sz="1200" dirty="0">
                <a:latin typeface="+mn-ea"/>
              </a:rPr>
              <a:t>시간은 고려하지 않는다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>
              <a:spcBef>
                <a:spcPts val="600"/>
              </a:spcBef>
              <a:defRPr/>
            </a:pPr>
            <a:endParaRPr lang="en-US" altLang="ko-KR" sz="12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58625" y="946299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649002" y="1197053"/>
            <a:ext cx="4340996" cy="322730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87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09.</a:t>
            </a:r>
            <a:r>
              <a:rPr lang="ko-KR" altLang="en-US" dirty="0" err="1" smtClean="0"/>
              <a:t>조건문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err="1"/>
              <a:t>조건문</a:t>
            </a:r>
            <a:r>
              <a:rPr lang="ko-KR" altLang="en-US" dirty="0"/>
              <a:t> </a:t>
            </a:r>
            <a:r>
              <a:rPr lang="ko-KR" altLang="en-US" dirty="0" smtClean="0"/>
              <a:t>연습문제</a:t>
            </a:r>
            <a:r>
              <a:rPr lang="en-US" altLang="ko-KR" dirty="0" smtClean="0"/>
              <a:t>- 3</a:t>
            </a:r>
            <a:endParaRPr lang="en-US" altLang="ko-KR" dirty="0"/>
          </a:p>
        </p:txBody>
      </p:sp>
      <p:sp>
        <p:nvSpPr>
          <p:cNvPr id="13" name="TextBox 12"/>
          <p:cNvSpPr txBox="1"/>
          <p:nvPr/>
        </p:nvSpPr>
        <p:spPr>
          <a:xfrm>
            <a:off x="505588" y="946298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0392" y="1201286"/>
            <a:ext cx="3225008" cy="116091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r>
              <a:rPr lang="ko-KR" altLang="en-US" sz="1200" dirty="0">
                <a:latin typeface="+mn-ea"/>
              </a:rPr>
              <a:t>점수를 </a:t>
            </a:r>
            <a:r>
              <a:rPr lang="ko-KR" altLang="en-US" sz="1200" dirty="0" err="1">
                <a:latin typeface="+mn-ea"/>
              </a:rPr>
              <a:t>입력받아</a:t>
            </a:r>
            <a:r>
              <a:rPr lang="ko-KR" altLang="en-US" sz="1200" dirty="0">
                <a:latin typeface="+mn-ea"/>
              </a:rPr>
              <a:t> 입력된 수가 </a:t>
            </a: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의 배수인지 판별하는 프로그램을 작성하세요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endParaRPr lang="en-US" altLang="ko-KR" sz="1200" dirty="0">
              <a:latin typeface="+mn-ea"/>
            </a:endParaRPr>
          </a:p>
          <a:p>
            <a:pPr>
              <a:defRPr/>
            </a:pPr>
            <a:endParaRPr lang="en-US" altLang="ko-KR" sz="1100" dirty="0">
              <a:latin typeface="+mn-ea"/>
            </a:endParaRPr>
          </a:p>
          <a:p>
            <a:pPr lvl="0">
              <a:defRPr/>
            </a:pPr>
            <a:endParaRPr lang="en-US" altLang="ko-KR" sz="11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62754" y="946298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62400" y="1197053"/>
            <a:ext cx="5027598" cy="257061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n-ea"/>
            </a:endParaRPr>
          </a:p>
        </p:txBody>
      </p:sp>
      <p:pic>
        <p:nvPicPr>
          <p:cNvPr id="1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43"/>
          <a:stretch>
            <a:fillRect/>
          </a:stretch>
        </p:blipFill>
        <p:spPr bwMode="auto">
          <a:xfrm>
            <a:off x="4030131" y="1261532"/>
            <a:ext cx="4356100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13"/>
          <a:stretch>
            <a:fillRect/>
          </a:stretch>
        </p:blipFill>
        <p:spPr bwMode="auto">
          <a:xfrm>
            <a:off x="4030131" y="2504544"/>
            <a:ext cx="4338638" cy="1152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69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02.</a:t>
            </a:r>
            <a:r>
              <a:rPr lang="ko-KR" altLang="en-US" dirty="0"/>
              <a:t>자바 </a:t>
            </a:r>
            <a:r>
              <a:rPr lang="ko-KR" altLang="en-US" dirty="0" smtClean="0"/>
              <a:t>개발환경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자바 프로그램 동작방식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모서리가 접힌 도형 3"/>
          <p:cNvSpPr/>
          <p:nvPr/>
        </p:nvSpPr>
        <p:spPr bwMode="auto">
          <a:xfrm>
            <a:off x="611483" y="1047234"/>
            <a:ext cx="1763713" cy="434975"/>
          </a:xfrm>
          <a:prstGeom prst="foldedCorner">
            <a:avLst>
              <a:gd name="adj" fmla="val 2636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anchor="ctr"/>
          <a:lstStyle/>
          <a:p>
            <a:pPr algn="ctr" eaLnBrk="1" latinLnBrk="1" hangingPunct="1">
              <a:defRPr/>
            </a:pP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소스코드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algn="ctr" eaLnBrk="1" latin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HelloWorld.java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" name="직선 화살표 연결선 4"/>
          <p:cNvCxnSpPr>
            <a:endCxn id="7" idx="0"/>
          </p:cNvCxnSpPr>
          <p:nvPr/>
        </p:nvCxnSpPr>
        <p:spPr bwMode="auto">
          <a:xfrm>
            <a:off x="1490958" y="1469509"/>
            <a:ext cx="1588" cy="1857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접힌 도형 5"/>
          <p:cNvSpPr/>
          <p:nvPr/>
        </p:nvSpPr>
        <p:spPr bwMode="auto">
          <a:xfrm>
            <a:off x="606721" y="2239447"/>
            <a:ext cx="1771650" cy="434975"/>
          </a:xfrm>
          <a:prstGeom prst="foldedCorner">
            <a:avLst>
              <a:gd name="adj" fmla="val 26368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bIns="0" anchor="ctr"/>
          <a:lstStyle/>
          <a:p>
            <a:pPr algn="ctr" eaLnBrk="1" latinLnBrk="1" hangingPunct="1">
              <a:defRPr/>
            </a:pP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바이트코드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algn="ctr" eaLnBrk="1" latinLnBrk="1" hangingPunct="1">
              <a:defRPr/>
            </a:pPr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HelloWorld.class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모서리가 둥근 직사각형 6"/>
          <p:cNvSpPr/>
          <p:nvPr/>
        </p:nvSpPr>
        <p:spPr bwMode="auto">
          <a:xfrm>
            <a:off x="611483" y="1655247"/>
            <a:ext cx="1763713" cy="37782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100" dirty="0">
                <a:solidFill>
                  <a:schemeClr val="tx1"/>
                </a:solidFill>
                <a:latin typeface="+mn-ea"/>
              </a:rPr>
              <a:t>컴파일러</a:t>
            </a:r>
            <a:endParaRPr lang="en-US" altLang="ko-KR" sz="1100" dirty="0">
              <a:solidFill>
                <a:schemeClr val="tx1"/>
              </a:solidFill>
              <a:latin typeface="+mn-ea"/>
            </a:endParaRPr>
          </a:p>
          <a:p>
            <a:pPr algn="ctr" eaLnBrk="1" latinLnBrk="1" hangingPunct="1">
              <a:defRPr/>
            </a:pPr>
            <a:r>
              <a:rPr lang="en-US" altLang="ko-KR" sz="1100" dirty="0" err="1">
                <a:solidFill>
                  <a:schemeClr val="tx1"/>
                </a:solidFill>
                <a:latin typeface="+mn-ea"/>
              </a:rPr>
              <a:t>javac</a:t>
            </a:r>
            <a:r>
              <a:rPr lang="en-US" altLang="ko-KR" sz="1100" dirty="0">
                <a:solidFill>
                  <a:schemeClr val="tx1"/>
                </a:solidFill>
                <a:latin typeface="+mn-ea"/>
              </a:rPr>
              <a:t> HelloWorld.java</a:t>
            </a:r>
            <a:endParaRPr lang="ko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" name="직선 화살표 연결선 7"/>
          <p:cNvCxnSpPr>
            <a:stCxn id="7" idx="2"/>
            <a:endCxn id="6" idx="0"/>
          </p:cNvCxnSpPr>
          <p:nvPr/>
        </p:nvCxnSpPr>
        <p:spPr bwMode="auto">
          <a:xfrm flipH="1">
            <a:off x="1492546" y="2033072"/>
            <a:ext cx="0" cy="2063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6" idx="2"/>
            <a:endCxn id="11" idx="0"/>
          </p:cNvCxnSpPr>
          <p:nvPr/>
        </p:nvCxnSpPr>
        <p:spPr bwMode="auto">
          <a:xfrm>
            <a:off x="1492546" y="2674422"/>
            <a:ext cx="0" cy="2746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5130"/>
          <p:cNvGrpSpPr>
            <a:grpSpLocks/>
          </p:cNvGrpSpPr>
          <p:nvPr/>
        </p:nvGrpSpPr>
        <p:grpSpPr bwMode="auto">
          <a:xfrm>
            <a:off x="679746" y="2949059"/>
            <a:ext cx="1627187" cy="1924050"/>
            <a:chOff x="1054984" y="3055218"/>
            <a:chExt cx="1627994" cy="1924050"/>
          </a:xfrm>
        </p:grpSpPr>
        <p:sp>
          <p:nvSpPr>
            <p:cNvPr id="11" name="모서리가 둥근 직사각형 10"/>
            <p:cNvSpPr/>
            <p:nvPr/>
          </p:nvSpPr>
          <p:spPr bwMode="auto">
            <a:xfrm>
              <a:off x="1054984" y="3055218"/>
              <a:ext cx="1627994" cy="37782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1100" dirty="0" err="1">
                  <a:solidFill>
                    <a:schemeClr val="tx1"/>
                  </a:solidFill>
                  <a:latin typeface="+mn-ea"/>
                </a:rPr>
                <a:t>인터프리팅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 eaLnBrk="1" latinLnBrk="1" hangingPunct="1">
                <a:defRPr/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java HelloWorld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12" name="그룹 130"/>
            <p:cNvGrpSpPr>
              <a:grpSpLocks/>
            </p:cNvGrpSpPr>
            <p:nvPr/>
          </p:nvGrpSpPr>
          <p:grpSpPr bwMode="auto">
            <a:xfrm>
              <a:off x="1055457" y="3432380"/>
              <a:ext cx="1627048" cy="1546888"/>
              <a:chOff x="1961741" y="4322526"/>
              <a:chExt cx="1627225" cy="2062387"/>
            </a:xfrm>
          </p:grpSpPr>
          <p:sp>
            <p:nvSpPr>
              <p:cNvPr id="13" name="모서리가 둥근 직사각형 12"/>
              <p:cNvSpPr/>
              <p:nvPr/>
            </p:nvSpPr>
            <p:spPr bwMode="auto">
              <a:xfrm>
                <a:off x="1961268" y="4323410"/>
                <a:ext cx="1628172" cy="2061503"/>
              </a:xfrm>
              <a:prstGeom prst="roundRect">
                <a:avLst>
                  <a:gd name="adj" fmla="val 0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 sz="1400">
                  <a:latin typeface="+mn-ea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 bwMode="auto">
              <a:xfrm>
                <a:off x="2035925" y="4437703"/>
                <a:ext cx="1478857" cy="1005354"/>
              </a:xfrm>
              <a:prstGeom prst="roundRect">
                <a:avLst>
                  <a:gd name="adj" fmla="val 7182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eaLnBrk="1" latinLnBrk="1" hangingPunct="1">
                  <a:defRPr/>
                </a:pP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윈도우용 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+mn-ea"/>
                  </a:rPr>
                  <a:t>JVM</a:t>
                </a:r>
                <a:endParaRPr lang="en-US" altLang="ko-KR" sz="11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15" name="모서리가 둥근 직사각형 14"/>
              <p:cNvSpPr/>
              <p:nvPr/>
            </p:nvSpPr>
            <p:spPr bwMode="auto">
              <a:xfrm>
                <a:off x="2035925" y="5538300"/>
                <a:ext cx="1478857" cy="309014"/>
              </a:xfrm>
              <a:prstGeom prst="roundRect">
                <a:avLst>
                  <a:gd name="adj" fmla="val 34888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윈도우 운영체제</a:t>
                </a:r>
              </a:p>
            </p:txBody>
          </p:sp>
          <p:sp>
            <p:nvSpPr>
              <p:cNvPr id="16" name="모서리가 둥근 직사각형 15"/>
              <p:cNvSpPr/>
              <p:nvPr/>
            </p:nvSpPr>
            <p:spPr bwMode="auto">
              <a:xfrm>
                <a:off x="2035925" y="5957373"/>
                <a:ext cx="1478857" cy="306898"/>
              </a:xfrm>
              <a:prstGeom prst="roundRect">
                <a:avLst>
                  <a:gd name="adj" fmla="val 34888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하드웨어</a:t>
                </a:r>
              </a:p>
            </p:txBody>
          </p:sp>
          <p:sp>
            <p:nvSpPr>
              <p:cNvPr id="17" name="모서리가 둥근 직사각형 16"/>
              <p:cNvSpPr/>
              <p:nvPr/>
            </p:nvSpPr>
            <p:spPr bwMode="auto">
              <a:xfrm>
                <a:off x="2112171" y="4880059"/>
                <a:ext cx="1335896" cy="474103"/>
              </a:xfrm>
              <a:prstGeom prst="roundRect">
                <a:avLst>
                  <a:gd name="adj" fmla="val 4864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윈도우용 </a:t>
                </a:r>
                <a:endParaRPr lang="en-US" altLang="ko-KR" sz="1100" dirty="0">
                  <a:solidFill>
                    <a:schemeClr val="tx1"/>
                  </a:solidFill>
                  <a:latin typeface="+mn-ea"/>
                </a:endParaRPr>
              </a:p>
              <a:p>
                <a:pPr algn="ctr" eaLnBrk="1" latinLnBrk="1" hangingPunct="1">
                  <a:defRPr/>
                </a:pP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기계어로 번역</a:t>
                </a:r>
              </a:p>
            </p:txBody>
          </p:sp>
        </p:grpSp>
      </p:grpSp>
      <p:sp>
        <p:nvSpPr>
          <p:cNvPr id="18" name="TextBox 17"/>
          <p:cNvSpPr txBox="1"/>
          <p:nvPr/>
        </p:nvSpPr>
        <p:spPr bwMode="auto">
          <a:xfrm>
            <a:off x="6169804" y="1656295"/>
            <a:ext cx="1187201" cy="522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defRPr/>
            </a:pPr>
            <a:r>
              <a:rPr lang="ko-KR" altLang="en-US" sz="1400" b="1" dirty="0">
                <a:latin typeface="+mn-ea"/>
                <a:ea typeface="+mn-ea"/>
              </a:rPr>
              <a:t>개발영역</a:t>
            </a:r>
            <a:r>
              <a:rPr lang="en-US" altLang="ko-KR" sz="1400" b="1" dirty="0">
                <a:latin typeface="+mn-ea"/>
                <a:ea typeface="+mn-ea"/>
              </a:rPr>
              <a:t>:</a:t>
            </a:r>
          </a:p>
          <a:p>
            <a:pPr eaLnBrk="1" latinLnBrk="1" hangingPunct="1">
              <a:defRPr/>
            </a:pPr>
            <a:r>
              <a:rPr lang="ko-KR" altLang="en-US" sz="1400" dirty="0" err="1">
                <a:latin typeface="+mn-ea"/>
                <a:ea typeface="+mn-ea"/>
              </a:rPr>
              <a:t>개발툴</a:t>
            </a:r>
            <a:r>
              <a:rPr lang="ko-KR" altLang="en-US" sz="1400" dirty="0">
                <a:latin typeface="+mn-ea"/>
                <a:ea typeface="+mn-ea"/>
              </a:rPr>
              <a:t> 필요</a:t>
            </a:r>
          </a:p>
        </p:txBody>
      </p:sp>
      <p:sp>
        <p:nvSpPr>
          <p:cNvPr id="19" name="오른쪽 중괄호 18"/>
          <p:cNvSpPr/>
          <p:nvPr/>
        </p:nvSpPr>
        <p:spPr bwMode="auto">
          <a:xfrm>
            <a:off x="7267871" y="1039297"/>
            <a:ext cx="269875" cy="3833812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 bwMode="auto">
          <a:xfrm>
            <a:off x="1497308" y="2793484"/>
            <a:ext cx="459898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 bwMode="auto">
          <a:xfrm>
            <a:off x="2508546" y="1047234"/>
            <a:ext cx="35877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오른쪽 중괄호 21"/>
          <p:cNvSpPr/>
          <p:nvPr/>
        </p:nvSpPr>
        <p:spPr bwMode="auto">
          <a:xfrm>
            <a:off x="5959771" y="1047234"/>
            <a:ext cx="271462" cy="1746250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3" name="오른쪽 중괄호 22"/>
          <p:cNvSpPr/>
          <p:nvPr/>
        </p:nvSpPr>
        <p:spPr bwMode="auto">
          <a:xfrm>
            <a:off x="5959771" y="2793484"/>
            <a:ext cx="271462" cy="2079625"/>
          </a:xfrm>
          <a:prstGeom prst="rightBrace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 bwMode="auto">
          <a:xfrm>
            <a:off x="6180433" y="3556605"/>
            <a:ext cx="1125514" cy="5222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latinLnBrk="1" hangingPunct="1">
              <a:defRPr/>
            </a:pPr>
            <a:r>
              <a:rPr lang="ko-KR" altLang="en-US" sz="1400" b="1" dirty="0">
                <a:latin typeface="+mn-ea"/>
                <a:ea typeface="+mn-ea"/>
              </a:rPr>
              <a:t>실행영역</a:t>
            </a:r>
            <a:r>
              <a:rPr lang="en-US" altLang="ko-KR" sz="1400" b="1" dirty="0">
                <a:latin typeface="+mn-ea"/>
                <a:ea typeface="+mn-ea"/>
              </a:rPr>
              <a:t>:</a:t>
            </a:r>
          </a:p>
          <a:p>
            <a:pPr eaLnBrk="1" latinLnBrk="1" hangingPunct="1">
              <a:defRPr/>
            </a:pPr>
            <a:r>
              <a:rPr lang="en-US" altLang="ko-KR" sz="1400" dirty="0">
                <a:latin typeface="+mn-ea"/>
                <a:ea typeface="+mn-ea"/>
              </a:rPr>
              <a:t>JRE</a:t>
            </a:r>
            <a:r>
              <a:rPr lang="ko-KR" altLang="en-US" sz="1400" dirty="0">
                <a:latin typeface="+mn-ea"/>
                <a:ea typeface="+mn-ea"/>
              </a:rPr>
              <a:t> 필요</a:t>
            </a:r>
          </a:p>
        </p:txBody>
      </p:sp>
      <p:sp>
        <p:nvSpPr>
          <p:cNvPr id="25" name="TextBox 24"/>
          <p:cNvSpPr txBox="1"/>
          <p:nvPr/>
        </p:nvSpPr>
        <p:spPr bwMode="auto">
          <a:xfrm>
            <a:off x="7509171" y="2590284"/>
            <a:ext cx="12954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latinLnBrk="1" hangingPunct="1">
              <a:defRPr/>
            </a:pPr>
            <a:r>
              <a:rPr lang="en-US" altLang="ko-KR" sz="1400" b="1" dirty="0">
                <a:latin typeface="+mn-ea"/>
                <a:ea typeface="+mn-ea"/>
              </a:rPr>
              <a:t>JDK:</a:t>
            </a:r>
          </a:p>
          <a:p>
            <a:pPr eaLnBrk="1" latinLnBrk="1" hangingPunct="1">
              <a:defRPr/>
            </a:pPr>
            <a:r>
              <a:rPr lang="ko-KR" altLang="en-US" sz="1400" dirty="0" err="1">
                <a:latin typeface="+mn-ea"/>
                <a:ea typeface="+mn-ea"/>
              </a:rPr>
              <a:t>개발툴</a:t>
            </a:r>
            <a:r>
              <a:rPr lang="ko-KR" altLang="en-US" sz="1400" dirty="0">
                <a:latin typeface="+mn-ea"/>
                <a:ea typeface="+mn-ea"/>
              </a:rPr>
              <a:t> </a:t>
            </a:r>
            <a:r>
              <a:rPr lang="en-US" altLang="ko-KR" sz="1400" dirty="0">
                <a:latin typeface="+mn-ea"/>
                <a:ea typeface="+mn-ea"/>
              </a:rPr>
              <a:t>+ JRE</a:t>
            </a:r>
            <a:endParaRPr lang="ko-KR" altLang="en-US" sz="1400" dirty="0">
              <a:latin typeface="+mn-ea"/>
              <a:ea typeface="+mn-ea"/>
            </a:endParaRPr>
          </a:p>
        </p:txBody>
      </p:sp>
      <p:grpSp>
        <p:nvGrpSpPr>
          <p:cNvPr id="26" name="그룹 5128"/>
          <p:cNvGrpSpPr>
            <a:grpSpLocks/>
          </p:cNvGrpSpPr>
          <p:nvPr/>
        </p:nvGrpSpPr>
        <p:grpSpPr bwMode="auto">
          <a:xfrm>
            <a:off x="2475208" y="2949059"/>
            <a:ext cx="3408363" cy="1924050"/>
            <a:chOff x="2896135" y="3507987"/>
            <a:chExt cx="3409455" cy="1924050"/>
          </a:xfrm>
        </p:grpSpPr>
        <p:grpSp>
          <p:nvGrpSpPr>
            <p:cNvPr id="27" name="그룹 129"/>
            <p:cNvGrpSpPr>
              <a:grpSpLocks/>
            </p:cNvGrpSpPr>
            <p:nvPr/>
          </p:nvGrpSpPr>
          <p:grpSpPr bwMode="auto">
            <a:xfrm>
              <a:off x="2898087" y="3885149"/>
              <a:ext cx="1627048" cy="1546888"/>
              <a:chOff x="1961741" y="4322526"/>
              <a:chExt cx="1627225" cy="2062387"/>
            </a:xfrm>
          </p:grpSpPr>
          <p:sp>
            <p:nvSpPr>
              <p:cNvPr id="36" name="모서리가 둥근 직사각형 35"/>
              <p:cNvSpPr/>
              <p:nvPr/>
            </p:nvSpPr>
            <p:spPr bwMode="auto">
              <a:xfrm>
                <a:off x="1961378" y="4323410"/>
                <a:ext cx="1627885" cy="2061503"/>
              </a:xfrm>
              <a:prstGeom prst="roundRect">
                <a:avLst>
                  <a:gd name="adj" fmla="val 0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 sz="1400">
                  <a:latin typeface="+mn-ea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 bwMode="auto">
              <a:xfrm>
                <a:off x="2036022" y="4437703"/>
                <a:ext cx="1480185" cy="1005354"/>
              </a:xfrm>
              <a:prstGeom prst="roundRect">
                <a:avLst>
                  <a:gd name="adj" fmla="val 7182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eaLnBrk="1" latinLnBrk="1" hangingPunct="1">
                  <a:defRPr/>
                </a:pPr>
                <a:r>
                  <a:rPr lang="ko-KR" altLang="en-US" sz="1100" dirty="0" err="1">
                    <a:solidFill>
                      <a:schemeClr val="tx1"/>
                    </a:solidFill>
                    <a:latin typeface="+mn-ea"/>
                  </a:rPr>
                  <a:t>리눅스용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+mn-ea"/>
                  </a:rPr>
                  <a:t>JVM</a:t>
                </a:r>
              </a:p>
            </p:txBody>
          </p:sp>
          <p:sp>
            <p:nvSpPr>
              <p:cNvPr id="38" name="모서리가 둥근 직사각형 37"/>
              <p:cNvSpPr/>
              <p:nvPr/>
            </p:nvSpPr>
            <p:spPr bwMode="auto">
              <a:xfrm>
                <a:off x="2036022" y="5538300"/>
                <a:ext cx="1480185" cy="309014"/>
              </a:xfrm>
              <a:prstGeom prst="roundRect">
                <a:avLst>
                  <a:gd name="adj" fmla="val 34888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1100" dirty="0" err="1">
                    <a:solidFill>
                      <a:schemeClr val="tx1"/>
                    </a:solidFill>
                    <a:latin typeface="+mn-ea"/>
                  </a:rPr>
                  <a:t>리눅스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 운영체제</a:t>
                </a:r>
              </a:p>
            </p:txBody>
          </p:sp>
          <p:sp>
            <p:nvSpPr>
              <p:cNvPr id="39" name="모서리가 둥근 직사각형 38"/>
              <p:cNvSpPr/>
              <p:nvPr/>
            </p:nvSpPr>
            <p:spPr bwMode="auto">
              <a:xfrm>
                <a:off x="2036022" y="5957373"/>
                <a:ext cx="1480185" cy="306898"/>
              </a:xfrm>
              <a:prstGeom prst="roundRect">
                <a:avLst>
                  <a:gd name="adj" fmla="val 34888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하드웨어</a:t>
                </a:r>
              </a:p>
            </p:txBody>
          </p:sp>
          <p:sp>
            <p:nvSpPr>
              <p:cNvPr id="40" name="모서리가 둥근 직사각형 39"/>
              <p:cNvSpPr/>
              <p:nvPr/>
            </p:nvSpPr>
            <p:spPr bwMode="auto">
              <a:xfrm>
                <a:off x="2112255" y="4880059"/>
                <a:ext cx="1337249" cy="474103"/>
              </a:xfrm>
              <a:prstGeom prst="roundRect">
                <a:avLst>
                  <a:gd name="adj" fmla="val 4864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1100" dirty="0" err="1">
                    <a:solidFill>
                      <a:schemeClr val="tx1"/>
                    </a:solidFill>
                    <a:latin typeface="+mn-ea"/>
                  </a:rPr>
                  <a:t>리눅스용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endParaRPr lang="en-US" altLang="ko-KR" sz="1100" dirty="0">
                  <a:solidFill>
                    <a:schemeClr val="tx1"/>
                  </a:solidFill>
                  <a:latin typeface="+mn-ea"/>
                </a:endParaRPr>
              </a:p>
              <a:p>
                <a:pPr algn="ctr" eaLnBrk="1" latinLnBrk="1" hangingPunct="1">
                  <a:defRPr/>
                </a:pP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기계어로 번역</a:t>
                </a:r>
              </a:p>
            </p:txBody>
          </p:sp>
        </p:grpSp>
        <p:grpSp>
          <p:nvGrpSpPr>
            <p:cNvPr id="28" name="그룹 136"/>
            <p:cNvGrpSpPr>
              <a:grpSpLocks/>
            </p:cNvGrpSpPr>
            <p:nvPr/>
          </p:nvGrpSpPr>
          <p:grpSpPr bwMode="auto">
            <a:xfrm>
              <a:off x="4677965" y="3885149"/>
              <a:ext cx="1627048" cy="1546888"/>
              <a:chOff x="1961741" y="4322526"/>
              <a:chExt cx="1627225" cy="2062387"/>
            </a:xfrm>
          </p:grpSpPr>
          <p:sp>
            <p:nvSpPr>
              <p:cNvPr id="31" name="모서리가 둥근 직사각형 30"/>
              <p:cNvSpPr/>
              <p:nvPr/>
            </p:nvSpPr>
            <p:spPr bwMode="auto">
              <a:xfrm>
                <a:off x="1961657" y="4323410"/>
                <a:ext cx="1627886" cy="2061503"/>
              </a:xfrm>
              <a:prstGeom prst="roundRect">
                <a:avLst>
                  <a:gd name="adj" fmla="val 0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 sz="1400">
                  <a:latin typeface="+mn-ea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 bwMode="auto">
              <a:xfrm>
                <a:off x="2036302" y="4437703"/>
                <a:ext cx="1478596" cy="1005354"/>
              </a:xfrm>
              <a:prstGeom prst="roundRect">
                <a:avLst>
                  <a:gd name="adj" fmla="val 7182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 eaLnBrk="1" latinLnBrk="1" hangingPunct="1">
                  <a:defRPr/>
                </a:pPr>
                <a:r>
                  <a:rPr lang="ko-KR" altLang="en-US" sz="1100" dirty="0" err="1">
                    <a:solidFill>
                      <a:schemeClr val="tx1"/>
                    </a:solidFill>
                    <a:latin typeface="+mn-ea"/>
                  </a:rPr>
                  <a:t>맥용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r>
                  <a:rPr lang="en-US" altLang="ko-KR" sz="1100" dirty="0">
                    <a:solidFill>
                      <a:schemeClr val="tx1"/>
                    </a:solidFill>
                    <a:latin typeface="+mn-ea"/>
                  </a:rPr>
                  <a:t>JVM</a:t>
                </a:r>
              </a:p>
            </p:txBody>
          </p:sp>
          <p:sp>
            <p:nvSpPr>
              <p:cNvPr id="33" name="모서리가 둥근 직사각형 32"/>
              <p:cNvSpPr/>
              <p:nvPr/>
            </p:nvSpPr>
            <p:spPr bwMode="auto">
              <a:xfrm>
                <a:off x="2036302" y="5538300"/>
                <a:ext cx="1478596" cy="309014"/>
              </a:xfrm>
              <a:prstGeom prst="roundRect">
                <a:avLst>
                  <a:gd name="adj" fmla="val 34888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맥 운영체제</a:t>
                </a:r>
              </a:p>
            </p:txBody>
          </p:sp>
          <p:sp>
            <p:nvSpPr>
              <p:cNvPr id="34" name="모서리가 둥근 직사각형 33"/>
              <p:cNvSpPr/>
              <p:nvPr/>
            </p:nvSpPr>
            <p:spPr bwMode="auto">
              <a:xfrm>
                <a:off x="2036302" y="5957373"/>
                <a:ext cx="1478596" cy="306898"/>
              </a:xfrm>
              <a:prstGeom prst="roundRect">
                <a:avLst>
                  <a:gd name="adj" fmla="val 34888"/>
                </a:avLst>
              </a:prstGeom>
              <a:solidFill>
                <a:schemeClr val="bg1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하드웨어</a:t>
                </a:r>
              </a:p>
            </p:txBody>
          </p:sp>
          <p:sp>
            <p:nvSpPr>
              <p:cNvPr id="35" name="모서리가 둥근 직사각형 34"/>
              <p:cNvSpPr/>
              <p:nvPr/>
            </p:nvSpPr>
            <p:spPr bwMode="auto">
              <a:xfrm>
                <a:off x="2112535" y="4880059"/>
                <a:ext cx="1335660" cy="474103"/>
              </a:xfrm>
              <a:prstGeom prst="roundRect">
                <a:avLst>
                  <a:gd name="adj" fmla="val 4864"/>
                </a:avLst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1100" dirty="0" err="1">
                    <a:solidFill>
                      <a:schemeClr val="tx1"/>
                    </a:solidFill>
                    <a:latin typeface="+mn-ea"/>
                  </a:rPr>
                  <a:t>맥용</a:t>
                </a: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 </a:t>
                </a:r>
                <a:endParaRPr lang="en-US" altLang="ko-KR" sz="1100" dirty="0">
                  <a:solidFill>
                    <a:schemeClr val="tx1"/>
                  </a:solidFill>
                  <a:latin typeface="+mn-ea"/>
                </a:endParaRPr>
              </a:p>
              <a:p>
                <a:pPr algn="ctr" eaLnBrk="1" latinLnBrk="1" hangingPunct="1">
                  <a:defRPr/>
                </a:pPr>
                <a:r>
                  <a:rPr lang="ko-KR" altLang="en-US" sz="1100" dirty="0">
                    <a:solidFill>
                      <a:schemeClr val="tx1"/>
                    </a:solidFill>
                    <a:latin typeface="+mn-ea"/>
                  </a:rPr>
                  <a:t>기계어로 번역</a:t>
                </a:r>
              </a:p>
            </p:txBody>
          </p:sp>
        </p:grpSp>
        <p:sp>
          <p:nvSpPr>
            <p:cNvPr id="29" name="모서리가 둥근 직사각형 28"/>
            <p:cNvSpPr/>
            <p:nvPr/>
          </p:nvSpPr>
          <p:spPr bwMode="auto">
            <a:xfrm>
              <a:off x="2896135" y="3507987"/>
              <a:ext cx="1627709" cy="37782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1100" dirty="0" err="1">
                  <a:solidFill>
                    <a:schemeClr val="tx1"/>
                  </a:solidFill>
                  <a:latin typeface="+mn-ea"/>
                </a:rPr>
                <a:t>인터프리팅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 eaLnBrk="1" latinLnBrk="1" hangingPunct="1">
                <a:defRPr/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java HelloWorld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 bwMode="auto">
            <a:xfrm>
              <a:off x="4677881" y="3507987"/>
              <a:ext cx="1627709" cy="37782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1100" dirty="0" err="1">
                  <a:solidFill>
                    <a:schemeClr val="tx1"/>
                  </a:solidFill>
                  <a:latin typeface="+mn-ea"/>
                </a:rPr>
                <a:t>인터프리팅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  <a:p>
              <a:pPr algn="ctr" eaLnBrk="1" latinLnBrk="1" hangingPunct="1">
                <a:defRPr/>
              </a:pP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java HelloWorld</a:t>
              </a:r>
              <a:endParaRPr lang="ko-KR" altLang="en-US" sz="11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41" name="사각형 설명선 40"/>
          <p:cNvSpPr/>
          <p:nvPr/>
        </p:nvSpPr>
        <p:spPr>
          <a:xfrm>
            <a:off x="2803821" y="1293297"/>
            <a:ext cx="1844675" cy="536575"/>
          </a:xfrm>
          <a:prstGeom prst="wedgeRectCallout">
            <a:avLst>
              <a:gd name="adj1" fmla="val -72067"/>
              <a:gd name="adj2" fmla="val 45920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1100" b="1" dirty="0">
                <a:solidFill>
                  <a:prstClr val="black"/>
                </a:solidFill>
              </a:rPr>
              <a:t>컴파일</a:t>
            </a:r>
            <a:r>
              <a:rPr lang="en-US" altLang="ko-KR" sz="1100" b="1" dirty="0">
                <a:solidFill>
                  <a:prstClr val="black"/>
                </a:solidFill>
              </a:rPr>
              <a:t>: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 eaLnBrk="1" latinLnBrk="1" hangingPunct="1"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고급언어를 바이트코드로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eaLnBrk="1" latinLnBrk="1" hangingPunct="1"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번역하는 과정</a:t>
            </a:r>
          </a:p>
        </p:txBody>
      </p:sp>
      <p:sp>
        <p:nvSpPr>
          <p:cNvPr id="42" name="사각형 설명선 41"/>
          <p:cNvSpPr/>
          <p:nvPr/>
        </p:nvSpPr>
        <p:spPr>
          <a:xfrm>
            <a:off x="2803821" y="2114034"/>
            <a:ext cx="1844675" cy="534988"/>
          </a:xfrm>
          <a:prstGeom prst="wedgeRectCallout">
            <a:avLst>
              <a:gd name="adj1" fmla="val -86176"/>
              <a:gd name="adj2" fmla="val 102769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1100" b="1" dirty="0" err="1">
                <a:solidFill>
                  <a:prstClr val="black"/>
                </a:solidFill>
              </a:rPr>
              <a:t>인터프리팅</a:t>
            </a:r>
            <a:r>
              <a:rPr lang="en-US" altLang="ko-KR" sz="1100" b="1" dirty="0">
                <a:solidFill>
                  <a:prstClr val="black"/>
                </a:solidFill>
              </a:rPr>
              <a:t>(JVM):</a:t>
            </a:r>
            <a:r>
              <a:rPr lang="en-US" altLang="ko-KR" sz="1100" dirty="0">
                <a:solidFill>
                  <a:prstClr val="black"/>
                </a:solidFill>
              </a:rPr>
              <a:t> </a:t>
            </a:r>
          </a:p>
          <a:p>
            <a:pPr eaLnBrk="1" latinLnBrk="1" hangingPunct="1">
              <a:defRPr/>
            </a:pPr>
            <a:r>
              <a:rPr lang="ko-KR" altLang="en-US" sz="1100" dirty="0" err="1">
                <a:solidFill>
                  <a:prstClr val="black"/>
                </a:solidFill>
              </a:rPr>
              <a:t>바이트코들를</a:t>
            </a:r>
            <a:r>
              <a:rPr lang="ko-KR" altLang="en-US" sz="1100" dirty="0">
                <a:solidFill>
                  <a:prstClr val="black"/>
                </a:solidFill>
              </a:rPr>
              <a:t> 기계어로 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eaLnBrk="1" latinLnBrk="1" hangingPunct="1">
              <a:defRPr/>
            </a:pPr>
            <a:r>
              <a:rPr lang="ko-KR" altLang="en-US" sz="1100" dirty="0">
                <a:solidFill>
                  <a:prstClr val="black"/>
                </a:solidFill>
              </a:rPr>
              <a:t>번역하는 과정</a:t>
            </a:r>
          </a:p>
        </p:txBody>
      </p:sp>
    </p:spTree>
    <p:extLst>
      <p:ext uri="{BB962C8B-B14F-4D97-AF65-F5344CB8AC3E}">
        <p14:creationId xmlns:p14="http://schemas.microsoft.com/office/powerpoint/2010/main" val="319763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09.</a:t>
            </a:r>
            <a:r>
              <a:rPr lang="ko-KR" altLang="en-US" dirty="0" err="1" smtClean="0"/>
              <a:t>조건문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err="1"/>
              <a:t>조건문</a:t>
            </a:r>
            <a:r>
              <a:rPr lang="ko-KR" altLang="en-US" dirty="0"/>
              <a:t> </a:t>
            </a:r>
            <a:r>
              <a:rPr lang="ko-KR" altLang="en-US" dirty="0" smtClean="0"/>
              <a:t>연습문제</a:t>
            </a:r>
            <a:r>
              <a:rPr lang="en-US" altLang="ko-KR" dirty="0" smtClean="0"/>
              <a:t>- 4</a:t>
            </a:r>
            <a:endParaRPr lang="en-US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02"/>
          <a:stretch>
            <a:fillRect/>
          </a:stretch>
        </p:blipFill>
        <p:spPr bwMode="auto">
          <a:xfrm>
            <a:off x="4016376" y="1276348"/>
            <a:ext cx="4305300" cy="14620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76" y="2889248"/>
            <a:ext cx="4327723" cy="13404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5588" y="963231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0392" y="1218219"/>
            <a:ext cx="3225008" cy="232084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r>
              <a:rPr lang="ko-KR" altLang="en-US" sz="1300" dirty="0">
                <a:latin typeface="+mn-ea"/>
              </a:rPr>
              <a:t>점수를 </a:t>
            </a:r>
            <a:r>
              <a:rPr lang="ko-KR" altLang="en-US" sz="1300" dirty="0" err="1">
                <a:latin typeface="+mn-ea"/>
              </a:rPr>
              <a:t>입력받아</a:t>
            </a:r>
            <a:r>
              <a:rPr lang="ko-KR" altLang="en-US" sz="1300" dirty="0">
                <a:latin typeface="+mn-ea"/>
              </a:rPr>
              <a:t> 등급을 표시하는</a:t>
            </a:r>
            <a:r>
              <a:rPr lang="en-US" altLang="ko-KR" sz="1300" dirty="0">
                <a:latin typeface="+mn-ea"/>
              </a:rPr>
              <a:t/>
            </a:r>
            <a:br>
              <a:rPr lang="en-US" altLang="ko-KR" sz="1300" dirty="0">
                <a:latin typeface="+mn-ea"/>
              </a:rPr>
            </a:br>
            <a:r>
              <a:rPr lang="ko-KR" altLang="en-US" sz="1300" dirty="0">
                <a:latin typeface="+mn-ea"/>
              </a:rPr>
              <a:t>프로그램을 작성하세요</a:t>
            </a:r>
            <a:endParaRPr lang="en-US" altLang="ko-KR" sz="13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endParaRPr lang="en-US" altLang="ko-KR" sz="1300" dirty="0">
              <a:latin typeface="+mn-ea"/>
            </a:endParaRPr>
          </a:p>
          <a:p>
            <a:pPr>
              <a:defRPr/>
            </a:pPr>
            <a:r>
              <a:rPr lang="en-US" altLang="ko-KR" sz="1200" dirty="0">
                <a:latin typeface="+mn-ea"/>
              </a:rPr>
              <a:t>90</a:t>
            </a:r>
            <a:r>
              <a:rPr lang="ko-KR" altLang="en-US" sz="1200" dirty="0">
                <a:latin typeface="+mn-ea"/>
              </a:rPr>
              <a:t>점 이상</a:t>
            </a:r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 이면 </a:t>
            </a:r>
            <a:r>
              <a:rPr lang="en-US" altLang="ko-KR" sz="1200" dirty="0">
                <a:latin typeface="+mn-ea"/>
              </a:rPr>
              <a:t>“A</a:t>
            </a:r>
            <a:r>
              <a:rPr lang="ko-KR" altLang="en-US" sz="1200" dirty="0">
                <a:latin typeface="+mn-ea"/>
              </a:rPr>
              <a:t>등급</a:t>
            </a:r>
            <a:r>
              <a:rPr lang="en-US" altLang="ko-KR" sz="1200" dirty="0">
                <a:latin typeface="+mn-ea"/>
              </a:rPr>
              <a:t>”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80</a:t>
            </a:r>
            <a:r>
              <a:rPr lang="ko-KR" altLang="en-US" sz="1200" dirty="0">
                <a:latin typeface="+mn-ea"/>
              </a:rPr>
              <a:t>점 이상</a:t>
            </a:r>
            <a:r>
              <a:rPr lang="en-US" altLang="ko-KR" sz="1200" dirty="0">
                <a:latin typeface="+mn-ea"/>
              </a:rPr>
              <a:t>~89</a:t>
            </a:r>
            <a:r>
              <a:rPr lang="ko-KR" altLang="en-US" sz="1200" dirty="0">
                <a:latin typeface="+mn-ea"/>
              </a:rPr>
              <a:t>점 이면 </a:t>
            </a:r>
            <a:r>
              <a:rPr lang="en-US" altLang="ko-KR" sz="1200" dirty="0">
                <a:latin typeface="+mn-ea"/>
              </a:rPr>
              <a:t>“B</a:t>
            </a:r>
            <a:r>
              <a:rPr lang="ko-KR" altLang="en-US" sz="1200" dirty="0">
                <a:latin typeface="+mn-ea"/>
              </a:rPr>
              <a:t>등급</a:t>
            </a:r>
            <a:r>
              <a:rPr lang="en-US" altLang="ko-KR" sz="1200" dirty="0">
                <a:latin typeface="+mn-ea"/>
              </a:rPr>
              <a:t>”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70</a:t>
            </a:r>
            <a:r>
              <a:rPr lang="ko-KR" altLang="en-US" sz="1200" dirty="0">
                <a:latin typeface="+mn-ea"/>
              </a:rPr>
              <a:t>점 이상</a:t>
            </a:r>
            <a:r>
              <a:rPr lang="en-US" altLang="ko-KR" sz="1200" dirty="0">
                <a:latin typeface="+mn-ea"/>
              </a:rPr>
              <a:t>~79</a:t>
            </a:r>
            <a:r>
              <a:rPr lang="ko-KR" altLang="en-US" sz="1200" dirty="0">
                <a:latin typeface="+mn-ea"/>
              </a:rPr>
              <a:t>점 이면 </a:t>
            </a:r>
            <a:r>
              <a:rPr lang="en-US" altLang="ko-KR" sz="1200" dirty="0">
                <a:latin typeface="+mn-ea"/>
              </a:rPr>
              <a:t>“C</a:t>
            </a:r>
            <a:r>
              <a:rPr lang="ko-KR" altLang="en-US" sz="1200" dirty="0">
                <a:latin typeface="+mn-ea"/>
              </a:rPr>
              <a:t>등급</a:t>
            </a:r>
            <a:r>
              <a:rPr lang="en-US" altLang="ko-KR" sz="1200" dirty="0">
                <a:latin typeface="+mn-ea"/>
              </a:rPr>
              <a:t>”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60</a:t>
            </a:r>
            <a:r>
              <a:rPr lang="ko-KR" altLang="en-US" sz="1200" dirty="0">
                <a:latin typeface="+mn-ea"/>
              </a:rPr>
              <a:t>점 이상</a:t>
            </a:r>
            <a:r>
              <a:rPr lang="en-US" altLang="ko-KR" sz="1200" dirty="0">
                <a:latin typeface="+mn-ea"/>
              </a:rPr>
              <a:t>~69</a:t>
            </a:r>
            <a:r>
              <a:rPr lang="ko-KR" altLang="en-US" sz="1200" dirty="0">
                <a:latin typeface="+mn-ea"/>
              </a:rPr>
              <a:t>점 이면 </a:t>
            </a:r>
            <a:r>
              <a:rPr lang="en-US" altLang="ko-KR" sz="1200" dirty="0">
                <a:latin typeface="+mn-ea"/>
              </a:rPr>
              <a:t>“D</a:t>
            </a:r>
            <a:r>
              <a:rPr lang="ko-KR" altLang="en-US" sz="1200" dirty="0">
                <a:latin typeface="+mn-ea"/>
              </a:rPr>
              <a:t>등급</a:t>
            </a:r>
            <a:r>
              <a:rPr lang="en-US" altLang="ko-KR" sz="1200" dirty="0">
                <a:latin typeface="+mn-ea"/>
              </a:rPr>
              <a:t>”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60</a:t>
            </a:r>
            <a:r>
              <a:rPr lang="ko-KR" altLang="en-US" sz="1200" dirty="0">
                <a:latin typeface="+mn-ea"/>
              </a:rPr>
              <a:t>점 미만이면 </a:t>
            </a:r>
            <a:r>
              <a:rPr lang="en-US" altLang="ko-KR" sz="1200" dirty="0">
                <a:latin typeface="+mn-ea"/>
              </a:rPr>
              <a:t>“F</a:t>
            </a:r>
            <a:r>
              <a:rPr lang="ko-KR" altLang="en-US" sz="1200" dirty="0">
                <a:latin typeface="+mn-ea"/>
              </a:rPr>
              <a:t>등급</a:t>
            </a:r>
            <a:endParaRPr lang="en-US" altLang="ko-KR" sz="1200" dirty="0">
              <a:latin typeface="+mn-ea"/>
            </a:endParaRPr>
          </a:p>
          <a:p>
            <a:pPr>
              <a:defRPr/>
            </a:pPr>
            <a:endParaRPr lang="en-US" altLang="ko-KR" sz="1200" dirty="0">
              <a:latin typeface="+mn-ea"/>
            </a:endParaRPr>
          </a:p>
          <a:p>
            <a:pPr>
              <a:defRPr/>
            </a:pPr>
            <a:endParaRPr lang="en-US" altLang="ko-KR" sz="12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62754" y="963231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62400" y="1213985"/>
            <a:ext cx="5027598" cy="311248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45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09.</a:t>
            </a:r>
            <a:r>
              <a:rPr lang="ko-KR" altLang="en-US" dirty="0" err="1" smtClean="0"/>
              <a:t>조건문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 err="1"/>
              <a:t>조건문</a:t>
            </a:r>
            <a:r>
              <a:rPr lang="ko-KR" altLang="en-US" dirty="0"/>
              <a:t> </a:t>
            </a:r>
            <a:r>
              <a:rPr lang="ko-KR" altLang="en-US" dirty="0" smtClean="0"/>
              <a:t>연습문제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중복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grpSp>
        <p:nvGrpSpPr>
          <p:cNvPr id="5" name="그룹 1"/>
          <p:cNvGrpSpPr>
            <a:grpSpLocks/>
          </p:cNvGrpSpPr>
          <p:nvPr/>
        </p:nvGrpSpPr>
        <p:grpSpPr bwMode="auto">
          <a:xfrm>
            <a:off x="4056063" y="1286405"/>
            <a:ext cx="3985381" cy="3286291"/>
            <a:chOff x="4691744" y="1023938"/>
            <a:chExt cx="3496537" cy="288276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336"/>
            <a:stretch>
              <a:fillRect/>
            </a:stretch>
          </p:blipFill>
          <p:spPr bwMode="auto">
            <a:xfrm>
              <a:off x="4691744" y="1023938"/>
              <a:ext cx="1646374" cy="1323975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313"/>
            <a:stretch>
              <a:fillRect/>
            </a:stretch>
          </p:blipFill>
          <p:spPr bwMode="auto">
            <a:xfrm>
              <a:off x="6478377" y="1033463"/>
              <a:ext cx="1698762" cy="1314450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410" b="4111"/>
            <a:stretch>
              <a:fillRect/>
            </a:stretch>
          </p:blipFill>
          <p:spPr bwMode="auto">
            <a:xfrm>
              <a:off x="4699588" y="2571750"/>
              <a:ext cx="1648169" cy="1334952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797"/>
            <a:stretch>
              <a:fillRect/>
            </a:stretch>
          </p:blipFill>
          <p:spPr bwMode="auto">
            <a:xfrm>
              <a:off x="6489519" y="2571750"/>
              <a:ext cx="1698762" cy="1333500"/>
            </a:xfrm>
            <a:prstGeom prst="rect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505588" y="963231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10392" y="1218219"/>
            <a:ext cx="3225008" cy="298971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r>
              <a:rPr lang="ko-KR" altLang="en-US" sz="1200" dirty="0">
                <a:latin typeface="+mn-ea"/>
              </a:rPr>
              <a:t>숫자를 </a:t>
            </a:r>
            <a:r>
              <a:rPr lang="ko-KR" altLang="en-US" sz="1200" dirty="0" err="1">
                <a:latin typeface="+mn-ea"/>
              </a:rPr>
              <a:t>입력받아</a:t>
            </a:r>
            <a:r>
              <a:rPr lang="ko-KR" altLang="en-US" sz="1200" dirty="0">
                <a:latin typeface="+mn-ea"/>
              </a:rPr>
              <a:t> 아래와 같이 출력되는 프로그램을 작성하세요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r>
              <a:rPr lang="ko-KR" altLang="en-US" sz="1200" dirty="0" err="1">
                <a:latin typeface="+mn-ea"/>
              </a:rPr>
              <a:t>입력받은</a:t>
            </a:r>
            <a:r>
              <a:rPr lang="ko-KR" altLang="en-US" sz="1200" dirty="0">
                <a:latin typeface="+mn-ea"/>
              </a:rPr>
              <a:t> 수가 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    </a:t>
            </a:r>
            <a:r>
              <a:rPr lang="ko-KR" altLang="en-US" sz="1200" dirty="0" err="1">
                <a:latin typeface="+mn-ea"/>
              </a:rPr>
              <a:t>양수일때</a:t>
            </a:r>
            <a:r>
              <a:rPr lang="ko-KR" altLang="en-US" sz="1200" dirty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짝수이면 </a:t>
            </a:r>
            <a:r>
              <a:rPr lang="en-US" altLang="ko-KR" sz="1200" dirty="0">
                <a:latin typeface="+mn-ea"/>
              </a:rPr>
              <a:t>“</a:t>
            </a:r>
            <a:r>
              <a:rPr lang="ko-KR" altLang="en-US" sz="1200" dirty="0">
                <a:latin typeface="+mn-ea"/>
              </a:rPr>
              <a:t>짝수</a:t>
            </a:r>
            <a:r>
              <a:rPr lang="en-US" altLang="ko-KR" sz="1200" dirty="0">
                <a:latin typeface="+mn-ea"/>
              </a:rPr>
              <a:t>” </a:t>
            </a:r>
            <a:r>
              <a:rPr lang="ko-KR" altLang="en-US" sz="1200" dirty="0">
                <a:latin typeface="+mn-ea"/>
              </a:rPr>
              <a:t>출력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r>
              <a:rPr lang="ko-KR" altLang="en-US" sz="1200" dirty="0">
                <a:latin typeface="+mn-ea"/>
              </a:rPr>
              <a:t>        홀수 이면 </a:t>
            </a:r>
            <a:r>
              <a:rPr lang="en-US" altLang="ko-KR" sz="1200" dirty="0">
                <a:latin typeface="+mn-ea"/>
              </a:rPr>
              <a:t>“</a:t>
            </a:r>
            <a:r>
              <a:rPr lang="ko-KR" altLang="en-US" sz="1200" dirty="0">
                <a:latin typeface="+mn-ea"/>
              </a:rPr>
              <a:t>홀수</a:t>
            </a:r>
            <a:r>
              <a:rPr lang="en-US" altLang="ko-KR" sz="1200" dirty="0">
                <a:latin typeface="+mn-ea"/>
              </a:rPr>
              <a:t>”  </a:t>
            </a:r>
            <a:r>
              <a:rPr lang="ko-KR" altLang="en-US" sz="1200" dirty="0">
                <a:latin typeface="+mn-ea"/>
              </a:rPr>
              <a:t>출력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r>
              <a:rPr lang="ko-KR" altLang="en-US" sz="1200" dirty="0">
                <a:latin typeface="+mn-ea"/>
              </a:rPr>
              <a:t>    음수이면 </a:t>
            </a:r>
            <a:r>
              <a:rPr lang="en-US" altLang="ko-KR" sz="1200" dirty="0">
                <a:latin typeface="+mn-ea"/>
              </a:rPr>
              <a:t>“</a:t>
            </a:r>
            <a:r>
              <a:rPr lang="ko-KR" altLang="en-US" sz="1200" dirty="0">
                <a:latin typeface="+mn-ea"/>
              </a:rPr>
              <a:t>음수</a:t>
            </a:r>
            <a:r>
              <a:rPr lang="en-US" altLang="ko-KR" sz="1200" dirty="0">
                <a:latin typeface="+mn-ea"/>
              </a:rPr>
              <a:t>” </a:t>
            </a:r>
            <a:r>
              <a:rPr lang="ko-KR" altLang="en-US" sz="1200" dirty="0">
                <a:latin typeface="+mn-ea"/>
              </a:rPr>
              <a:t>라고 출력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r>
              <a:rPr lang="en-US" altLang="ko-KR" sz="1200" dirty="0">
                <a:latin typeface="+mn-ea"/>
              </a:rPr>
              <a:t>    0 </a:t>
            </a:r>
            <a:r>
              <a:rPr lang="ko-KR" altLang="en-US" sz="1200" dirty="0">
                <a:latin typeface="+mn-ea"/>
              </a:rPr>
              <a:t>이면 </a:t>
            </a:r>
            <a:r>
              <a:rPr lang="en-US" altLang="ko-KR" sz="1200" dirty="0">
                <a:latin typeface="+mn-ea"/>
              </a:rPr>
              <a:t>“0” </a:t>
            </a:r>
            <a:r>
              <a:rPr lang="ko-KR" altLang="en-US" sz="1200" dirty="0">
                <a:latin typeface="+mn-ea"/>
              </a:rPr>
              <a:t>으로 출력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endParaRPr lang="en-US" altLang="ko-KR" sz="1200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62754" y="963231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962400" y="1213985"/>
            <a:ext cx="5027598" cy="346808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30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09.</a:t>
            </a:r>
            <a:r>
              <a:rPr lang="ko-KR" altLang="en-US" dirty="0" err="1" smtClean="0"/>
              <a:t>조건문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if-else </a:t>
            </a:r>
            <a:r>
              <a:rPr lang="en-US" altLang="ko-KR" dirty="0" err="1"/>
              <a:t>if-else</a:t>
            </a:r>
            <a:r>
              <a:rPr lang="en-US" altLang="ko-KR" dirty="0"/>
              <a:t> </a:t>
            </a:r>
            <a:r>
              <a:rPr lang="ko-KR" altLang="en-US" dirty="0" smtClean="0"/>
              <a:t>연습문제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조건 </a:t>
            </a:r>
            <a:r>
              <a:rPr lang="en-US" altLang="ko-KR" dirty="0" smtClean="0"/>
              <a:t>==)</a:t>
            </a:r>
            <a:endParaRPr lang="en-US" altLang="ko-KR" dirty="0"/>
          </a:p>
        </p:txBody>
      </p:sp>
      <p:grpSp>
        <p:nvGrpSpPr>
          <p:cNvPr id="15" name="그룹 14"/>
          <p:cNvGrpSpPr/>
          <p:nvPr/>
        </p:nvGrpSpPr>
        <p:grpSpPr>
          <a:xfrm>
            <a:off x="4036083" y="1271052"/>
            <a:ext cx="4278547" cy="3442287"/>
            <a:chOff x="4671083" y="1245653"/>
            <a:chExt cx="4278547" cy="3442287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1083" y="1251211"/>
              <a:ext cx="2114269" cy="1087148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457" y="1245653"/>
              <a:ext cx="2107600" cy="1107157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7757" y="2417421"/>
              <a:ext cx="2080921" cy="1060469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5"/>
            <a:srcRect t="3815"/>
            <a:stretch/>
          </p:blipFill>
          <p:spPr>
            <a:xfrm>
              <a:off x="6828691" y="2427425"/>
              <a:ext cx="2120939" cy="1064916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1088" y="3547435"/>
              <a:ext cx="2094260" cy="1140505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33" name="TextBox 32"/>
          <p:cNvSpPr txBox="1"/>
          <p:nvPr/>
        </p:nvSpPr>
        <p:spPr>
          <a:xfrm>
            <a:off x="505588" y="963231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10392" y="1218219"/>
            <a:ext cx="3225008" cy="212611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r>
              <a:rPr lang="ko-KR" altLang="en-US" sz="1200" dirty="0">
                <a:latin typeface="+mn-ea"/>
              </a:rPr>
              <a:t>과목번호를 </a:t>
            </a:r>
            <a:r>
              <a:rPr lang="ko-KR" altLang="en-US" sz="1200" dirty="0" err="1">
                <a:latin typeface="+mn-ea"/>
              </a:rPr>
              <a:t>입력받아</a:t>
            </a:r>
            <a:r>
              <a:rPr lang="ko-KR" altLang="en-US" sz="1200" dirty="0">
                <a:latin typeface="+mn-ea"/>
              </a:rPr>
              <a:t> 강의실 번호를 출력하는 프로그램을 작성하세요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r>
              <a:rPr lang="ko-KR" altLang="en-US" sz="1200" dirty="0">
                <a:latin typeface="+mn-ea"/>
              </a:rPr>
              <a:t>과목 </a:t>
            </a:r>
            <a:r>
              <a:rPr lang="en-US" altLang="ko-KR" sz="1200" dirty="0">
                <a:latin typeface="+mn-ea"/>
              </a:rPr>
              <a:t>code</a:t>
            </a:r>
            <a:r>
              <a:rPr lang="ko-KR" altLang="en-US" sz="1200" dirty="0">
                <a:latin typeface="+mn-ea"/>
              </a:rPr>
              <a:t>값이 </a:t>
            </a:r>
            <a:endParaRPr lang="en-US" altLang="ko-KR" sz="1200" dirty="0">
              <a:latin typeface="+mn-ea"/>
            </a:endParaRPr>
          </a:p>
          <a:p>
            <a:pPr>
              <a:defRPr/>
            </a:pP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이면 </a:t>
            </a:r>
            <a:r>
              <a:rPr lang="en-US" altLang="ko-KR" sz="1200" dirty="0">
                <a:latin typeface="+mn-ea"/>
              </a:rPr>
              <a:t>“R101</a:t>
            </a:r>
            <a:r>
              <a:rPr lang="ko-KR" altLang="en-US" sz="1200" dirty="0">
                <a:latin typeface="+mn-ea"/>
              </a:rPr>
              <a:t>호</a:t>
            </a:r>
            <a:r>
              <a:rPr lang="en-US" altLang="ko-KR" sz="1200" dirty="0">
                <a:latin typeface="+mn-ea"/>
              </a:rPr>
              <a:t>”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이면 </a:t>
            </a:r>
            <a:r>
              <a:rPr lang="en-US" altLang="ko-KR" sz="1200" dirty="0">
                <a:latin typeface="+mn-ea"/>
              </a:rPr>
              <a:t>“R202</a:t>
            </a:r>
            <a:r>
              <a:rPr lang="ko-KR" altLang="en-US" sz="1200" dirty="0">
                <a:latin typeface="+mn-ea"/>
              </a:rPr>
              <a:t>호</a:t>
            </a:r>
            <a:r>
              <a:rPr lang="en-US" altLang="ko-KR" sz="1200" dirty="0">
                <a:latin typeface="+mn-ea"/>
              </a:rPr>
              <a:t>”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이면 </a:t>
            </a:r>
            <a:r>
              <a:rPr lang="en-US" altLang="ko-KR" sz="1200" dirty="0">
                <a:latin typeface="+mn-ea"/>
              </a:rPr>
              <a:t>“R303</a:t>
            </a:r>
            <a:r>
              <a:rPr lang="ko-KR" altLang="en-US" sz="1200" dirty="0">
                <a:latin typeface="+mn-ea"/>
              </a:rPr>
              <a:t>호</a:t>
            </a:r>
            <a:r>
              <a:rPr lang="en-US" altLang="ko-KR" sz="1200" dirty="0">
                <a:latin typeface="+mn-ea"/>
              </a:rPr>
              <a:t>”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4</a:t>
            </a:r>
            <a:r>
              <a:rPr lang="ko-KR" altLang="en-US" sz="1200" dirty="0">
                <a:latin typeface="+mn-ea"/>
              </a:rPr>
              <a:t>이면 </a:t>
            </a:r>
            <a:r>
              <a:rPr lang="en-US" altLang="ko-KR" sz="1200" dirty="0">
                <a:latin typeface="+mn-ea"/>
              </a:rPr>
              <a:t>“R404</a:t>
            </a:r>
            <a:r>
              <a:rPr lang="ko-KR" altLang="en-US" sz="1200" dirty="0">
                <a:latin typeface="+mn-ea"/>
              </a:rPr>
              <a:t>호</a:t>
            </a:r>
            <a:r>
              <a:rPr lang="en-US" altLang="ko-KR" sz="1200" dirty="0">
                <a:latin typeface="+mn-ea"/>
              </a:rPr>
              <a:t>”</a:t>
            </a:r>
          </a:p>
          <a:p>
            <a:pPr>
              <a:defRPr/>
            </a:pPr>
            <a:r>
              <a:rPr lang="ko-KR" altLang="en-US" sz="1200" dirty="0">
                <a:latin typeface="+mn-ea"/>
              </a:rPr>
              <a:t>나머지는 </a:t>
            </a:r>
            <a:r>
              <a:rPr lang="en-US" altLang="ko-KR" sz="1200" dirty="0">
                <a:latin typeface="+mn-ea"/>
              </a:rPr>
              <a:t>“</a:t>
            </a:r>
            <a:r>
              <a:rPr lang="ko-KR" altLang="en-US" sz="1200" dirty="0">
                <a:latin typeface="+mn-ea"/>
              </a:rPr>
              <a:t>상담원에게 문의하세요</a:t>
            </a:r>
            <a:r>
              <a:rPr lang="en-US" altLang="ko-KR" sz="1200" dirty="0">
                <a:latin typeface="+mn-ea"/>
              </a:rPr>
              <a:t>”</a:t>
            </a:r>
          </a:p>
          <a:p>
            <a:pPr>
              <a:spcBef>
                <a:spcPts val="600"/>
              </a:spcBef>
              <a:defRPr/>
            </a:pP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출력하세요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endParaRPr lang="en-US" altLang="ko-KR" sz="12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62754" y="963231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962400" y="1213984"/>
            <a:ext cx="5027598" cy="3586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n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66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09.</a:t>
            </a:r>
            <a:r>
              <a:rPr lang="ko-KR" altLang="en-US" dirty="0" err="1" smtClean="0"/>
              <a:t>조건문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switch-case </a:t>
            </a:r>
            <a:r>
              <a:rPr lang="ko-KR" altLang="en-US" dirty="0" err="1"/>
              <a:t>조건문</a:t>
            </a:r>
            <a:endParaRPr lang="en-US" altLang="ko-KR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28700" y="950913"/>
            <a:ext cx="3789362" cy="4033837"/>
          </a:xfrm>
          <a:prstGeom prst="roundRect">
            <a:avLst>
              <a:gd name="adj" fmla="val 87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/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switch (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변수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 {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case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값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1 :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/* </a:t>
            </a:r>
            <a:r>
              <a:rPr lang="ko-KR" altLang="en-US" sz="1200" b="1" dirty="0" err="1">
                <a:solidFill>
                  <a:schemeClr val="accent6">
                    <a:lumMod val="75000"/>
                  </a:schemeClr>
                </a:solidFill>
                <a:latin typeface="+mn-ea"/>
              </a:rPr>
              <a:t>변수값이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 값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1 </a:t>
            </a:r>
            <a:r>
              <a:rPr lang="ko-KR" altLang="en-US" sz="1200" b="1" dirty="0" err="1">
                <a:solidFill>
                  <a:schemeClr val="accent6">
                    <a:lumMod val="75000"/>
                  </a:schemeClr>
                </a:solidFill>
                <a:latin typeface="+mn-ea"/>
              </a:rPr>
              <a:t>일때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 실행내용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*/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   break;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case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값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2 :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/* </a:t>
            </a:r>
            <a:r>
              <a:rPr lang="ko-KR" altLang="en-US" sz="1200" b="1" dirty="0" err="1">
                <a:solidFill>
                  <a:schemeClr val="accent6">
                    <a:lumMod val="75000"/>
                  </a:schemeClr>
                </a:solidFill>
                <a:latin typeface="+mn-ea"/>
              </a:rPr>
              <a:t>변수값이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 값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2 </a:t>
            </a:r>
            <a:r>
              <a:rPr lang="ko-KR" altLang="en-US" sz="1200" b="1" dirty="0" err="1">
                <a:solidFill>
                  <a:schemeClr val="accent6">
                    <a:lumMod val="75000"/>
                  </a:schemeClr>
                </a:solidFill>
                <a:latin typeface="+mn-ea"/>
              </a:rPr>
              <a:t>일때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 실행내용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*/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   break;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case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값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3 :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  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/* </a:t>
            </a:r>
            <a:r>
              <a:rPr lang="ko-KR" altLang="en-US" sz="1200" b="1" dirty="0" err="1">
                <a:solidFill>
                  <a:schemeClr val="accent6">
                    <a:lumMod val="75000"/>
                  </a:schemeClr>
                </a:solidFill>
                <a:latin typeface="+mn-ea"/>
              </a:rPr>
              <a:t>변수값이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 값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3 </a:t>
            </a:r>
            <a:r>
              <a:rPr lang="ko-KR" altLang="en-US" sz="1200" b="1" dirty="0" err="1">
                <a:solidFill>
                  <a:schemeClr val="accent6">
                    <a:lumMod val="75000"/>
                  </a:schemeClr>
                </a:solidFill>
                <a:latin typeface="+mn-ea"/>
              </a:rPr>
              <a:t>일때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 실행내용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*/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   break;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default :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        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/* 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해당내용이 </a:t>
            </a:r>
            <a:r>
              <a:rPr lang="ko-KR" altLang="en-US" sz="1200" b="1" dirty="0" err="1">
                <a:solidFill>
                  <a:schemeClr val="accent6">
                    <a:lumMod val="75000"/>
                  </a:schemeClr>
                </a:solidFill>
                <a:latin typeface="+mn-ea"/>
              </a:rPr>
              <a:t>없을때</a:t>
            </a:r>
            <a:r>
              <a:rPr lang="ko-KR" altLang="en-US" sz="12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 실행내용</a:t>
            </a: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*/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   break;</a:t>
            </a:r>
          </a:p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}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725988" y="946150"/>
            <a:ext cx="4202112" cy="2592388"/>
          </a:xfrm>
          <a:prstGeom prst="roundRect">
            <a:avLst>
              <a:gd name="adj" fmla="val 1043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eaLnBrk="1" latinLnBrk="1" hangingPunct="1">
              <a:defRPr/>
            </a:pP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6" name="그룹 8"/>
          <p:cNvGrpSpPr>
            <a:grpSpLocks/>
          </p:cNvGrpSpPr>
          <p:nvPr/>
        </p:nvGrpSpPr>
        <p:grpSpPr bwMode="auto">
          <a:xfrm>
            <a:off x="4891088" y="1144588"/>
            <a:ext cx="3946525" cy="2219325"/>
            <a:chOff x="4891088" y="949325"/>
            <a:chExt cx="3946525" cy="2219325"/>
          </a:xfrm>
        </p:grpSpPr>
        <p:sp>
          <p:nvSpPr>
            <p:cNvPr id="7" name="순서도: 처리 6"/>
            <p:cNvSpPr/>
            <p:nvPr/>
          </p:nvSpPr>
          <p:spPr>
            <a:xfrm>
              <a:off x="4891088" y="2278062"/>
              <a:ext cx="900112" cy="238125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실행내용</a:t>
              </a:r>
              <a:r>
                <a:rPr lang="en-US" altLang="ko-KR" sz="1200" dirty="0">
                  <a:solidFill>
                    <a:schemeClr val="tx1"/>
                  </a:solidFill>
                </a:rPr>
                <a:t>1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순서도: 대체 처리 7"/>
            <p:cNvSpPr/>
            <p:nvPr/>
          </p:nvSpPr>
          <p:spPr>
            <a:xfrm>
              <a:off x="6364288" y="949325"/>
              <a:ext cx="971550" cy="239712"/>
            </a:xfrm>
            <a:prstGeom prst="flowChartAlternate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시작</a:t>
              </a:r>
            </a:p>
          </p:txBody>
        </p:sp>
        <p:cxnSp>
          <p:nvCxnSpPr>
            <p:cNvPr id="9" name="직선 화살표 연결선 8"/>
            <p:cNvCxnSpPr>
              <a:stCxn id="8" idx="2"/>
              <a:endCxn id="10" idx="0"/>
            </p:cNvCxnSpPr>
            <p:nvPr/>
          </p:nvCxnSpPr>
          <p:spPr>
            <a:xfrm flipH="1">
              <a:off x="6846888" y="1189037"/>
              <a:ext cx="3175" cy="2413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순서도: 판단 9"/>
            <p:cNvSpPr/>
            <p:nvPr/>
          </p:nvSpPr>
          <p:spPr>
            <a:xfrm>
              <a:off x="6289675" y="1430337"/>
              <a:ext cx="1116013" cy="396875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ko-KR" altLang="en-US" sz="1200" dirty="0" err="1">
                  <a:solidFill>
                    <a:schemeClr val="tx1"/>
                  </a:solidFill>
                </a:rPr>
                <a:t>조건식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" name="순서도: 처리 10"/>
            <p:cNvSpPr/>
            <p:nvPr/>
          </p:nvSpPr>
          <p:spPr>
            <a:xfrm>
              <a:off x="5907088" y="2278062"/>
              <a:ext cx="900112" cy="239713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실행내용</a:t>
              </a:r>
              <a:r>
                <a:rPr lang="en-US" altLang="ko-KR" sz="1200" dirty="0">
                  <a:solidFill>
                    <a:schemeClr val="tx1"/>
                  </a:solidFill>
                </a:rPr>
                <a:t>2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2" name="순서도: 처리 11"/>
            <p:cNvSpPr/>
            <p:nvPr/>
          </p:nvSpPr>
          <p:spPr>
            <a:xfrm>
              <a:off x="6916738" y="2278062"/>
              <a:ext cx="901700" cy="239713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실행내용</a:t>
              </a:r>
              <a:r>
                <a:rPr lang="en-US" altLang="ko-KR" sz="1200" dirty="0">
                  <a:solidFill>
                    <a:schemeClr val="tx1"/>
                  </a:solidFill>
                </a:rPr>
                <a:t>3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순서도: 처리 12"/>
            <p:cNvSpPr/>
            <p:nvPr/>
          </p:nvSpPr>
          <p:spPr>
            <a:xfrm>
              <a:off x="7937500" y="2268537"/>
              <a:ext cx="900113" cy="239713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실행내용</a:t>
              </a:r>
              <a:r>
                <a:rPr lang="en-US" altLang="ko-KR" sz="1200" dirty="0">
                  <a:solidFill>
                    <a:schemeClr val="tx1"/>
                  </a:solidFill>
                </a:rPr>
                <a:t>4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꺾인 연결선 13"/>
            <p:cNvCxnSpPr>
              <a:stCxn id="10" idx="2"/>
              <a:endCxn id="7" idx="0"/>
            </p:cNvCxnSpPr>
            <p:nvPr/>
          </p:nvCxnSpPr>
          <p:spPr>
            <a:xfrm rot="5400000">
              <a:off x="5869782" y="1299368"/>
              <a:ext cx="450850" cy="15065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순서도: 대체 처리 14"/>
            <p:cNvSpPr/>
            <p:nvPr/>
          </p:nvSpPr>
          <p:spPr>
            <a:xfrm>
              <a:off x="6361113" y="2930525"/>
              <a:ext cx="973137" cy="238125"/>
            </a:xfrm>
            <a:prstGeom prst="flowChartAlternate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끝</a:t>
              </a:r>
            </a:p>
          </p:txBody>
        </p:sp>
        <p:cxnSp>
          <p:nvCxnSpPr>
            <p:cNvPr id="16" name="꺾인 연결선 15"/>
            <p:cNvCxnSpPr>
              <a:stCxn id="10" idx="2"/>
              <a:endCxn id="11" idx="0"/>
            </p:cNvCxnSpPr>
            <p:nvPr/>
          </p:nvCxnSpPr>
          <p:spPr>
            <a:xfrm rot="5400000">
              <a:off x="6377782" y="1807368"/>
              <a:ext cx="450850" cy="4905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stCxn id="10" idx="2"/>
              <a:endCxn id="12" idx="0"/>
            </p:cNvCxnSpPr>
            <p:nvPr/>
          </p:nvCxnSpPr>
          <p:spPr>
            <a:xfrm rot="16200000" flipH="1">
              <a:off x="6882607" y="1793080"/>
              <a:ext cx="450850" cy="5191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꺾인 연결선 17"/>
            <p:cNvCxnSpPr>
              <a:stCxn id="10" idx="2"/>
              <a:endCxn id="13" idx="0"/>
            </p:cNvCxnSpPr>
            <p:nvPr/>
          </p:nvCxnSpPr>
          <p:spPr>
            <a:xfrm rot="16200000" flipH="1">
              <a:off x="7397750" y="1277937"/>
              <a:ext cx="441325" cy="153987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8"/>
            <p:cNvCxnSpPr>
              <a:stCxn id="7" idx="2"/>
              <a:endCxn id="15" idx="0"/>
            </p:cNvCxnSpPr>
            <p:nvPr/>
          </p:nvCxnSpPr>
          <p:spPr>
            <a:xfrm rot="16200000" flipH="1">
              <a:off x="5888038" y="1970087"/>
              <a:ext cx="414338" cy="15065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꺾인 연결선 19"/>
            <p:cNvCxnSpPr>
              <a:stCxn id="11" idx="2"/>
              <a:endCxn id="15" idx="0"/>
            </p:cNvCxnSpPr>
            <p:nvPr/>
          </p:nvCxnSpPr>
          <p:spPr>
            <a:xfrm rot="16200000" flipH="1">
              <a:off x="6396832" y="2478881"/>
              <a:ext cx="412750" cy="49053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꺾인 연결선 20"/>
            <p:cNvCxnSpPr>
              <a:stCxn id="12" idx="2"/>
              <a:endCxn id="15" idx="0"/>
            </p:cNvCxnSpPr>
            <p:nvPr/>
          </p:nvCxnSpPr>
          <p:spPr>
            <a:xfrm rot="5400000">
              <a:off x="6901657" y="2464593"/>
              <a:ext cx="412750" cy="51911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꺾인 연결선 21"/>
            <p:cNvCxnSpPr>
              <a:stCxn id="13" idx="2"/>
              <a:endCxn id="15" idx="0"/>
            </p:cNvCxnSpPr>
            <p:nvPr/>
          </p:nvCxnSpPr>
          <p:spPr>
            <a:xfrm rot="5400000">
              <a:off x="7407275" y="1949450"/>
              <a:ext cx="422275" cy="153987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72"/>
            <p:cNvSpPr txBox="1">
              <a:spLocks noChangeArrowheads="1"/>
            </p:cNvSpPr>
            <p:nvPr/>
          </p:nvSpPr>
          <p:spPr bwMode="auto">
            <a:xfrm>
              <a:off x="5810250" y="2028825"/>
              <a:ext cx="7429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lang="en-US" altLang="ko-KR" sz="1200" b="1"/>
                <a:t>case2:</a:t>
              </a:r>
              <a:endParaRPr lang="ko-KR" altLang="en-US" sz="1200" b="1"/>
            </a:p>
          </p:txBody>
        </p:sp>
        <p:sp>
          <p:nvSpPr>
            <p:cNvPr id="24" name="TextBox 72"/>
            <p:cNvSpPr txBox="1">
              <a:spLocks noChangeArrowheads="1"/>
            </p:cNvSpPr>
            <p:nvPr/>
          </p:nvSpPr>
          <p:spPr bwMode="auto">
            <a:xfrm>
              <a:off x="6826250" y="2028825"/>
              <a:ext cx="7429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lang="en-US" altLang="ko-KR" sz="1200" b="1"/>
                <a:t>case3:</a:t>
              </a:r>
              <a:endParaRPr lang="ko-KR" altLang="en-US" sz="1200" b="1"/>
            </a:p>
          </p:txBody>
        </p:sp>
        <p:sp>
          <p:nvSpPr>
            <p:cNvPr id="25" name="TextBox 72"/>
            <p:cNvSpPr txBox="1">
              <a:spLocks noChangeArrowheads="1"/>
            </p:cNvSpPr>
            <p:nvPr/>
          </p:nvSpPr>
          <p:spPr bwMode="auto">
            <a:xfrm>
              <a:off x="7853363" y="2028825"/>
              <a:ext cx="74295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lang="en-US" altLang="ko-KR" sz="1200" b="1"/>
                <a:t>default:</a:t>
              </a:r>
              <a:endParaRPr lang="ko-KR" altLang="en-US" sz="1200" b="1"/>
            </a:p>
          </p:txBody>
        </p:sp>
      </p:grpSp>
      <p:sp>
        <p:nvSpPr>
          <p:cNvPr id="26" name="TextBox 72"/>
          <p:cNvSpPr txBox="1">
            <a:spLocks noChangeArrowheads="1"/>
          </p:cNvSpPr>
          <p:nvPr/>
        </p:nvSpPr>
        <p:spPr bwMode="auto">
          <a:xfrm>
            <a:off x="4792663" y="2225675"/>
            <a:ext cx="7445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/>
            <a:r>
              <a:rPr lang="en-US" altLang="ko-KR" sz="1200" b="1"/>
              <a:t>case1: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63307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09.</a:t>
            </a:r>
            <a:r>
              <a:rPr lang="ko-KR" altLang="en-US" dirty="0" err="1" smtClean="0"/>
              <a:t>조건문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if-else </a:t>
            </a:r>
            <a:r>
              <a:rPr lang="en-US" altLang="ko-KR" dirty="0" err="1"/>
              <a:t>if-else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switch-case </a:t>
            </a:r>
            <a:r>
              <a:rPr lang="ko-KR" altLang="en-US" dirty="0"/>
              <a:t>로 변경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611188" y="3457046"/>
            <a:ext cx="3783013" cy="838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en-US" altLang="ko-KR" sz="17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if-else </a:t>
            </a:r>
            <a:r>
              <a:rPr lang="ko-KR" altLang="en-US" sz="17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문의 </a:t>
            </a:r>
            <a:r>
              <a:rPr lang="en-US" altLang="ko-KR" sz="1700" dirty="0" smtClean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/>
            </a:r>
            <a:br>
              <a:rPr lang="en-US" altLang="ko-KR" sz="1700" dirty="0" smtClean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</a:br>
            <a:r>
              <a:rPr lang="ko-KR" altLang="en-US" sz="1700" dirty="0" err="1" smtClean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조건식</a:t>
            </a:r>
            <a:r>
              <a:rPr lang="ko-KR" altLang="en-US" sz="1700" dirty="0" smtClean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17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부분이 모두 </a:t>
            </a:r>
            <a:r>
              <a:rPr lang="en-US" altLang="ko-KR" sz="17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== </a:t>
            </a:r>
            <a:r>
              <a:rPr lang="ko-KR" altLang="en-US" sz="17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로 </a:t>
            </a:r>
            <a:r>
              <a:rPr lang="ko-KR" altLang="en-US" sz="1700" dirty="0" err="1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표현될때</a:t>
            </a:r>
            <a:r>
              <a:rPr lang="ko-KR" altLang="en-US" sz="17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1700" dirty="0" smtClean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/>
            </a:r>
            <a:br>
              <a:rPr lang="en-US" altLang="ko-KR" sz="1700" dirty="0" smtClean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</a:br>
            <a:r>
              <a:rPr lang="en-US" altLang="ko-KR" sz="1700" dirty="0" smtClean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switch</a:t>
            </a:r>
            <a:r>
              <a:rPr lang="ko-KR" altLang="en-US" sz="17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문을 사용</a:t>
            </a:r>
            <a:r>
              <a:rPr lang="en-US" altLang="ko-KR" sz="17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endParaRPr lang="ko-KR" altLang="en-US" sz="1700" dirty="0">
              <a:solidFill>
                <a:srgbClr val="93490B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696484" y="1271052"/>
            <a:ext cx="4278547" cy="3442287"/>
            <a:chOff x="4671083" y="1245653"/>
            <a:chExt cx="4278547" cy="3442287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1083" y="1251211"/>
              <a:ext cx="2114269" cy="1087148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3457" y="1245653"/>
              <a:ext cx="2107600" cy="1107157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7757" y="2417421"/>
              <a:ext cx="2080921" cy="1060469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/>
            <a:srcRect t="3815"/>
            <a:stretch/>
          </p:blipFill>
          <p:spPr>
            <a:xfrm>
              <a:off x="6828691" y="2427425"/>
              <a:ext cx="2120939" cy="1064916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1088" y="3547435"/>
              <a:ext cx="2094260" cy="1140505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</p:grpSp>
      <p:sp>
        <p:nvSpPr>
          <p:cNvPr id="25" name="TextBox 24"/>
          <p:cNvSpPr txBox="1"/>
          <p:nvPr/>
        </p:nvSpPr>
        <p:spPr>
          <a:xfrm>
            <a:off x="505588" y="963231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0391" y="1218219"/>
            <a:ext cx="3876941" cy="212611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r>
              <a:rPr lang="ko-KR" altLang="en-US" sz="1200" dirty="0">
                <a:latin typeface="+mn-ea"/>
              </a:rPr>
              <a:t>과목번호를 </a:t>
            </a:r>
            <a:r>
              <a:rPr lang="ko-KR" altLang="en-US" sz="1200" dirty="0" err="1">
                <a:latin typeface="+mn-ea"/>
              </a:rPr>
              <a:t>입력받아</a:t>
            </a:r>
            <a:r>
              <a:rPr lang="ko-KR" altLang="en-US" sz="1200" dirty="0">
                <a:latin typeface="+mn-ea"/>
              </a:rPr>
              <a:t> 강의실 번호를 출력하는 프로그램을 작성하세요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r>
              <a:rPr lang="ko-KR" altLang="en-US" sz="1200" dirty="0">
                <a:latin typeface="+mn-ea"/>
              </a:rPr>
              <a:t>과목 </a:t>
            </a:r>
            <a:r>
              <a:rPr lang="en-US" altLang="ko-KR" sz="1200" dirty="0">
                <a:latin typeface="+mn-ea"/>
              </a:rPr>
              <a:t>code</a:t>
            </a:r>
            <a:r>
              <a:rPr lang="ko-KR" altLang="en-US" sz="1200" dirty="0">
                <a:latin typeface="+mn-ea"/>
              </a:rPr>
              <a:t>값이 </a:t>
            </a:r>
            <a:endParaRPr lang="en-US" altLang="ko-KR" sz="1200" dirty="0">
              <a:latin typeface="+mn-ea"/>
            </a:endParaRPr>
          </a:p>
          <a:p>
            <a:pPr>
              <a:defRPr/>
            </a:pP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이면 </a:t>
            </a:r>
            <a:r>
              <a:rPr lang="en-US" altLang="ko-KR" sz="1200" dirty="0">
                <a:latin typeface="+mn-ea"/>
              </a:rPr>
              <a:t>“R101</a:t>
            </a:r>
            <a:r>
              <a:rPr lang="ko-KR" altLang="en-US" sz="1200" dirty="0">
                <a:latin typeface="+mn-ea"/>
              </a:rPr>
              <a:t>호</a:t>
            </a:r>
            <a:r>
              <a:rPr lang="en-US" altLang="ko-KR" sz="1200" dirty="0">
                <a:latin typeface="+mn-ea"/>
              </a:rPr>
              <a:t>”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이면 </a:t>
            </a:r>
            <a:r>
              <a:rPr lang="en-US" altLang="ko-KR" sz="1200" dirty="0">
                <a:latin typeface="+mn-ea"/>
              </a:rPr>
              <a:t>“R202</a:t>
            </a:r>
            <a:r>
              <a:rPr lang="ko-KR" altLang="en-US" sz="1200" dirty="0">
                <a:latin typeface="+mn-ea"/>
              </a:rPr>
              <a:t>호</a:t>
            </a:r>
            <a:r>
              <a:rPr lang="en-US" altLang="ko-KR" sz="1200" dirty="0">
                <a:latin typeface="+mn-ea"/>
              </a:rPr>
              <a:t>”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이면 </a:t>
            </a:r>
            <a:r>
              <a:rPr lang="en-US" altLang="ko-KR" sz="1200" dirty="0">
                <a:latin typeface="+mn-ea"/>
              </a:rPr>
              <a:t>“R303</a:t>
            </a:r>
            <a:r>
              <a:rPr lang="ko-KR" altLang="en-US" sz="1200" dirty="0">
                <a:latin typeface="+mn-ea"/>
              </a:rPr>
              <a:t>호</a:t>
            </a:r>
            <a:r>
              <a:rPr lang="en-US" altLang="ko-KR" sz="1200" dirty="0">
                <a:latin typeface="+mn-ea"/>
              </a:rPr>
              <a:t>”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4</a:t>
            </a:r>
            <a:r>
              <a:rPr lang="ko-KR" altLang="en-US" sz="1200" dirty="0">
                <a:latin typeface="+mn-ea"/>
              </a:rPr>
              <a:t>이면 </a:t>
            </a:r>
            <a:r>
              <a:rPr lang="en-US" altLang="ko-KR" sz="1200" dirty="0">
                <a:latin typeface="+mn-ea"/>
              </a:rPr>
              <a:t>“R404</a:t>
            </a:r>
            <a:r>
              <a:rPr lang="ko-KR" altLang="en-US" sz="1200" dirty="0">
                <a:latin typeface="+mn-ea"/>
              </a:rPr>
              <a:t>호</a:t>
            </a:r>
            <a:r>
              <a:rPr lang="en-US" altLang="ko-KR" sz="1200" dirty="0">
                <a:latin typeface="+mn-ea"/>
              </a:rPr>
              <a:t>”</a:t>
            </a:r>
          </a:p>
          <a:p>
            <a:pPr>
              <a:defRPr/>
            </a:pPr>
            <a:r>
              <a:rPr lang="ko-KR" altLang="en-US" sz="1200" dirty="0">
                <a:latin typeface="+mn-ea"/>
              </a:rPr>
              <a:t>나머지는 </a:t>
            </a:r>
            <a:r>
              <a:rPr lang="en-US" altLang="ko-KR" sz="1200" dirty="0">
                <a:latin typeface="+mn-ea"/>
              </a:rPr>
              <a:t>“</a:t>
            </a:r>
            <a:r>
              <a:rPr lang="ko-KR" altLang="en-US" sz="1200" dirty="0">
                <a:latin typeface="+mn-ea"/>
              </a:rPr>
              <a:t>상담원에게 문의하세요</a:t>
            </a:r>
            <a:r>
              <a:rPr lang="en-US" altLang="ko-KR" sz="1200" dirty="0">
                <a:latin typeface="+mn-ea"/>
              </a:rPr>
              <a:t>”</a:t>
            </a:r>
          </a:p>
          <a:p>
            <a:pPr>
              <a:spcBef>
                <a:spcPts val="600"/>
              </a:spcBef>
              <a:defRPr/>
            </a:pPr>
            <a:r>
              <a:rPr lang="ko-KR" altLang="en-US" sz="1200" dirty="0" err="1">
                <a:latin typeface="+mn-ea"/>
              </a:rPr>
              <a:t>를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출력하세요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63533" y="963231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656666" y="1213984"/>
            <a:ext cx="4333331" cy="358661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n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5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09.</a:t>
            </a:r>
            <a:r>
              <a:rPr lang="ko-KR" altLang="en-US" dirty="0" err="1" smtClean="0"/>
              <a:t>조건문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switch-case </a:t>
            </a:r>
            <a:r>
              <a:rPr lang="ko-KR" altLang="en-US" dirty="0"/>
              <a:t>연습문제</a:t>
            </a:r>
            <a:endParaRPr lang="en-US" altLang="ko-KR" dirty="0"/>
          </a:p>
        </p:txBody>
      </p:sp>
      <p:grpSp>
        <p:nvGrpSpPr>
          <p:cNvPr id="10" name="그룹 9"/>
          <p:cNvGrpSpPr/>
          <p:nvPr/>
        </p:nvGrpSpPr>
        <p:grpSpPr>
          <a:xfrm>
            <a:off x="4799680" y="1269676"/>
            <a:ext cx="3120692" cy="3702233"/>
            <a:chOff x="5111750" y="1252538"/>
            <a:chExt cx="3279775" cy="3890962"/>
          </a:xfrm>
        </p:grpSpPr>
        <p:pic>
          <p:nvPicPr>
            <p:cNvPr id="5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1750" y="1252538"/>
              <a:ext cx="3279775" cy="12255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60"/>
            <a:stretch>
              <a:fillRect/>
            </a:stretch>
          </p:blipFill>
          <p:spPr bwMode="auto">
            <a:xfrm>
              <a:off x="5111750" y="2513013"/>
              <a:ext cx="3279775" cy="12795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1877"/>
            <a:stretch>
              <a:fillRect/>
            </a:stretch>
          </p:blipFill>
          <p:spPr bwMode="auto">
            <a:xfrm>
              <a:off x="5126038" y="3844925"/>
              <a:ext cx="3265487" cy="12985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8" name="TextBox 17"/>
          <p:cNvSpPr txBox="1"/>
          <p:nvPr/>
        </p:nvSpPr>
        <p:spPr>
          <a:xfrm>
            <a:off x="505588" y="905150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0391" y="1160138"/>
            <a:ext cx="3961609" cy="30308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r>
              <a:rPr lang="ko-KR" altLang="en-US" sz="1200" dirty="0">
                <a:latin typeface="+mn-ea"/>
              </a:rPr>
              <a:t>월을 </a:t>
            </a:r>
            <a:r>
              <a:rPr lang="ko-KR" altLang="en-US" sz="1200" dirty="0" err="1">
                <a:latin typeface="+mn-ea"/>
              </a:rPr>
              <a:t>입력받아</a:t>
            </a:r>
            <a:r>
              <a:rPr lang="ko-KR" altLang="en-US" sz="1200" dirty="0">
                <a:latin typeface="+mn-ea"/>
              </a:rPr>
              <a:t> 해당월의 일수를 출력하는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프로그램을 작성하세요</a:t>
            </a:r>
            <a:endParaRPr lang="en-US" altLang="ko-KR" sz="1200" dirty="0">
              <a:latin typeface="+mn-ea"/>
            </a:endParaRPr>
          </a:p>
          <a:p>
            <a:pPr>
              <a:spcBef>
                <a:spcPts val="600"/>
              </a:spcBef>
              <a:defRPr/>
            </a:pPr>
            <a:endParaRPr lang="en-US" altLang="ko-KR" sz="1200" dirty="0">
              <a:latin typeface="+mn-ea"/>
            </a:endParaRPr>
          </a:p>
          <a:p>
            <a:pPr>
              <a:defRPr/>
            </a:pP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월이면 “</a:t>
            </a:r>
            <a:r>
              <a:rPr lang="en-US" altLang="ko-KR" sz="1200" dirty="0">
                <a:latin typeface="+mn-ea"/>
              </a:rPr>
              <a:t>31</a:t>
            </a:r>
            <a:r>
              <a:rPr lang="ko-KR" altLang="en-US" sz="1200" dirty="0">
                <a:latin typeface="+mn-ea"/>
              </a:rPr>
              <a:t>일”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2</a:t>
            </a:r>
            <a:r>
              <a:rPr lang="ko-KR" altLang="en-US" sz="1200" dirty="0">
                <a:latin typeface="+mn-ea"/>
              </a:rPr>
              <a:t>월이면 “</a:t>
            </a:r>
            <a:r>
              <a:rPr lang="en-US" altLang="ko-KR" sz="1200" dirty="0">
                <a:latin typeface="+mn-ea"/>
              </a:rPr>
              <a:t>28</a:t>
            </a:r>
            <a:r>
              <a:rPr lang="ko-KR" altLang="en-US" sz="1200" dirty="0">
                <a:latin typeface="+mn-ea"/>
              </a:rPr>
              <a:t>일”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3</a:t>
            </a:r>
            <a:r>
              <a:rPr lang="ko-KR" altLang="en-US" sz="1200" dirty="0">
                <a:latin typeface="+mn-ea"/>
              </a:rPr>
              <a:t>월이면 “</a:t>
            </a:r>
            <a:r>
              <a:rPr lang="en-US" altLang="ko-KR" sz="1200" dirty="0">
                <a:latin typeface="+mn-ea"/>
              </a:rPr>
              <a:t>31</a:t>
            </a:r>
            <a:r>
              <a:rPr lang="ko-KR" altLang="en-US" sz="1200" dirty="0">
                <a:latin typeface="+mn-ea"/>
              </a:rPr>
              <a:t>일”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4</a:t>
            </a:r>
            <a:r>
              <a:rPr lang="ko-KR" altLang="en-US" sz="1200" dirty="0">
                <a:latin typeface="+mn-ea"/>
              </a:rPr>
              <a:t>월이면 “</a:t>
            </a: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일”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5</a:t>
            </a:r>
            <a:r>
              <a:rPr lang="ko-KR" altLang="en-US" sz="1200" dirty="0">
                <a:latin typeface="+mn-ea"/>
              </a:rPr>
              <a:t>월이면 “</a:t>
            </a:r>
            <a:r>
              <a:rPr lang="en-US" altLang="ko-KR" sz="1200" dirty="0">
                <a:latin typeface="+mn-ea"/>
              </a:rPr>
              <a:t>31</a:t>
            </a:r>
            <a:r>
              <a:rPr lang="ko-KR" altLang="en-US" sz="1200" dirty="0">
                <a:latin typeface="+mn-ea"/>
              </a:rPr>
              <a:t>일”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6</a:t>
            </a:r>
            <a:r>
              <a:rPr lang="ko-KR" altLang="en-US" sz="1200" dirty="0">
                <a:latin typeface="+mn-ea"/>
              </a:rPr>
              <a:t>월이면 “</a:t>
            </a: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일”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7</a:t>
            </a:r>
            <a:r>
              <a:rPr lang="ko-KR" altLang="en-US" sz="1200" dirty="0">
                <a:latin typeface="+mn-ea"/>
              </a:rPr>
              <a:t>월이면 “</a:t>
            </a:r>
            <a:r>
              <a:rPr lang="en-US" altLang="ko-KR" sz="1200" dirty="0">
                <a:latin typeface="+mn-ea"/>
              </a:rPr>
              <a:t>31</a:t>
            </a:r>
            <a:r>
              <a:rPr lang="ko-KR" altLang="en-US" sz="1200" dirty="0">
                <a:latin typeface="+mn-ea"/>
              </a:rPr>
              <a:t>일”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8</a:t>
            </a:r>
            <a:r>
              <a:rPr lang="ko-KR" altLang="en-US" sz="1200" dirty="0">
                <a:latin typeface="+mn-ea"/>
              </a:rPr>
              <a:t>월이면 “</a:t>
            </a:r>
            <a:r>
              <a:rPr lang="en-US" altLang="ko-KR" sz="1200" dirty="0">
                <a:latin typeface="+mn-ea"/>
              </a:rPr>
              <a:t>31</a:t>
            </a:r>
            <a:r>
              <a:rPr lang="ko-KR" altLang="en-US" sz="1200" dirty="0">
                <a:latin typeface="+mn-ea"/>
              </a:rPr>
              <a:t>일”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9</a:t>
            </a:r>
            <a:r>
              <a:rPr lang="ko-KR" altLang="en-US" sz="1200" dirty="0">
                <a:latin typeface="+mn-ea"/>
              </a:rPr>
              <a:t>월이면 “</a:t>
            </a: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일”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10</a:t>
            </a:r>
            <a:r>
              <a:rPr lang="ko-KR" altLang="en-US" sz="1200" dirty="0">
                <a:latin typeface="+mn-ea"/>
              </a:rPr>
              <a:t>월이면 “</a:t>
            </a:r>
            <a:r>
              <a:rPr lang="en-US" altLang="ko-KR" sz="1200" dirty="0">
                <a:latin typeface="+mn-ea"/>
              </a:rPr>
              <a:t>31</a:t>
            </a:r>
            <a:r>
              <a:rPr lang="ko-KR" altLang="en-US" sz="1200" dirty="0">
                <a:latin typeface="+mn-ea"/>
              </a:rPr>
              <a:t>일”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11</a:t>
            </a:r>
            <a:r>
              <a:rPr lang="ko-KR" altLang="en-US" sz="1200" dirty="0">
                <a:latin typeface="+mn-ea"/>
              </a:rPr>
              <a:t>월이면 “</a:t>
            </a:r>
            <a:r>
              <a:rPr lang="en-US" altLang="ko-KR" sz="1200" dirty="0">
                <a:latin typeface="+mn-ea"/>
              </a:rPr>
              <a:t>30</a:t>
            </a:r>
            <a:r>
              <a:rPr lang="ko-KR" altLang="en-US" sz="1200" dirty="0">
                <a:latin typeface="+mn-ea"/>
              </a:rPr>
              <a:t>일”</a:t>
            </a:r>
          </a:p>
          <a:p>
            <a:pPr>
              <a:defRPr/>
            </a:pPr>
            <a:r>
              <a:rPr lang="en-US" altLang="ko-KR" sz="1200" dirty="0">
                <a:latin typeface="+mn-ea"/>
              </a:rPr>
              <a:t>12</a:t>
            </a:r>
            <a:r>
              <a:rPr lang="ko-KR" altLang="en-US" sz="1200" dirty="0">
                <a:latin typeface="+mn-ea"/>
              </a:rPr>
              <a:t>월이면 “</a:t>
            </a:r>
            <a:r>
              <a:rPr lang="en-US" altLang="ko-KR" sz="1200" dirty="0">
                <a:latin typeface="+mn-ea"/>
              </a:rPr>
              <a:t>31</a:t>
            </a:r>
            <a:r>
              <a:rPr lang="ko-KR" altLang="en-US" sz="1200" dirty="0">
                <a:latin typeface="+mn-ea"/>
              </a:rPr>
              <a:t>일”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88934" y="905150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690533" y="1155904"/>
            <a:ext cx="4299464" cy="38563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n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91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09.</a:t>
            </a:r>
            <a:r>
              <a:rPr lang="ko-KR" altLang="en-US" dirty="0" err="1" smtClean="0"/>
              <a:t>조건문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switch-case</a:t>
            </a:r>
            <a:r>
              <a:rPr lang="ko-KR" altLang="en-US" dirty="0"/>
              <a:t>문 </a:t>
            </a:r>
            <a:r>
              <a:rPr lang="en-US" altLang="ko-KR" dirty="0"/>
              <a:t>if</a:t>
            </a:r>
            <a:r>
              <a:rPr lang="ko-KR" altLang="en-US" dirty="0"/>
              <a:t>문 비교 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2515658" y="4226719"/>
            <a:ext cx="4448175" cy="433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sz="17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break </a:t>
            </a:r>
            <a:r>
              <a:rPr lang="ko-KR" altLang="en-US" sz="17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없는 </a:t>
            </a:r>
            <a:r>
              <a:rPr lang="en-US" altLang="ko-KR" sz="17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switch-case</a:t>
            </a:r>
            <a:r>
              <a:rPr lang="ko-KR" altLang="en-US" sz="17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문 권장하지 않음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5588" y="939017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[switch </a:t>
            </a:r>
            <a:r>
              <a:rPr lang="ko-KR" altLang="en-US" sz="1200" b="1" dirty="0" smtClean="0">
                <a:latin typeface="+mn-ea"/>
              </a:rPr>
              <a:t>문으로 작성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0392" y="1194005"/>
            <a:ext cx="2429142" cy="30308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90000"/>
              </a:lnSpc>
              <a:defRPr/>
            </a:pPr>
            <a:r>
              <a:rPr lang="en-US" altLang="ko-KR" sz="1200" dirty="0">
                <a:latin typeface="+mn-ea"/>
              </a:rPr>
              <a:t>switch (month) {</a:t>
            </a:r>
          </a:p>
          <a:p>
            <a:pPr>
              <a:lnSpc>
                <a:spcPct val="90000"/>
              </a:lnSpc>
              <a:defRPr/>
            </a:pPr>
            <a:r>
              <a:rPr lang="en-US" altLang="ko-KR" sz="1200" dirty="0">
                <a:latin typeface="+mn-ea"/>
              </a:rPr>
              <a:t>    case 4: </a:t>
            </a:r>
          </a:p>
          <a:p>
            <a:pPr>
              <a:lnSpc>
                <a:spcPct val="90000"/>
              </a:lnSpc>
              <a:defRPr/>
            </a:pPr>
            <a:r>
              <a:rPr lang="en-US" altLang="ko-KR" sz="1200" dirty="0">
                <a:latin typeface="+mn-ea"/>
              </a:rPr>
              <a:t>    case 6: </a:t>
            </a:r>
          </a:p>
          <a:p>
            <a:pPr>
              <a:lnSpc>
                <a:spcPct val="90000"/>
              </a:lnSpc>
              <a:defRPr/>
            </a:pPr>
            <a:r>
              <a:rPr lang="en-US" altLang="ko-KR" sz="1200" dirty="0">
                <a:latin typeface="+mn-ea"/>
              </a:rPr>
              <a:t>    case 9: </a:t>
            </a:r>
          </a:p>
          <a:p>
            <a:pPr>
              <a:lnSpc>
                <a:spcPct val="90000"/>
              </a:lnSpc>
              <a:defRPr/>
            </a:pPr>
            <a:r>
              <a:rPr lang="en-US" altLang="ko-KR" sz="1200" dirty="0">
                <a:latin typeface="+mn-ea"/>
              </a:rPr>
              <a:t>    case 11: </a:t>
            </a:r>
          </a:p>
          <a:p>
            <a:pPr>
              <a:lnSpc>
                <a:spcPct val="90000"/>
              </a:lnSpc>
              <a:defRPr/>
            </a:pPr>
            <a:r>
              <a:rPr lang="en-US" altLang="ko-KR" sz="1200" dirty="0">
                <a:latin typeface="+mn-ea"/>
              </a:rPr>
              <a:t>        days = 30;	</a:t>
            </a:r>
          </a:p>
          <a:p>
            <a:pPr>
              <a:lnSpc>
                <a:spcPct val="90000"/>
              </a:lnSpc>
              <a:defRPr/>
            </a:pPr>
            <a:r>
              <a:rPr lang="en-US" altLang="ko-KR" sz="1200" dirty="0">
                <a:latin typeface="+mn-ea"/>
              </a:rPr>
              <a:t>        break; </a:t>
            </a:r>
          </a:p>
          <a:p>
            <a:pPr>
              <a:lnSpc>
                <a:spcPct val="90000"/>
              </a:lnSpc>
              <a:defRPr/>
            </a:pPr>
            <a:endParaRPr lang="en-US" altLang="ko-KR" sz="1200" dirty="0">
              <a:latin typeface="+mn-ea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1200" dirty="0">
                <a:latin typeface="+mn-ea"/>
              </a:rPr>
              <a:t>    case 2: </a:t>
            </a:r>
          </a:p>
          <a:p>
            <a:pPr>
              <a:lnSpc>
                <a:spcPct val="90000"/>
              </a:lnSpc>
              <a:defRPr/>
            </a:pPr>
            <a:r>
              <a:rPr lang="en-US" altLang="ko-KR" sz="1200" dirty="0">
                <a:latin typeface="+mn-ea"/>
              </a:rPr>
              <a:t>        days = 28; 	</a:t>
            </a:r>
          </a:p>
          <a:p>
            <a:pPr>
              <a:lnSpc>
                <a:spcPct val="90000"/>
              </a:lnSpc>
              <a:defRPr/>
            </a:pPr>
            <a:r>
              <a:rPr lang="en-US" altLang="ko-KR" sz="1200" dirty="0">
                <a:latin typeface="+mn-ea"/>
              </a:rPr>
              <a:t>        break; </a:t>
            </a:r>
          </a:p>
          <a:p>
            <a:pPr>
              <a:lnSpc>
                <a:spcPct val="90000"/>
              </a:lnSpc>
              <a:defRPr/>
            </a:pPr>
            <a:r>
              <a:rPr lang="en-US" altLang="ko-KR" sz="1200" dirty="0">
                <a:latin typeface="+mn-ea"/>
              </a:rPr>
              <a:t>    </a:t>
            </a:r>
          </a:p>
          <a:p>
            <a:pPr>
              <a:lnSpc>
                <a:spcPct val="90000"/>
              </a:lnSpc>
              <a:defRPr/>
            </a:pPr>
            <a:r>
              <a:rPr lang="en-US" altLang="ko-KR" sz="1200" dirty="0">
                <a:latin typeface="+mn-ea"/>
              </a:rPr>
              <a:t>    default: </a:t>
            </a:r>
          </a:p>
          <a:p>
            <a:pPr>
              <a:lnSpc>
                <a:spcPct val="90000"/>
              </a:lnSpc>
              <a:defRPr/>
            </a:pPr>
            <a:r>
              <a:rPr lang="en-US" altLang="ko-KR" sz="1200" dirty="0">
                <a:latin typeface="+mn-ea"/>
              </a:rPr>
              <a:t>        days = 31; </a:t>
            </a:r>
          </a:p>
          <a:p>
            <a:pPr>
              <a:lnSpc>
                <a:spcPct val="90000"/>
              </a:lnSpc>
              <a:defRPr/>
            </a:pPr>
            <a:r>
              <a:rPr lang="en-US" altLang="ko-KR" sz="1200" dirty="0">
                <a:latin typeface="+mn-ea"/>
              </a:rPr>
              <a:t>        break;</a:t>
            </a:r>
          </a:p>
          <a:p>
            <a:pPr>
              <a:lnSpc>
                <a:spcPct val="90000"/>
              </a:lnSpc>
              <a:defRPr/>
            </a:pPr>
            <a:r>
              <a:rPr lang="en-US" altLang="ko-KR" sz="1200" dirty="0">
                <a:latin typeface="+mn-ea"/>
              </a:rPr>
              <a:t> } </a:t>
            </a:r>
          </a:p>
          <a:p>
            <a:pPr>
              <a:lnSpc>
                <a:spcPct val="150000"/>
              </a:lnSpc>
              <a:defRPr/>
            </a:pPr>
            <a:endParaRPr lang="en-US" altLang="ko-KR" sz="1200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07267" y="939017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en-US" altLang="ko-KR" sz="1200" b="1" dirty="0">
                <a:latin typeface="+mn-ea"/>
              </a:rPr>
              <a:t>[if </a:t>
            </a:r>
            <a:r>
              <a:rPr lang="ko-KR" altLang="en-US" sz="1200" b="1" dirty="0">
                <a:latin typeface="+mn-ea"/>
              </a:rPr>
              <a:t>문으로 작성</a:t>
            </a:r>
            <a:r>
              <a:rPr lang="en-US" altLang="ko-KR" sz="1200" b="1" dirty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08867" y="1189771"/>
            <a:ext cx="5781130" cy="302662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n-ea"/>
              </a:rPr>
              <a:t>if ((month == 4) || (month == 6) || (month == 9) || (month == 11)) {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n-ea"/>
              </a:rPr>
              <a:t>    days = 30;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n-ea"/>
              </a:rPr>
              <a:t>}else if (month == 2) {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n-ea"/>
              </a:rPr>
              <a:t>    days = 28;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n-ea"/>
              </a:rPr>
              <a:t>}else {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n-ea"/>
              </a:rPr>
              <a:t>    days = 31;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200">
                <a:latin typeface="+mn-ea"/>
              </a:rPr>
              <a:t>}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3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08.</a:t>
            </a:r>
            <a:r>
              <a:rPr lang="ko-KR" altLang="en-US" dirty="0" smtClean="0"/>
              <a:t>콘솔입력과 출력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753857" y="2062201"/>
            <a:ext cx="7936433" cy="701940"/>
          </a:xfrm>
        </p:spPr>
        <p:txBody>
          <a:bodyPr/>
          <a:lstStyle/>
          <a:p>
            <a:pPr>
              <a:defRPr/>
            </a:pPr>
            <a:r>
              <a:rPr lang="en-US" altLang="ko-KR" sz="2800" dirty="0"/>
              <a:t>Practice02_</a:t>
            </a:r>
            <a:r>
              <a:rPr lang="ko-KR" altLang="en-US" sz="2800" dirty="0"/>
              <a:t>자바</a:t>
            </a:r>
            <a:r>
              <a:rPr lang="en-US" altLang="ko-KR" sz="2800" dirty="0"/>
              <a:t>_</a:t>
            </a:r>
            <a:r>
              <a:rPr lang="ko-KR" altLang="en-US" sz="2800" dirty="0" err="1"/>
              <a:t>조건문</a:t>
            </a:r>
            <a:r>
              <a:rPr lang="en-US" altLang="ko-KR" sz="2800" dirty="0"/>
              <a:t>.</a:t>
            </a:r>
            <a:r>
              <a:rPr lang="en-US" altLang="ko-KR" sz="2800" dirty="0" err="1"/>
              <a:t>docx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71053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ko-KR" sz="1800" dirty="0">
                <a:latin typeface="+mj-ea"/>
              </a:rPr>
              <a:t>Chapter 01.</a:t>
            </a:r>
            <a:br>
              <a:rPr lang="en-US" altLang="ko-KR" sz="1800" dirty="0">
                <a:latin typeface="+mj-ea"/>
              </a:rPr>
            </a:br>
            <a:r>
              <a:rPr lang="ko-KR" altLang="en-US" sz="1800" dirty="0">
                <a:latin typeface="+mj-ea"/>
              </a:rPr>
              <a:t>기본 프로그래밍</a:t>
            </a:r>
            <a:endParaRPr lang="ko-KR" altLang="en-US" sz="18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5034825" y="414068"/>
            <a:ext cx="0" cy="432470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422140"/>
              </p:ext>
            </p:extLst>
          </p:nvPr>
        </p:nvGraphicFramePr>
        <p:xfrm>
          <a:off x="5239109" y="412595"/>
          <a:ext cx="3076804" cy="4320426"/>
        </p:xfrm>
        <a:graphic>
          <a:graphicData uri="http://schemas.openxmlformats.org/drawingml/2006/table">
            <a:tbl>
              <a:tblPr bandRow="1">
                <a:tableStyleId>{D7AC3CCA-C797-4891-BE02-D94E43425B78}</a:tableStyleId>
              </a:tblPr>
              <a:tblGrid>
                <a:gridCol w="3076804"/>
              </a:tblGrid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01.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시작하기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02.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개발환경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03.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자바 프로그램작성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 smtClean="0">
                          <a:latin typeface="+mn-ea"/>
                          <a:ea typeface="+mn-ea"/>
                        </a:rPr>
                        <a:t>04.</a:t>
                      </a:r>
                      <a:r>
                        <a:rPr lang="ko-KR" altLang="en-US" sz="1600" b="0" dirty="0" err="1" smtClean="0">
                          <a:latin typeface="+mn-ea"/>
                          <a:ea typeface="+mn-ea"/>
                        </a:rPr>
                        <a:t>예약어와</a:t>
                      </a:r>
                      <a:r>
                        <a:rPr lang="ko-KR" altLang="en-US" sz="1600" b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600" b="0" dirty="0" err="1" smtClean="0">
                          <a:latin typeface="+mn-ea"/>
                          <a:ea typeface="+mn-ea"/>
                        </a:rPr>
                        <a:t>식별자</a:t>
                      </a:r>
                      <a:endParaRPr lang="ko-KR" altLang="en-US" sz="16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05.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변수와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자료형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06.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상수와 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형변환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07.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연산자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08.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콘솔 입력과 출력</a:t>
                      </a:r>
                      <a:endParaRPr lang="en-US" altLang="ko-KR" sz="1600" dirty="0" smtClean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09.</a:t>
                      </a:r>
                      <a:r>
                        <a:rPr lang="ko-KR" altLang="en-US" sz="1600" dirty="0" err="1" smtClean="0">
                          <a:latin typeface="+mn-ea"/>
                          <a:ea typeface="+mn-ea"/>
                        </a:rPr>
                        <a:t>조건문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 smtClean="0">
                          <a:latin typeface="+mn-ea"/>
                          <a:ea typeface="+mn-ea"/>
                        </a:rPr>
                        <a:t>10.</a:t>
                      </a:r>
                      <a:r>
                        <a:rPr lang="ko-KR" altLang="en-US" sz="1600" b="1" dirty="0" err="1" smtClean="0">
                          <a:latin typeface="+mn-ea"/>
                          <a:ea typeface="+mn-ea"/>
                        </a:rPr>
                        <a:t>반복문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2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+mn-ea"/>
                          <a:ea typeface="+mn-ea"/>
                        </a:rPr>
                        <a:t>11.</a:t>
                      </a:r>
                      <a:r>
                        <a:rPr lang="ko-KR" altLang="en-US" sz="1600" dirty="0" smtClean="0">
                          <a:latin typeface="+mn-ea"/>
                          <a:ea typeface="+mn-ea"/>
                        </a:rPr>
                        <a:t>배열</a:t>
                      </a:r>
                      <a:endParaRPr lang="ko-KR" altLang="en-US" sz="16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965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10.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while </a:t>
            </a:r>
            <a:r>
              <a:rPr lang="ko-KR" altLang="en-US" dirty="0" err="1"/>
              <a:t>반복문</a:t>
            </a:r>
            <a:endParaRPr lang="en-US" altLang="ko-KR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33413" y="1027113"/>
            <a:ext cx="3830637" cy="1879600"/>
          </a:xfrm>
          <a:prstGeom prst="roundRect">
            <a:avLst>
              <a:gd name="adj" fmla="val 4227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/>
          <a:lstStyle/>
          <a:p>
            <a:pPr eaLnBrk="1" latinLnBrk="1" hangingPunct="1">
              <a:defRPr/>
            </a:pP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= 0;</a:t>
            </a:r>
          </a:p>
          <a:p>
            <a:pPr eaLnBrk="1" latinLnBrk="1" hangingPunct="1"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while (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조건식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) {</a:t>
            </a:r>
          </a:p>
          <a:p>
            <a:pPr eaLnBrk="1" latinLnBrk="1" hangingPunct="1">
              <a:defRPr/>
            </a:pPr>
            <a:endParaRPr lang="ko-KR" altLang="en-US" sz="14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/*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조건식이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true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이면 실행되는 영역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*/</a:t>
            </a:r>
          </a:p>
          <a:p>
            <a:pPr eaLnBrk="1" latinLnBrk="1" hangingPunct="1"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en-US" altLang="ko-KR" sz="1400" dirty="0" err="1">
                <a:solidFill>
                  <a:schemeClr val="tx1"/>
                </a:solidFill>
                <a:latin typeface="+mn-ea"/>
              </a:rPr>
              <a:t>i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++;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}</a:t>
            </a: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447" y="3398384"/>
            <a:ext cx="3273800" cy="15863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2976563" y="1225550"/>
            <a:ext cx="1079500" cy="468313"/>
          </a:xfrm>
          <a:prstGeom prst="wedgeRoundRectCallout">
            <a:avLst>
              <a:gd name="adj1" fmla="val -146761"/>
              <a:gd name="adj2" fmla="val 54360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반복조건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681538" y="1371600"/>
            <a:ext cx="1079500" cy="468313"/>
          </a:xfrm>
          <a:prstGeom prst="wedgeRoundRectCallout">
            <a:avLst>
              <a:gd name="adj1" fmla="val -87349"/>
              <a:gd name="adj2" fmla="val 90970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반복영역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725989" y="2074863"/>
            <a:ext cx="1782762" cy="665162"/>
          </a:xfrm>
          <a:prstGeom prst="wedgeRoundRectCallout">
            <a:avLst>
              <a:gd name="adj1" fmla="val -233462"/>
              <a:gd name="adj2" fmla="val 27895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800" dirty="0" err="1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증감식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/>
            </a:r>
            <a:br>
              <a:rPr lang="en-US" altLang="ko-KR" sz="1800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</a:b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탈출조건</a:t>
            </a:r>
            <a:r>
              <a:rPr lang="en-US" altLang="ko-KR" sz="1800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endParaRPr lang="ko-KR" altLang="en-US" sz="1800" dirty="0">
              <a:solidFill>
                <a:schemeClr val="accent6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987675" y="447675"/>
            <a:ext cx="1079500" cy="468313"/>
          </a:xfrm>
          <a:prstGeom prst="wedgeRoundRectCallout">
            <a:avLst>
              <a:gd name="adj1" fmla="val -189113"/>
              <a:gd name="adj2" fmla="val 125953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800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초기화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5588" y="3081084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예제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10391" y="3336072"/>
            <a:ext cx="3961609" cy="4061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r>
              <a:rPr lang="ko-KR" altLang="en-US" sz="1200" dirty="0">
                <a:latin typeface="+mn-ea"/>
              </a:rPr>
              <a:t>다음과 같이 출력되는 프로그램을 작성하세요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0" y="3081084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76803" y="3336072"/>
            <a:ext cx="3961609" cy="17100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endParaRPr lang="en-US" altLang="ko-KR" sz="1200" dirty="0"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30261"/>
              </p:ext>
            </p:extLst>
          </p:nvPr>
        </p:nvGraphicFramePr>
        <p:xfrm>
          <a:off x="6788150" y="1804959"/>
          <a:ext cx="209232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250"/>
                <a:gridCol w="670562"/>
                <a:gridCol w="691513"/>
              </a:tblGrid>
              <a:tr h="166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&lt;5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+mn-ea"/>
                          <a:ea typeface="+mn-ea"/>
                        </a:rPr>
                        <a:t>출력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+mn-ea"/>
                          <a:ea typeface="+mn-ea"/>
                        </a:rPr>
                        <a:t>i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++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66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0: true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java0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0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66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1:</a:t>
                      </a:r>
                      <a:r>
                        <a:rPr lang="en-US" altLang="ko-KR" sz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true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java1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2: true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java2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668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3: true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java3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3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4: true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java4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en-US" altLang="ko-KR" sz="120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5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5: false</a:t>
                      </a:r>
                      <a:endParaRPr lang="ko-KR" altLang="en-US" sz="12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0" name="타원 19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88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02.</a:t>
            </a:r>
            <a:r>
              <a:rPr lang="ko-KR" altLang="en-US" dirty="0" smtClean="0"/>
              <a:t>자바 개발환경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/>
              <a:t>JDK(J</a:t>
            </a:r>
            <a:r>
              <a:rPr lang="en-US" altLang="ko-KR" b="0" dirty="0"/>
              <a:t>ava</a:t>
            </a:r>
            <a:r>
              <a:rPr lang="en-US" altLang="ko-KR" dirty="0"/>
              <a:t> D</a:t>
            </a:r>
            <a:r>
              <a:rPr lang="en-US" altLang="ko-KR" b="0" dirty="0"/>
              <a:t>evelopment</a:t>
            </a:r>
            <a:r>
              <a:rPr lang="en-US" altLang="ko-KR" dirty="0"/>
              <a:t> K</a:t>
            </a:r>
            <a:r>
              <a:rPr lang="en-US" altLang="ko-KR" b="0" dirty="0"/>
              <a:t>it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/>
              <a:t>JAVA</a:t>
            </a:r>
            <a:r>
              <a:rPr lang="ko-KR" altLang="en-US" dirty="0"/>
              <a:t>의 분류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텍스트 개체 틀 8"/>
          <p:cNvSpPr txBox="1">
            <a:spLocks/>
          </p:cNvSpPr>
          <p:nvPr/>
        </p:nvSpPr>
        <p:spPr>
          <a:xfrm>
            <a:off x="317650" y="956067"/>
            <a:ext cx="5412372" cy="1031484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ko-KR" altLang="en-US" sz="1400" dirty="0"/>
              <a:t>자바 프로그램의 개발을 위한 소프트웨어와 라이브러리의 모음</a:t>
            </a:r>
            <a:endParaRPr lang="en-US" altLang="ko-KR" sz="1400" dirty="0"/>
          </a:p>
          <a:p>
            <a:pPr lvl="2">
              <a:spcBef>
                <a:spcPct val="0"/>
              </a:spcBef>
            </a:pPr>
            <a:r>
              <a:rPr lang="en-US" altLang="ko-KR" sz="1400" dirty="0"/>
              <a:t>JDK = JRE + </a:t>
            </a:r>
            <a:r>
              <a:rPr lang="ko-KR" altLang="en-US" sz="1400" dirty="0"/>
              <a:t>개발에 필요한 도구</a:t>
            </a:r>
            <a:endParaRPr lang="en-US" altLang="ko-KR" sz="1400" dirty="0"/>
          </a:p>
          <a:p>
            <a:pPr lvl="2">
              <a:spcBef>
                <a:spcPct val="0"/>
              </a:spcBef>
            </a:pPr>
            <a:r>
              <a:rPr lang="en-US" altLang="ko-KR" sz="1400" dirty="0"/>
              <a:t>JRE = JVM + </a:t>
            </a:r>
            <a:r>
              <a:rPr lang="ko-KR" altLang="en-US" sz="1400" dirty="0"/>
              <a:t>표준 클래스 라이브러리</a:t>
            </a:r>
            <a:endParaRPr lang="en-US" altLang="ko-KR" sz="1400" dirty="0"/>
          </a:p>
        </p:txBody>
      </p:sp>
      <p:sp>
        <p:nvSpPr>
          <p:cNvPr id="7" name="텍스트 개체 틀 8"/>
          <p:cNvSpPr txBox="1">
            <a:spLocks/>
          </p:cNvSpPr>
          <p:nvPr/>
        </p:nvSpPr>
        <p:spPr>
          <a:xfrm>
            <a:off x="323226" y="2844954"/>
            <a:ext cx="5412372" cy="1031484"/>
          </a:xfrm>
          <a:prstGeom prst="rect">
            <a:avLst/>
          </a:prstGeom>
        </p:spPr>
        <p:txBody>
          <a:bodyPr lIns="0" tIns="0" rIns="0" bIns="0"/>
          <a:lstStyle>
            <a:lvl1pPr marL="266700" indent="-2667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ClrTx/>
              <a:buFont typeface="맑은 고딕" panose="020B0503020000020004" pitchFamily="50" charset="-127"/>
              <a:buChar char="■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361950" marR="0" indent="-95250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628650" marR="0" indent="-180975" algn="l" defTabSz="914400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맑은 고딕" panose="020B0503020000020004" pitchFamily="50" charset="-127"/>
              <a:buChar char="–"/>
              <a:tabLst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806450" indent="-177800" algn="l" defTabSz="685800" rtl="0" eaLnBrk="1" latinLnBrk="1" hangingPunct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2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defRPr/>
            </a:pPr>
            <a:r>
              <a:rPr lang="en-US" altLang="ko-KR" dirty="0"/>
              <a:t>JAVA EE(Enterprise Edition)</a:t>
            </a:r>
          </a:p>
          <a:p>
            <a:pPr lvl="2">
              <a:lnSpc>
                <a:spcPct val="100000"/>
              </a:lnSpc>
              <a:defRPr/>
            </a:pPr>
            <a:r>
              <a:rPr lang="ko-KR" altLang="en-US" dirty="0"/>
              <a:t>엔터프라이즈 개발용 자바</a:t>
            </a:r>
            <a:endParaRPr lang="en-US" altLang="ko-KR" dirty="0"/>
          </a:p>
          <a:p>
            <a:pPr lvl="2">
              <a:lnSpc>
                <a:spcPct val="100000"/>
              </a:lnSpc>
              <a:defRPr/>
            </a:pPr>
            <a:endParaRPr lang="en-US" altLang="ko-KR" dirty="0"/>
          </a:p>
          <a:p>
            <a:pPr lvl="1">
              <a:lnSpc>
                <a:spcPct val="100000"/>
              </a:lnSpc>
              <a:defRPr/>
            </a:pP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JAVA SE(Standard Edition)</a:t>
            </a:r>
          </a:p>
          <a:p>
            <a:pPr lvl="2">
              <a:lnSpc>
                <a:spcPct val="100000"/>
              </a:lnSpc>
              <a:defRPr/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일반 응용 프로그램 개발용 자바</a:t>
            </a:r>
            <a:endParaRPr lang="en-US" altLang="ko-KR" dirty="0"/>
          </a:p>
          <a:p>
            <a:pPr lvl="2">
              <a:lnSpc>
                <a:spcPct val="100000"/>
              </a:lnSpc>
              <a:defRPr/>
            </a:pPr>
            <a:endParaRPr lang="ko-KR" altLang="en-US" dirty="0"/>
          </a:p>
          <a:p>
            <a:pPr lvl="1">
              <a:lnSpc>
                <a:spcPct val="100000"/>
              </a:lnSpc>
              <a:defRPr/>
            </a:pPr>
            <a:r>
              <a:rPr lang="en-US" altLang="ko-KR" dirty="0"/>
              <a:t>JAVA ME(Micro Edition)</a:t>
            </a:r>
          </a:p>
          <a:p>
            <a:pPr lvl="2">
              <a:lnSpc>
                <a:spcPct val="100000"/>
              </a:lnSpc>
              <a:defRPr/>
            </a:pPr>
            <a:r>
              <a:rPr lang="ko-KR" altLang="en-US" dirty="0"/>
              <a:t>소형 디바이스 개발용 자바</a:t>
            </a:r>
          </a:p>
        </p:txBody>
      </p:sp>
      <p:grpSp>
        <p:nvGrpSpPr>
          <p:cNvPr id="8" name="그룹 7"/>
          <p:cNvGrpSpPr>
            <a:grpSpLocks/>
          </p:cNvGrpSpPr>
          <p:nvPr/>
        </p:nvGrpSpPr>
        <p:grpSpPr bwMode="auto">
          <a:xfrm>
            <a:off x="6288845" y="510749"/>
            <a:ext cx="2295525" cy="2344439"/>
            <a:chOff x="6169858" y="483797"/>
            <a:chExt cx="2296088" cy="2343409"/>
          </a:xfrm>
        </p:grpSpPr>
        <p:sp>
          <p:nvSpPr>
            <p:cNvPr id="9" name="타원 8"/>
            <p:cNvSpPr/>
            <p:nvPr/>
          </p:nvSpPr>
          <p:spPr>
            <a:xfrm>
              <a:off x="6169858" y="769123"/>
              <a:ext cx="2296088" cy="205808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0"/>
            <a:lstStyle/>
            <a:p>
              <a:pPr algn="ctr" eaLnBrk="1" latinLnBrk="1" hangingPunct="1">
                <a:defRPr/>
              </a:pPr>
              <a:endParaRPr lang="ko-KR" altLang="en-US" sz="1100" b="1" dirty="0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523957" y="1546656"/>
              <a:ext cx="1600592" cy="120914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1100" b="1" dirty="0">
                <a:solidFill>
                  <a:prstClr val="black"/>
                </a:solidFill>
              </a:endParaRPr>
            </a:p>
          </p:txBody>
        </p:sp>
        <p:sp>
          <p:nvSpPr>
            <p:cNvPr id="11" name="TextBox 5"/>
            <p:cNvSpPr txBox="1">
              <a:spLocks noChangeArrowheads="1"/>
            </p:cNvSpPr>
            <p:nvPr/>
          </p:nvSpPr>
          <p:spPr bwMode="auto">
            <a:xfrm>
              <a:off x="7005214" y="483797"/>
              <a:ext cx="66161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lang="en-US" altLang="ko-KR" sz="1600" b="1" dirty="0"/>
                <a:t>JDK</a:t>
              </a:r>
              <a:endParaRPr lang="ko-KR" altLang="en-US" sz="1600" b="1" dirty="0"/>
            </a:p>
          </p:txBody>
        </p:sp>
        <p:sp>
          <p:nvSpPr>
            <p:cNvPr id="12" name="TextBox 14"/>
            <p:cNvSpPr txBox="1">
              <a:spLocks noChangeArrowheads="1"/>
            </p:cNvSpPr>
            <p:nvPr/>
          </p:nvSpPr>
          <p:spPr bwMode="auto">
            <a:xfrm>
              <a:off x="7036050" y="1542520"/>
              <a:ext cx="66161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lang="en-US" altLang="ko-KR" sz="1600" b="1"/>
                <a:t>JRE</a:t>
              </a:r>
              <a:endParaRPr lang="ko-KR" altLang="en-US" sz="1600" b="1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900287" y="1919555"/>
              <a:ext cx="898745" cy="29831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1100" dirty="0">
                  <a:solidFill>
                    <a:prstClr val="black"/>
                  </a:solidFill>
                </a:rPr>
                <a:t>자바</a:t>
              </a:r>
              <a:r>
                <a:rPr lang="en-US" altLang="ko-KR" sz="1100" dirty="0">
                  <a:solidFill>
                    <a:prstClr val="black"/>
                  </a:solidFill>
                </a:rPr>
                <a:t>API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900287" y="2217874"/>
              <a:ext cx="898745" cy="39194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en-US" altLang="ko-KR" sz="1100" dirty="0">
                  <a:solidFill>
                    <a:prstClr val="black"/>
                  </a:solidFill>
                </a:rPr>
                <a:t>JVM</a:t>
              </a:r>
            </a:p>
            <a:p>
              <a:pPr algn="ctr" eaLnBrk="1" latinLnBrk="1" hangingPunct="1">
                <a:defRPr/>
              </a:pPr>
              <a:r>
                <a:rPr lang="en-US" altLang="ko-KR" sz="1100" dirty="0">
                  <a:solidFill>
                    <a:prstClr val="black"/>
                  </a:solidFill>
                </a:rPr>
                <a:t>(</a:t>
              </a:r>
              <a:r>
                <a:rPr lang="ko-KR" altLang="en-US" sz="1100" dirty="0" err="1">
                  <a:solidFill>
                    <a:prstClr val="black"/>
                  </a:solidFill>
                </a:rPr>
                <a:t>가상머신</a:t>
              </a:r>
              <a:r>
                <a:rPr lang="en-US" altLang="ko-KR" sz="1100" dirty="0">
                  <a:solidFill>
                    <a:prstClr val="black"/>
                  </a:solidFill>
                </a:rPr>
                <a:t>)</a:t>
              </a:r>
              <a:endParaRPr lang="ko-KR" altLang="en-US" sz="1100" dirty="0">
                <a:solidFill>
                  <a:prstClr val="black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900287" y="914216"/>
              <a:ext cx="797120" cy="29831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1100" dirty="0">
                  <a:solidFill>
                    <a:prstClr val="black"/>
                  </a:solidFill>
                </a:rPr>
                <a:t>개발도구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353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10.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/>
              <a:t>while </a:t>
            </a:r>
            <a:r>
              <a:rPr lang="ko-KR" altLang="en-US" dirty="0" err="1"/>
              <a:t>반복문</a:t>
            </a:r>
            <a:r>
              <a:rPr lang="ko-KR" altLang="en-US" dirty="0"/>
              <a:t> 순서도</a:t>
            </a:r>
            <a:endParaRPr lang="en-US" altLang="ko-KR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76263" y="1027113"/>
            <a:ext cx="3787775" cy="2949575"/>
          </a:xfrm>
          <a:prstGeom prst="roundRect">
            <a:avLst>
              <a:gd name="adj" fmla="val 2612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eaLnBrk="1" latinLnBrk="1" hangingPunct="1">
              <a:defRPr/>
            </a:pP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040313" y="1027113"/>
            <a:ext cx="3787775" cy="2949575"/>
          </a:xfrm>
          <a:prstGeom prst="roundRect">
            <a:avLst>
              <a:gd name="adj" fmla="val 1966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eaLnBrk="1" latinLnBrk="1" hangingPunct="1">
              <a:defRPr/>
            </a:pPr>
            <a:endParaRPr lang="ko-KR" altLang="en-US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아래쪽 화살표 15"/>
          <p:cNvSpPr/>
          <p:nvPr/>
        </p:nvSpPr>
        <p:spPr>
          <a:xfrm rot="16200000">
            <a:off x="4277520" y="2310606"/>
            <a:ext cx="919162" cy="504825"/>
          </a:xfrm>
          <a:prstGeom prst="downArrow">
            <a:avLst>
              <a:gd name="adj1" fmla="val 50000"/>
              <a:gd name="adj2" fmla="val 6511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  <p:grpSp>
        <p:nvGrpSpPr>
          <p:cNvPr id="17" name="그룹 26"/>
          <p:cNvGrpSpPr>
            <a:grpSpLocks/>
          </p:cNvGrpSpPr>
          <p:nvPr/>
        </p:nvGrpSpPr>
        <p:grpSpPr bwMode="auto">
          <a:xfrm>
            <a:off x="1943100" y="1296988"/>
            <a:ext cx="1709738" cy="2427287"/>
            <a:chOff x="1890713" y="1025525"/>
            <a:chExt cx="1709737" cy="2427288"/>
          </a:xfrm>
        </p:grpSpPr>
        <p:cxnSp>
          <p:nvCxnSpPr>
            <p:cNvPr id="18" name="꺾인 연결선 17"/>
            <p:cNvCxnSpPr>
              <a:stCxn id="34" idx="1"/>
              <a:endCxn id="36" idx="0"/>
            </p:cNvCxnSpPr>
            <p:nvPr/>
          </p:nvCxnSpPr>
          <p:spPr bwMode="auto">
            <a:xfrm rot="10800000" flipH="1">
              <a:off x="1898651" y="1685925"/>
              <a:ext cx="482600" cy="1198562"/>
            </a:xfrm>
            <a:prstGeom prst="bentConnector4">
              <a:avLst>
                <a:gd name="adj1" fmla="val -116334"/>
                <a:gd name="adj2" fmla="val 10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그룹 28"/>
            <p:cNvGrpSpPr>
              <a:grpSpLocks/>
            </p:cNvGrpSpPr>
            <p:nvPr/>
          </p:nvGrpSpPr>
          <p:grpSpPr bwMode="auto">
            <a:xfrm>
              <a:off x="1890713" y="1025525"/>
              <a:ext cx="1709737" cy="2427288"/>
              <a:chOff x="1890713" y="1025525"/>
              <a:chExt cx="1709737" cy="2427288"/>
            </a:xfrm>
          </p:grpSpPr>
          <p:sp>
            <p:nvSpPr>
              <p:cNvPr id="20" name="순서도: 판단 19"/>
              <p:cNvSpPr/>
              <p:nvPr/>
            </p:nvSpPr>
            <p:spPr bwMode="auto">
              <a:xfrm>
                <a:off x="1892301" y="1836737"/>
                <a:ext cx="969961" cy="346075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eaLnBrk="1" latinLnBrk="1" hangingPunct="1">
                  <a:defRPr/>
                </a:pPr>
                <a:r>
                  <a:rPr lang="ko-KR" altLang="en-US" sz="1200" dirty="0" err="1">
                    <a:solidFill>
                      <a:schemeClr val="tx1"/>
                    </a:solidFill>
                  </a:rPr>
                  <a:t>조건식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순서도: 처리 20"/>
              <p:cNvSpPr/>
              <p:nvPr/>
            </p:nvSpPr>
            <p:spPr bwMode="auto">
              <a:xfrm>
                <a:off x="1892301" y="2398713"/>
                <a:ext cx="969961" cy="206375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실행내용</a:t>
                </a:r>
              </a:p>
            </p:txBody>
          </p:sp>
          <p:sp>
            <p:nvSpPr>
              <p:cNvPr id="22" name="순서도: 대체 처리 21"/>
              <p:cNvSpPr/>
              <p:nvPr/>
            </p:nvSpPr>
            <p:spPr bwMode="auto">
              <a:xfrm>
                <a:off x="1892301" y="1025525"/>
                <a:ext cx="969961" cy="206375"/>
              </a:xfrm>
              <a:prstGeom prst="flowChartAlternate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eaLnBrk="1" latinLnBrk="1" hangingPunct="1">
                  <a:defRPr/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시작</a:t>
                </a:r>
              </a:p>
            </p:txBody>
          </p:sp>
          <p:sp>
            <p:nvSpPr>
              <p:cNvPr id="23" name="순서도: 대체 처리 22"/>
              <p:cNvSpPr/>
              <p:nvPr/>
            </p:nvSpPr>
            <p:spPr bwMode="auto">
              <a:xfrm>
                <a:off x="1895476" y="3246438"/>
                <a:ext cx="969961" cy="206375"/>
              </a:xfrm>
              <a:prstGeom prst="flowChartAlternateProcess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eaLnBrk="1" latinLnBrk="1" hangingPunct="1">
                  <a:defRPr/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끝</a:t>
                </a:r>
              </a:p>
            </p:txBody>
          </p:sp>
          <p:cxnSp>
            <p:nvCxnSpPr>
              <p:cNvPr id="24" name="직선 화살표 연결선 23"/>
              <p:cNvCxnSpPr>
                <a:stCxn id="22" idx="2"/>
                <a:endCxn id="32" idx="0"/>
              </p:cNvCxnSpPr>
              <p:nvPr/>
            </p:nvCxnSpPr>
            <p:spPr bwMode="auto">
              <a:xfrm flipH="1">
                <a:off x="2376488" y="1231900"/>
                <a:ext cx="1588" cy="16033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>
                <a:stCxn id="20" idx="2"/>
                <a:endCxn id="21" idx="0"/>
              </p:cNvCxnSpPr>
              <p:nvPr/>
            </p:nvCxnSpPr>
            <p:spPr bwMode="auto">
              <a:xfrm>
                <a:off x="2378076" y="2182812"/>
                <a:ext cx="0" cy="2159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59"/>
              <p:cNvSpPr txBox="1">
                <a:spLocks noChangeArrowheads="1"/>
              </p:cNvSpPr>
              <p:nvPr/>
            </p:nvSpPr>
            <p:spPr bwMode="auto">
              <a:xfrm>
                <a:off x="1929806" y="2127932"/>
                <a:ext cx="649001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/>
                <a:r>
                  <a:rPr lang="en-US" altLang="ko-KR" sz="1200" b="1"/>
                  <a:t>true</a:t>
                </a:r>
                <a:endParaRPr lang="ko-KR" altLang="en-US" sz="1200" b="1"/>
              </a:p>
            </p:txBody>
          </p:sp>
          <p:sp>
            <p:nvSpPr>
              <p:cNvPr id="27" name="TextBox 60"/>
              <p:cNvSpPr txBox="1">
                <a:spLocks noChangeArrowheads="1"/>
              </p:cNvSpPr>
              <p:nvPr/>
            </p:nvSpPr>
            <p:spPr bwMode="auto">
              <a:xfrm>
                <a:off x="2775570" y="1777417"/>
                <a:ext cx="647414" cy="276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맑은 고딕" panose="020B0503020000020004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latinLnBrk="1" hangingPunct="1"/>
                <a:r>
                  <a:rPr lang="en-US" altLang="ko-KR" sz="1200" b="1"/>
                  <a:t>false</a:t>
                </a:r>
                <a:endParaRPr lang="ko-KR" altLang="en-US" sz="1200" b="1"/>
              </a:p>
            </p:txBody>
          </p:sp>
          <p:sp>
            <p:nvSpPr>
              <p:cNvPr id="28" name="모서리가 둥근 직사각형 27"/>
              <p:cNvSpPr/>
              <p:nvPr/>
            </p:nvSpPr>
            <p:spPr bwMode="auto">
              <a:xfrm>
                <a:off x="2343151" y="1360487"/>
                <a:ext cx="74612" cy="69850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cxnSp>
            <p:nvCxnSpPr>
              <p:cNvPr id="29" name="꺾인 연결선 28"/>
              <p:cNvCxnSpPr>
                <a:stCxn id="20" idx="3"/>
              </p:cNvCxnSpPr>
              <p:nvPr/>
            </p:nvCxnSpPr>
            <p:spPr bwMode="auto">
              <a:xfrm>
                <a:off x="2862262" y="2009775"/>
                <a:ext cx="738188" cy="1077912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모서리가 둥근 직사각형 29"/>
              <p:cNvSpPr/>
              <p:nvPr/>
            </p:nvSpPr>
            <p:spPr bwMode="auto">
              <a:xfrm>
                <a:off x="2343151" y="2422526"/>
                <a:ext cx="74612" cy="71437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cxnSp>
            <p:nvCxnSpPr>
              <p:cNvPr id="31" name="꺾인 연결선 30"/>
              <p:cNvCxnSpPr/>
              <p:nvPr/>
            </p:nvCxnSpPr>
            <p:spPr bwMode="auto">
              <a:xfrm rot="16200000" flipH="1" flipV="1">
                <a:off x="2897981" y="2567782"/>
                <a:ext cx="179387" cy="1196974"/>
              </a:xfrm>
              <a:prstGeom prst="bentConnector3">
                <a:avLst>
                  <a:gd name="adj1" fmla="val 3139"/>
                </a:avLst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순서도: 처리 31"/>
              <p:cNvSpPr/>
              <p:nvPr/>
            </p:nvSpPr>
            <p:spPr bwMode="auto">
              <a:xfrm>
                <a:off x="1890713" y="1392237"/>
                <a:ext cx="969962" cy="206375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초기값</a:t>
                </a:r>
              </a:p>
            </p:txBody>
          </p:sp>
          <p:cxnSp>
            <p:nvCxnSpPr>
              <p:cNvPr id="33" name="직선 화살표 연결선 32"/>
              <p:cNvCxnSpPr>
                <a:stCxn id="32" idx="2"/>
                <a:endCxn id="20" idx="0"/>
              </p:cNvCxnSpPr>
              <p:nvPr/>
            </p:nvCxnSpPr>
            <p:spPr bwMode="auto">
              <a:xfrm>
                <a:off x="2376488" y="1598612"/>
                <a:ext cx="1588" cy="2381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순서도: 처리 33"/>
              <p:cNvSpPr/>
              <p:nvPr/>
            </p:nvSpPr>
            <p:spPr bwMode="auto">
              <a:xfrm>
                <a:off x="1898651" y="2781301"/>
                <a:ext cx="969961" cy="206375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1200" i="1" u="sng" dirty="0" err="1">
                    <a:solidFill>
                      <a:schemeClr val="tx1"/>
                    </a:solidFill>
                  </a:rPr>
                  <a:t>증감식</a:t>
                </a:r>
                <a:endParaRPr lang="ko-KR" altLang="en-US" sz="1200" i="1" u="sng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5" name="직선 화살표 연결선 34"/>
              <p:cNvCxnSpPr>
                <a:stCxn id="21" idx="2"/>
                <a:endCxn id="34" idx="0"/>
              </p:cNvCxnSpPr>
              <p:nvPr/>
            </p:nvCxnSpPr>
            <p:spPr bwMode="auto">
              <a:xfrm>
                <a:off x="2378076" y="2605088"/>
                <a:ext cx="4762" cy="17621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모서리가 둥근 직사각형 35"/>
              <p:cNvSpPr/>
              <p:nvPr/>
            </p:nvSpPr>
            <p:spPr bwMode="auto">
              <a:xfrm>
                <a:off x="2343151" y="1685925"/>
                <a:ext cx="74612" cy="69850"/>
              </a:xfrm>
              <a:prstGeom prst="round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</p:grpSp>
      </p:grpSp>
      <p:grpSp>
        <p:nvGrpSpPr>
          <p:cNvPr id="37" name="그룹 46"/>
          <p:cNvGrpSpPr>
            <a:grpSpLocks/>
          </p:cNvGrpSpPr>
          <p:nvPr/>
        </p:nvGrpSpPr>
        <p:grpSpPr bwMode="auto">
          <a:xfrm>
            <a:off x="5924550" y="1376363"/>
            <a:ext cx="2032000" cy="2316162"/>
            <a:chOff x="5627688" y="1066800"/>
            <a:chExt cx="2032000" cy="2316163"/>
          </a:xfrm>
        </p:grpSpPr>
        <p:sp>
          <p:nvSpPr>
            <p:cNvPr id="38" name="순서도: 대체 처리 37"/>
            <p:cNvSpPr/>
            <p:nvPr/>
          </p:nvSpPr>
          <p:spPr bwMode="auto">
            <a:xfrm>
              <a:off x="6149976" y="1066800"/>
              <a:ext cx="971550" cy="207962"/>
            </a:xfrm>
            <a:prstGeom prst="flowChartAlternate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시작</a:t>
              </a:r>
            </a:p>
          </p:txBody>
        </p:sp>
        <p:sp>
          <p:nvSpPr>
            <p:cNvPr id="39" name="순서도: 대체 처리 38"/>
            <p:cNvSpPr/>
            <p:nvPr/>
          </p:nvSpPr>
          <p:spPr bwMode="auto">
            <a:xfrm>
              <a:off x="6153151" y="3175001"/>
              <a:ext cx="971550" cy="207962"/>
            </a:xfrm>
            <a:prstGeom prst="flowChartAlternate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끝</a:t>
              </a:r>
            </a:p>
          </p:txBody>
        </p:sp>
        <p:cxnSp>
          <p:nvCxnSpPr>
            <p:cNvPr id="40" name="직선 화살표 연결선 39"/>
            <p:cNvCxnSpPr>
              <a:stCxn id="38" idx="2"/>
              <a:endCxn id="44" idx="0"/>
            </p:cNvCxnSpPr>
            <p:nvPr/>
          </p:nvCxnSpPr>
          <p:spPr bwMode="auto">
            <a:xfrm>
              <a:off x="6635751" y="1274762"/>
              <a:ext cx="4762" cy="2667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모서리가 둥근 직사각형 40"/>
            <p:cNvSpPr/>
            <p:nvPr/>
          </p:nvSpPr>
          <p:spPr bwMode="auto">
            <a:xfrm>
              <a:off x="6610351" y="2465388"/>
              <a:ext cx="76200" cy="69850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grpSp>
          <p:nvGrpSpPr>
            <p:cNvPr id="42" name="그룹 73"/>
            <p:cNvGrpSpPr>
              <a:grpSpLocks/>
            </p:cNvGrpSpPr>
            <p:nvPr/>
          </p:nvGrpSpPr>
          <p:grpSpPr bwMode="auto">
            <a:xfrm>
              <a:off x="5627688" y="1966913"/>
              <a:ext cx="2032000" cy="973137"/>
              <a:chOff x="6203882" y="4600854"/>
              <a:chExt cx="971900" cy="1297735"/>
            </a:xfrm>
          </p:grpSpPr>
          <p:sp>
            <p:nvSpPr>
              <p:cNvPr id="46" name="순서도: 처리 45"/>
              <p:cNvSpPr/>
              <p:nvPr/>
            </p:nvSpPr>
            <p:spPr bwMode="auto">
              <a:xfrm>
                <a:off x="6203882" y="4600853"/>
                <a:ext cx="971900" cy="277331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1200" dirty="0" err="1">
                    <a:solidFill>
                      <a:schemeClr val="tx1"/>
                    </a:solidFill>
                  </a:rPr>
                  <a:t>조건식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순서도: 처리 46"/>
              <p:cNvSpPr/>
              <p:nvPr/>
            </p:nvSpPr>
            <p:spPr bwMode="auto">
              <a:xfrm>
                <a:off x="6203882" y="4878183"/>
                <a:ext cx="971900" cy="1020406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실행내용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/>
                </a:r>
                <a:br>
                  <a:rPr lang="en-US" altLang="ko-KR" sz="1200" dirty="0">
                    <a:solidFill>
                      <a:schemeClr val="tx1"/>
                    </a:solidFill>
                  </a:rPr>
                </a:b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 eaLnBrk="1" latinLnBrk="1" hangingPunct="1">
                  <a:defRPr/>
                </a:pP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 eaLnBrk="1" latinLnBrk="1" hangingPunct="1">
                  <a:defRPr/>
                </a:pPr>
                <a:r>
                  <a:rPr lang="ko-KR" altLang="en-US" sz="1100" i="1" u="sng" dirty="0" err="1">
                    <a:solidFill>
                      <a:schemeClr val="tx1"/>
                    </a:solidFill>
                  </a:rPr>
                  <a:t>증감식</a:t>
                </a:r>
                <a:endParaRPr lang="ko-KR" altLang="en-US" sz="1100" i="1" u="sng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3" name="직선 화살표 연결선 42"/>
            <p:cNvCxnSpPr>
              <a:stCxn id="47" idx="2"/>
              <a:endCxn id="39" idx="0"/>
            </p:cNvCxnSpPr>
            <p:nvPr/>
          </p:nvCxnSpPr>
          <p:spPr bwMode="auto">
            <a:xfrm flipH="1">
              <a:off x="6638926" y="2940051"/>
              <a:ext cx="4762" cy="2349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순서도: 처리 43"/>
            <p:cNvSpPr/>
            <p:nvPr/>
          </p:nvSpPr>
          <p:spPr bwMode="auto">
            <a:xfrm>
              <a:off x="6154738" y="1541462"/>
              <a:ext cx="971550" cy="206375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초기값</a:t>
              </a:r>
            </a:p>
          </p:txBody>
        </p:sp>
        <p:cxnSp>
          <p:nvCxnSpPr>
            <p:cNvPr id="45" name="직선 화살표 연결선 44"/>
            <p:cNvCxnSpPr>
              <a:stCxn id="44" idx="2"/>
              <a:endCxn id="46" idx="0"/>
            </p:cNvCxnSpPr>
            <p:nvPr/>
          </p:nvCxnSpPr>
          <p:spPr bwMode="auto">
            <a:xfrm>
              <a:off x="6640513" y="1747837"/>
              <a:ext cx="3175" cy="21907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47"/>
          <p:cNvSpPr/>
          <p:nvPr/>
        </p:nvSpPr>
        <p:spPr>
          <a:xfrm>
            <a:off x="4584700" y="4081463"/>
            <a:ext cx="4243388" cy="7064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eaLnBrk="1" latinLnBrk="1" hangingPunct="1">
              <a:defRPr/>
            </a:pPr>
            <a:r>
              <a:rPr lang="en-US" altLang="ko-KR" sz="20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while</a:t>
            </a:r>
            <a:r>
              <a:rPr lang="ko-KR" altLang="en-US" sz="20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문은 한번도 실행되지 않을 수 있다</a:t>
            </a:r>
            <a:r>
              <a:rPr lang="en-US" altLang="ko-KR" sz="20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!</a:t>
            </a:r>
          </a:p>
          <a:p>
            <a:pPr eaLnBrk="1" latinLnBrk="1" hangingPunct="1">
              <a:defRPr/>
            </a:pPr>
            <a:r>
              <a:rPr lang="en-US" altLang="ko-KR" sz="20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while</a:t>
            </a:r>
            <a:r>
              <a:rPr lang="ko-KR" altLang="en-US" sz="20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문은 무한 반복될 수 있다</a:t>
            </a:r>
            <a:r>
              <a:rPr lang="en-US" altLang="ko-KR" sz="20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!</a:t>
            </a:r>
            <a:endParaRPr lang="ko-KR" altLang="en-US" sz="2000" dirty="0">
              <a:solidFill>
                <a:srgbClr val="93490B"/>
              </a:solidFill>
              <a:latin typeface="휴먼매직체" pitchFamily="18" charset="-127"/>
              <a:ea typeface="휴먼매직체" pitchFamily="18" charset="-127"/>
            </a:endParaRPr>
          </a:p>
          <a:p>
            <a:pPr eaLnBrk="1" latinLnBrk="1" hangingPunct="1">
              <a:defRPr/>
            </a:pPr>
            <a:endParaRPr lang="ko-KR" altLang="en-US" sz="2000" dirty="0">
              <a:solidFill>
                <a:srgbClr val="93490B"/>
              </a:solidFill>
              <a:latin typeface="휴먼매직체" pitchFamily="18" charset="-127"/>
              <a:ea typeface="휴먼매직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102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10.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while </a:t>
            </a:r>
            <a:r>
              <a:rPr lang="ko-KR" altLang="en-US" dirty="0" err="1"/>
              <a:t>반복문</a:t>
            </a:r>
            <a:r>
              <a:rPr lang="ko-KR" altLang="en-US" dirty="0"/>
              <a:t> 문제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505588" y="874087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0391" y="1114822"/>
            <a:ext cx="3961609" cy="6182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defRPr/>
            </a:pPr>
            <a:r>
              <a:rPr lang="ko-KR" altLang="en-US" sz="1200" dirty="0">
                <a:latin typeface="+mn-ea"/>
              </a:rPr>
              <a:t>숫자를 </a:t>
            </a:r>
            <a:r>
              <a:rPr lang="ko-KR" altLang="en-US" sz="1200" dirty="0" err="1">
                <a:latin typeface="+mn-ea"/>
              </a:rPr>
              <a:t>입력받아</a:t>
            </a:r>
            <a:r>
              <a:rPr lang="ko-KR" altLang="en-US" sz="1200" dirty="0">
                <a:latin typeface="+mn-ea"/>
              </a:rPr>
              <a:t> 입력한 숫자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단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의 </a:t>
            </a:r>
            <a:endParaRPr lang="en-US" altLang="ko-KR" sz="1200" dirty="0">
              <a:latin typeface="+mn-ea"/>
            </a:endParaRPr>
          </a:p>
          <a:p>
            <a:pPr>
              <a:defRPr/>
            </a:pPr>
            <a:r>
              <a:rPr lang="ko-KR" altLang="en-US" sz="1200" dirty="0">
                <a:latin typeface="+mn-ea"/>
              </a:rPr>
              <a:t>구구단을 출력하세요</a:t>
            </a:r>
            <a:endParaRPr lang="ko-KR" altLang="en-US" sz="105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5588" y="1856221"/>
            <a:ext cx="2175144" cy="30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0391" y="2116666"/>
            <a:ext cx="3961609" cy="28680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endParaRPr lang="en-US" altLang="ko-KR" sz="12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0" y="874087"/>
            <a:ext cx="2175144" cy="30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코드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6803" y="1114822"/>
            <a:ext cx="3961609" cy="38699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110000"/>
              </a:lnSpc>
              <a:defRPr/>
            </a:pPr>
            <a:r>
              <a:rPr lang="en-US" altLang="ko-KR" sz="1200" dirty="0">
                <a:latin typeface="+mn-ea"/>
              </a:rPr>
              <a:t>public class Ex02 {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1200" dirty="0">
                <a:latin typeface="+mn-ea"/>
              </a:rPr>
              <a:t>    public static void main(String[] </a:t>
            </a:r>
            <a:r>
              <a:rPr lang="en-US" altLang="ko-KR" sz="1200" dirty="0" err="1">
                <a:latin typeface="+mn-ea"/>
              </a:rPr>
              <a:t>args</a:t>
            </a:r>
            <a:r>
              <a:rPr lang="en-US" altLang="ko-KR" sz="1200" dirty="0">
                <a:latin typeface="+mn-ea"/>
              </a:rPr>
              <a:t>){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1200" dirty="0">
                <a:latin typeface="+mn-ea"/>
              </a:rPr>
              <a:t>        Scanner </a:t>
            </a:r>
            <a:r>
              <a:rPr lang="en-US" altLang="ko-KR" sz="1200" dirty="0" err="1">
                <a:latin typeface="+mn-ea"/>
              </a:rPr>
              <a:t>sc</a:t>
            </a:r>
            <a:r>
              <a:rPr lang="en-US" altLang="ko-KR" sz="1200" dirty="0">
                <a:latin typeface="+mn-ea"/>
              </a:rPr>
              <a:t> = new Scanner(System.in);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1200" dirty="0">
                <a:latin typeface="+mn-ea"/>
              </a:rPr>
              <a:t>        </a:t>
            </a:r>
            <a:r>
              <a:rPr lang="en-US" altLang="ko-KR" sz="1200" dirty="0" err="1">
                <a:latin typeface="+mn-ea"/>
              </a:rPr>
              <a:t>int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dan</a:t>
            </a:r>
            <a:r>
              <a:rPr lang="en-US" altLang="ko-KR" sz="1200" dirty="0">
                <a:latin typeface="+mn-ea"/>
              </a:rPr>
              <a:t> ;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1200" dirty="0">
                <a:latin typeface="+mn-ea"/>
              </a:rPr>
              <a:t>        </a:t>
            </a:r>
            <a:r>
              <a:rPr lang="en-US" altLang="ko-KR" sz="1200" dirty="0" err="1">
                <a:latin typeface="+mn-ea"/>
              </a:rPr>
              <a:t>int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i</a:t>
            </a:r>
            <a:r>
              <a:rPr lang="en-US" altLang="ko-KR" sz="1200" dirty="0">
                <a:latin typeface="+mn-ea"/>
              </a:rPr>
              <a:t> = 1;</a:t>
            </a:r>
          </a:p>
          <a:p>
            <a:pPr>
              <a:lnSpc>
                <a:spcPct val="110000"/>
              </a:lnSpc>
              <a:defRPr/>
            </a:pPr>
            <a:endParaRPr lang="en-US" altLang="ko-KR" sz="1200" dirty="0">
              <a:latin typeface="+mn-ea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ko-KR" sz="1200" b="1" dirty="0">
                <a:latin typeface="+mn-ea"/>
              </a:rPr>
              <a:t>        //</a:t>
            </a:r>
            <a:r>
              <a:rPr lang="ko-KR" altLang="en-US" sz="1200" b="1" dirty="0" err="1">
                <a:latin typeface="+mn-ea"/>
              </a:rPr>
              <a:t>메세지출력</a:t>
            </a:r>
            <a:r>
              <a:rPr lang="en-US" altLang="ko-KR" sz="1200" b="1" dirty="0">
                <a:latin typeface="+mn-ea"/>
              </a:rPr>
              <a:t>, </a:t>
            </a:r>
            <a:r>
              <a:rPr lang="en-US" altLang="ko-KR" sz="1200" b="1" dirty="0" err="1">
                <a:latin typeface="+mn-ea"/>
              </a:rPr>
              <a:t>dan</a:t>
            </a:r>
            <a:r>
              <a:rPr lang="ko-KR" altLang="en-US" sz="1200" b="1" dirty="0">
                <a:latin typeface="+mn-ea"/>
              </a:rPr>
              <a:t>값 입력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10000"/>
              </a:lnSpc>
              <a:defRPr/>
            </a:pPr>
            <a:endParaRPr lang="en-US" altLang="ko-KR" sz="1200" b="1" dirty="0">
              <a:latin typeface="+mn-ea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ko-KR" sz="1200" b="1" dirty="0">
                <a:latin typeface="+mn-ea"/>
              </a:rPr>
              <a:t>        while(//</a:t>
            </a:r>
            <a:r>
              <a:rPr lang="ko-KR" altLang="en-US" sz="1200" b="1" dirty="0" err="1">
                <a:latin typeface="+mn-ea"/>
              </a:rPr>
              <a:t>조건문</a:t>
            </a:r>
            <a:r>
              <a:rPr lang="en-US" altLang="ko-KR" sz="1200" b="1" dirty="0">
                <a:latin typeface="+mn-ea"/>
              </a:rPr>
              <a:t>){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1200" b="1" dirty="0">
                <a:latin typeface="+mn-ea"/>
              </a:rPr>
              <a:t>               //</a:t>
            </a:r>
            <a:r>
              <a:rPr lang="ko-KR" altLang="en-US" sz="1200" b="1" dirty="0">
                <a:latin typeface="+mn-ea"/>
              </a:rPr>
              <a:t>구구단 출력 코드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ko-KR" sz="1200" b="1" dirty="0">
                <a:latin typeface="+mn-ea"/>
              </a:rPr>
              <a:t>        }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1200" dirty="0">
                <a:latin typeface="+mn-ea"/>
              </a:rPr>
              <a:t>        </a:t>
            </a:r>
            <a:r>
              <a:rPr lang="en-US" altLang="ko-KR" sz="1200" dirty="0" err="1">
                <a:latin typeface="+mn-ea"/>
              </a:rPr>
              <a:t>sc.close</a:t>
            </a:r>
            <a:r>
              <a:rPr lang="en-US" altLang="ko-KR" sz="1200" dirty="0">
                <a:latin typeface="+mn-ea"/>
              </a:rPr>
              <a:t>();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1200" dirty="0">
                <a:latin typeface="+mn-ea"/>
              </a:rPr>
              <a:t>        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1200" dirty="0">
                <a:latin typeface="+mn-ea"/>
              </a:rPr>
              <a:t>    }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1200" dirty="0">
                <a:latin typeface="+mn-ea"/>
              </a:rPr>
              <a:t>    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1200" dirty="0">
                <a:latin typeface="+mn-ea"/>
              </a:rPr>
              <a:t>}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192324"/>
            <a:ext cx="1686569" cy="2722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타원 13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25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10.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while </a:t>
            </a:r>
            <a:r>
              <a:rPr lang="ko-KR" altLang="en-US" dirty="0" err="1"/>
              <a:t>반복문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for </a:t>
            </a:r>
            <a:r>
              <a:rPr lang="ko-KR" altLang="en-US" dirty="0" err="1"/>
              <a:t>반복문</a:t>
            </a:r>
            <a:r>
              <a:rPr lang="ko-KR" altLang="en-US" dirty="0"/>
              <a:t> 비교</a:t>
            </a:r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973138"/>
            <a:ext cx="5564188" cy="21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588" y="2798763"/>
            <a:ext cx="2900362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10"/>
          <p:cNvSpPr>
            <a:spLocks noChangeArrowheads="1"/>
          </p:cNvSpPr>
          <p:nvPr/>
        </p:nvSpPr>
        <p:spPr bwMode="auto">
          <a:xfrm>
            <a:off x="2524125" y="2214563"/>
            <a:ext cx="431800" cy="2143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1400"/>
              <a:t>num</a:t>
            </a:r>
            <a:endParaRPr lang="ko-KR" altLang="en-US" sz="1400"/>
          </a:p>
        </p:txBody>
      </p:sp>
      <p:sp>
        <p:nvSpPr>
          <p:cNvPr id="7" name="직사각형 11"/>
          <p:cNvSpPr>
            <a:spLocks noChangeArrowheads="1"/>
          </p:cNvSpPr>
          <p:nvPr/>
        </p:nvSpPr>
        <p:spPr bwMode="auto">
          <a:xfrm>
            <a:off x="5192713" y="1870075"/>
            <a:ext cx="503237" cy="2143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/>
            <a:r>
              <a:rPr lang="en-US" altLang="ko-KR" sz="1400"/>
              <a:t>num</a:t>
            </a:r>
            <a:endParaRPr lang="ko-KR" altLang="en-US" sz="1400"/>
          </a:p>
        </p:txBody>
      </p:sp>
      <p:sp>
        <p:nvSpPr>
          <p:cNvPr id="8" name="모서리가 둥근 직사각형 7"/>
          <p:cNvSpPr/>
          <p:nvPr/>
        </p:nvSpPr>
        <p:spPr>
          <a:xfrm>
            <a:off x="6300788" y="1084263"/>
            <a:ext cx="2592387" cy="1130300"/>
          </a:xfrm>
          <a:prstGeom prst="roundRect">
            <a:avLst>
              <a:gd name="adj" fmla="val 2930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/>
          <a:lstStyle/>
          <a:p>
            <a:pPr eaLnBrk="1" latinLnBrk="1" hangingPunct="1"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for(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초기화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;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조건식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;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증감식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){</a:t>
            </a:r>
          </a:p>
          <a:p>
            <a:pPr eaLnBrk="1" latinLnBrk="1" hangingPunct="1">
              <a:defRPr/>
            </a:pP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      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조건식이 </a:t>
            </a:r>
            <a:r>
              <a:rPr lang="ko-KR" altLang="en-US" sz="1200" dirty="0" err="1">
                <a:solidFill>
                  <a:schemeClr val="tx1"/>
                </a:solidFill>
                <a:latin typeface="+mn-ea"/>
              </a:rPr>
              <a:t>맞을때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 실행내용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defRPr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}</a:t>
            </a:r>
          </a:p>
          <a:p>
            <a:pPr eaLnBrk="1" latinLnBrk="1" hangingPunct="1"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721350" y="2716213"/>
            <a:ext cx="896938" cy="442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초기화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78338" y="3074988"/>
            <a:ext cx="873125" cy="444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조건식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03938" y="3416300"/>
            <a:ext cx="1852612" cy="508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50000"/>
              </a:lnSpc>
              <a:defRPr/>
            </a:pP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dirty="0" err="1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증감식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: 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탈출조건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endParaRPr lang="ko-KR" altLang="en-US" dirty="0">
              <a:solidFill>
                <a:schemeClr val="accent6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57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10.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for </a:t>
            </a:r>
            <a:r>
              <a:rPr lang="ko-KR" altLang="en-US" dirty="0" err="1"/>
              <a:t>반복문</a:t>
            </a:r>
            <a:r>
              <a:rPr lang="ko-KR" altLang="en-US" dirty="0"/>
              <a:t> 실행흐름</a:t>
            </a:r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950913"/>
            <a:ext cx="4946650" cy="268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86"/>
          <a:stretch>
            <a:fillRect/>
          </a:stretch>
        </p:blipFill>
        <p:spPr bwMode="auto">
          <a:xfrm>
            <a:off x="5724525" y="1458913"/>
            <a:ext cx="2317750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41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10.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for </a:t>
            </a:r>
            <a:r>
              <a:rPr lang="ko-KR" altLang="en-US" dirty="0" err="1"/>
              <a:t>반복문</a:t>
            </a:r>
            <a:endParaRPr lang="en-US" altLang="ko-KR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633413" y="1027113"/>
            <a:ext cx="8251825" cy="1184275"/>
          </a:xfrm>
          <a:prstGeom prst="roundRect">
            <a:avLst>
              <a:gd name="adj" fmla="val 4227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/>
          <a:lstStyle/>
          <a:p>
            <a:pPr eaLnBrk="1" latinLnBrk="1" hangingPunct="1">
              <a:defRPr/>
            </a:pP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for( </a:t>
            </a: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초기화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; 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</a:rPr>
              <a:t>조건식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; </a:t>
            </a:r>
            <a:r>
              <a:rPr lang="ko-KR" altLang="en-US" sz="1300" dirty="0" err="1">
                <a:solidFill>
                  <a:schemeClr val="tx1"/>
                </a:solidFill>
                <a:latin typeface="+mn-ea"/>
              </a:rPr>
              <a:t>증감식</a:t>
            </a:r>
            <a:r>
              <a:rPr lang="ko-KR" altLang="en-US" sz="13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){</a:t>
            </a:r>
          </a:p>
          <a:p>
            <a:pPr eaLnBrk="1" latinLnBrk="1" hangingPunct="1">
              <a:defRPr/>
            </a:pPr>
            <a:endParaRPr lang="ko-KR" altLang="en-US" sz="13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defRPr/>
            </a:pP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    </a:t>
            </a:r>
            <a:r>
              <a:rPr lang="en-US" altLang="ko-KR" sz="13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/* </a:t>
            </a:r>
            <a:r>
              <a:rPr lang="ko-KR" altLang="en-US" sz="13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조건식이 </a:t>
            </a:r>
            <a:r>
              <a:rPr lang="en-US" altLang="ko-KR" sz="13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true </a:t>
            </a:r>
            <a:r>
              <a:rPr lang="ko-KR" altLang="en-US" sz="13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이면 실행되는 영역 </a:t>
            </a:r>
            <a:r>
              <a:rPr lang="en-US" altLang="ko-KR" sz="1300" b="1" dirty="0">
                <a:solidFill>
                  <a:schemeClr val="accent6">
                    <a:lumMod val="50000"/>
                  </a:schemeClr>
                </a:solidFill>
                <a:latin typeface="+mn-ea"/>
              </a:rPr>
              <a:t>*/</a:t>
            </a:r>
          </a:p>
          <a:p>
            <a:pPr eaLnBrk="1" latinLnBrk="1" hangingPunct="1">
              <a:defRPr/>
            </a:pPr>
            <a:endParaRPr lang="ko-KR" altLang="en-US" sz="1300" dirty="0">
              <a:solidFill>
                <a:schemeClr val="tx1"/>
              </a:solidFill>
              <a:latin typeface="+mn-ea"/>
            </a:endParaRPr>
          </a:p>
          <a:p>
            <a:pPr eaLnBrk="1" latinLnBrk="1" hangingPunct="1">
              <a:defRPr/>
            </a:pPr>
            <a:r>
              <a:rPr lang="en-US" altLang="ko-KR" sz="1300" dirty="0">
                <a:solidFill>
                  <a:schemeClr val="tx1"/>
                </a:solidFill>
                <a:latin typeface="+mn-ea"/>
              </a:rPr>
              <a:t>}</a:t>
            </a:r>
            <a:endParaRPr lang="ko-KR" altLang="en-US" sz="13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36588" y="2317750"/>
            <a:ext cx="3898900" cy="2628900"/>
          </a:xfrm>
          <a:prstGeom prst="roundRect">
            <a:avLst>
              <a:gd name="adj" fmla="val 105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/>
          <a:lstStyle/>
          <a:p>
            <a:pPr eaLnBrk="1" latin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6" name="그룹 26"/>
          <p:cNvGrpSpPr>
            <a:grpSpLocks/>
          </p:cNvGrpSpPr>
          <p:nvPr/>
        </p:nvGrpSpPr>
        <p:grpSpPr bwMode="auto">
          <a:xfrm>
            <a:off x="2032000" y="2435225"/>
            <a:ext cx="1711325" cy="2427288"/>
            <a:chOff x="1852613" y="2105025"/>
            <a:chExt cx="1711325" cy="2427288"/>
          </a:xfrm>
        </p:grpSpPr>
        <p:sp>
          <p:nvSpPr>
            <p:cNvPr id="7" name="순서도: 판단 6"/>
            <p:cNvSpPr/>
            <p:nvPr/>
          </p:nvSpPr>
          <p:spPr bwMode="auto">
            <a:xfrm>
              <a:off x="1854201" y="2916238"/>
              <a:ext cx="971550" cy="346075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ko-KR" altLang="en-US" sz="1200" dirty="0" err="1">
                  <a:solidFill>
                    <a:schemeClr val="tx1"/>
                  </a:solidFill>
                </a:rPr>
                <a:t>조건식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순서도: 처리 7"/>
            <p:cNvSpPr/>
            <p:nvPr/>
          </p:nvSpPr>
          <p:spPr bwMode="auto">
            <a:xfrm>
              <a:off x="1854201" y="3478213"/>
              <a:ext cx="971550" cy="206375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실행내용</a:t>
              </a:r>
            </a:p>
          </p:txBody>
        </p:sp>
        <p:sp>
          <p:nvSpPr>
            <p:cNvPr id="9" name="순서도: 대체 처리 8"/>
            <p:cNvSpPr/>
            <p:nvPr/>
          </p:nvSpPr>
          <p:spPr bwMode="auto">
            <a:xfrm>
              <a:off x="1854201" y="2105025"/>
              <a:ext cx="971550" cy="206375"/>
            </a:xfrm>
            <a:prstGeom prst="flowChartAlternate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시작</a:t>
              </a:r>
            </a:p>
          </p:txBody>
        </p:sp>
        <p:sp>
          <p:nvSpPr>
            <p:cNvPr id="10" name="순서도: 대체 처리 9"/>
            <p:cNvSpPr/>
            <p:nvPr/>
          </p:nvSpPr>
          <p:spPr bwMode="auto">
            <a:xfrm>
              <a:off x="1857376" y="4325938"/>
              <a:ext cx="971550" cy="206375"/>
            </a:xfrm>
            <a:prstGeom prst="flowChartAlternate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끝</a:t>
              </a:r>
            </a:p>
          </p:txBody>
        </p:sp>
        <p:cxnSp>
          <p:nvCxnSpPr>
            <p:cNvPr id="11" name="직선 화살표 연결선 10"/>
            <p:cNvCxnSpPr>
              <a:stCxn id="9" idx="2"/>
              <a:endCxn id="19" idx="0"/>
            </p:cNvCxnSpPr>
            <p:nvPr/>
          </p:nvCxnSpPr>
          <p:spPr bwMode="auto">
            <a:xfrm flipH="1">
              <a:off x="2338388" y="2311400"/>
              <a:ext cx="1588" cy="16033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7" idx="2"/>
              <a:endCxn id="8" idx="0"/>
            </p:cNvCxnSpPr>
            <p:nvPr/>
          </p:nvCxnSpPr>
          <p:spPr bwMode="auto">
            <a:xfrm>
              <a:off x="2339976" y="3262313"/>
              <a:ext cx="0" cy="2159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59"/>
            <p:cNvSpPr txBox="1">
              <a:spLocks noChangeArrowheads="1"/>
            </p:cNvSpPr>
            <p:nvPr/>
          </p:nvSpPr>
          <p:spPr bwMode="auto">
            <a:xfrm>
              <a:off x="1892300" y="3208338"/>
              <a:ext cx="6492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lang="en-US" altLang="ko-KR" sz="1200" b="1"/>
                <a:t>true</a:t>
              </a:r>
              <a:endParaRPr lang="ko-KR" altLang="en-US" sz="1200" b="1"/>
            </a:p>
          </p:txBody>
        </p:sp>
        <p:sp>
          <p:nvSpPr>
            <p:cNvPr id="14" name="TextBox 60"/>
            <p:cNvSpPr txBox="1">
              <a:spLocks noChangeArrowheads="1"/>
            </p:cNvSpPr>
            <p:nvPr/>
          </p:nvSpPr>
          <p:spPr bwMode="auto">
            <a:xfrm>
              <a:off x="2738438" y="2857500"/>
              <a:ext cx="647700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lang="en-US" altLang="ko-KR" sz="1200" b="1"/>
                <a:t>false</a:t>
              </a:r>
              <a:endParaRPr lang="ko-KR" altLang="en-US" sz="1200" b="1"/>
            </a:p>
          </p:txBody>
        </p:sp>
        <p:sp>
          <p:nvSpPr>
            <p:cNvPr id="15" name="모서리가 둥근 직사각형 14"/>
            <p:cNvSpPr/>
            <p:nvPr/>
          </p:nvSpPr>
          <p:spPr bwMode="auto">
            <a:xfrm>
              <a:off x="2305051" y="2439988"/>
              <a:ext cx="76200" cy="69850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cxnSp>
          <p:nvCxnSpPr>
            <p:cNvPr id="16" name="꺾인 연결선 40"/>
            <p:cNvCxnSpPr>
              <a:stCxn id="7" idx="3"/>
            </p:cNvCxnSpPr>
            <p:nvPr/>
          </p:nvCxnSpPr>
          <p:spPr bwMode="auto">
            <a:xfrm>
              <a:off x="2825751" y="3089275"/>
              <a:ext cx="738187" cy="1077913"/>
            </a:xfrm>
            <a:prstGeom prst="bentConnector2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16"/>
            <p:cNvSpPr/>
            <p:nvPr/>
          </p:nvSpPr>
          <p:spPr bwMode="auto">
            <a:xfrm>
              <a:off x="2305051" y="3502025"/>
              <a:ext cx="76200" cy="71438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cxnSp>
          <p:nvCxnSpPr>
            <p:cNvPr id="18" name="꺾인 연결선 17"/>
            <p:cNvCxnSpPr/>
            <p:nvPr/>
          </p:nvCxnSpPr>
          <p:spPr bwMode="auto">
            <a:xfrm rot="16200000" flipH="1" flipV="1">
              <a:off x="2861470" y="3647281"/>
              <a:ext cx="179388" cy="1196975"/>
            </a:xfrm>
            <a:prstGeom prst="bentConnector3">
              <a:avLst>
                <a:gd name="adj1" fmla="val 3139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순서도: 처리 18"/>
            <p:cNvSpPr/>
            <p:nvPr/>
          </p:nvSpPr>
          <p:spPr bwMode="auto">
            <a:xfrm>
              <a:off x="1852613" y="2471738"/>
              <a:ext cx="971550" cy="206375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초기값</a:t>
              </a:r>
            </a:p>
          </p:txBody>
        </p:sp>
        <p:cxnSp>
          <p:nvCxnSpPr>
            <p:cNvPr id="20" name="직선 화살표 연결선 19"/>
            <p:cNvCxnSpPr>
              <a:stCxn id="19" idx="2"/>
              <a:endCxn id="7" idx="0"/>
            </p:cNvCxnSpPr>
            <p:nvPr/>
          </p:nvCxnSpPr>
          <p:spPr bwMode="auto">
            <a:xfrm>
              <a:off x="2338388" y="2678113"/>
              <a:ext cx="1588" cy="23812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순서도: 처리 20"/>
            <p:cNvSpPr/>
            <p:nvPr/>
          </p:nvSpPr>
          <p:spPr bwMode="auto">
            <a:xfrm>
              <a:off x="1860551" y="3860800"/>
              <a:ext cx="971550" cy="206375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r>
                <a:rPr lang="ko-KR" altLang="en-US" sz="1200" i="1" u="sng" dirty="0" err="1">
                  <a:solidFill>
                    <a:schemeClr val="tx1"/>
                  </a:solidFill>
                </a:rPr>
                <a:t>증감식</a:t>
              </a:r>
              <a:endParaRPr lang="ko-KR" altLang="en-US" sz="1200" i="1" u="sng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직선 화살표 연결선 21"/>
            <p:cNvCxnSpPr>
              <a:stCxn id="8" idx="2"/>
              <a:endCxn id="21" idx="0"/>
            </p:cNvCxnSpPr>
            <p:nvPr/>
          </p:nvCxnSpPr>
          <p:spPr bwMode="auto">
            <a:xfrm>
              <a:off x="2339976" y="3684588"/>
              <a:ext cx="6350" cy="17621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85"/>
            <p:cNvCxnSpPr>
              <a:stCxn id="21" idx="1"/>
              <a:endCxn id="24" idx="0"/>
            </p:cNvCxnSpPr>
            <p:nvPr/>
          </p:nvCxnSpPr>
          <p:spPr bwMode="auto">
            <a:xfrm rot="10800000" flipH="1">
              <a:off x="1860551" y="2765425"/>
              <a:ext cx="482600" cy="1198563"/>
            </a:xfrm>
            <a:prstGeom prst="bentConnector4">
              <a:avLst>
                <a:gd name="adj1" fmla="val -116334"/>
                <a:gd name="adj2" fmla="val 100000"/>
              </a:avLst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모서리가 둥근 직사각형 23"/>
            <p:cNvSpPr/>
            <p:nvPr/>
          </p:nvSpPr>
          <p:spPr bwMode="auto">
            <a:xfrm>
              <a:off x="2305051" y="2765425"/>
              <a:ext cx="76200" cy="69850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</p:grpSp>
      <p:sp>
        <p:nvSpPr>
          <p:cNvPr id="25" name="모서리가 둥근 직사각형 24"/>
          <p:cNvSpPr/>
          <p:nvPr/>
        </p:nvSpPr>
        <p:spPr>
          <a:xfrm>
            <a:off x="4986338" y="2317750"/>
            <a:ext cx="3898900" cy="2628900"/>
          </a:xfrm>
          <a:prstGeom prst="roundRect">
            <a:avLst>
              <a:gd name="adj" fmla="val 1058"/>
            </a:avLst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/>
          <a:lstStyle/>
          <a:p>
            <a:pPr eaLnBrk="1" latinLnBrk="1" hangingPunct="1">
              <a:lnSpc>
                <a:spcPct val="110000"/>
              </a:lnSpc>
              <a:buFont typeface="Wingdings" pitchFamily="2" charset="2"/>
              <a:buNone/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6" name="그룹 49"/>
          <p:cNvGrpSpPr>
            <a:grpSpLocks/>
          </p:cNvGrpSpPr>
          <p:nvPr/>
        </p:nvGrpSpPr>
        <p:grpSpPr bwMode="auto">
          <a:xfrm>
            <a:off x="5726113" y="2478088"/>
            <a:ext cx="2441575" cy="1754187"/>
            <a:chOff x="5224463" y="2146300"/>
            <a:chExt cx="2441575" cy="1754188"/>
          </a:xfrm>
        </p:grpSpPr>
        <p:sp>
          <p:nvSpPr>
            <p:cNvPr id="27" name="순서도: 대체 처리 26"/>
            <p:cNvSpPr/>
            <p:nvPr/>
          </p:nvSpPr>
          <p:spPr bwMode="auto">
            <a:xfrm>
              <a:off x="5859463" y="2146300"/>
              <a:ext cx="1166812" cy="207962"/>
            </a:xfrm>
            <a:prstGeom prst="flowChartAlternate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시작</a:t>
              </a:r>
            </a:p>
          </p:txBody>
        </p:sp>
        <p:sp>
          <p:nvSpPr>
            <p:cNvPr id="28" name="순서도: 대체 처리 27"/>
            <p:cNvSpPr/>
            <p:nvPr/>
          </p:nvSpPr>
          <p:spPr bwMode="auto">
            <a:xfrm>
              <a:off x="5859463" y="3694113"/>
              <a:ext cx="1166812" cy="206375"/>
            </a:xfrm>
            <a:prstGeom prst="flowChartAlternateProcess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latinLnBrk="1" hangingPunct="1">
                <a:defRPr/>
              </a:pPr>
              <a:r>
                <a:rPr lang="ko-KR" altLang="en-US" sz="1200" dirty="0">
                  <a:solidFill>
                    <a:schemeClr val="tx1"/>
                  </a:solidFill>
                </a:rPr>
                <a:t>끝</a:t>
              </a:r>
            </a:p>
          </p:txBody>
        </p:sp>
        <p:cxnSp>
          <p:nvCxnSpPr>
            <p:cNvPr id="29" name="직선 화살표 연결선 28"/>
            <p:cNvCxnSpPr>
              <a:stCxn id="27" idx="2"/>
              <a:endCxn id="34" idx="0"/>
            </p:cNvCxnSpPr>
            <p:nvPr/>
          </p:nvCxnSpPr>
          <p:spPr bwMode="auto">
            <a:xfrm>
              <a:off x="6442075" y="2354262"/>
              <a:ext cx="3175" cy="27305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모서리가 둥근 직사각형 29"/>
            <p:cNvSpPr/>
            <p:nvPr/>
          </p:nvSpPr>
          <p:spPr bwMode="auto">
            <a:xfrm>
              <a:off x="6599238" y="2413000"/>
              <a:ext cx="92075" cy="69850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 bwMode="auto">
            <a:xfrm>
              <a:off x="6599238" y="3541713"/>
              <a:ext cx="92075" cy="71438"/>
            </a:xfrm>
            <a:prstGeom prst="round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/>
            </a:p>
          </p:txBody>
        </p:sp>
        <p:grpSp>
          <p:nvGrpSpPr>
            <p:cNvPr id="32" name="그룹 73"/>
            <p:cNvGrpSpPr>
              <a:grpSpLocks/>
            </p:cNvGrpSpPr>
            <p:nvPr/>
          </p:nvGrpSpPr>
          <p:grpSpPr bwMode="auto">
            <a:xfrm>
              <a:off x="5224463" y="2627313"/>
              <a:ext cx="2441575" cy="687387"/>
              <a:chOff x="6203882" y="4600854"/>
              <a:chExt cx="971987" cy="916195"/>
            </a:xfrm>
          </p:grpSpPr>
          <p:sp>
            <p:nvSpPr>
              <p:cNvPr id="34" name="순서도: 처리 33"/>
              <p:cNvSpPr/>
              <p:nvPr/>
            </p:nvSpPr>
            <p:spPr bwMode="auto">
              <a:xfrm>
                <a:off x="6204514" y="4600853"/>
                <a:ext cx="971355" cy="277187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초기값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200" dirty="0" err="1">
                    <a:solidFill>
                      <a:schemeClr val="tx1"/>
                    </a:solidFill>
                  </a:rPr>
                  <a:t>조건식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>, </a:t>
                </a:r>
                <a:r>
                  <a:rPr lang="ko-KR" altLang="en-US" sz="1200" dirty="0" err="1">
                    <a:solidFill>
                      <a:schemeClr val="tx1"/>
                    </a:solidFill>
                  </a:rPr>
                  <a:t>증감식</a:t>
                </a: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순서도: 처리 34"/>
              <p:cNvSpPr/>
              <p:nvPr/>
            </p:nvSpPr>
            <p:spPr bwMode="auto">
              <a:xfrm>
                <a:off x="6203882" y="4878040"/>
                <a:ext cx="971355" cy="639009"/>
              </a:xfrm>
              <a:prstGeom prst="flowChartProcess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en-US" altLang="ko-KR" sz="1200" dirty="0">
                  <a:solidFill>
                    <a:schemeClr val="tx1"/>
                  </a:solidFill>
                </a:endParaRPr>
              </a:p>
              <a:p>
                <a:pPr algn="ctr" eaLnBrk="1" latinLnBrk="1" hangingPunct="1">
                  <a:defRPr/>
                </a:pPr>
                <a:r>
                  <a:rPr lang="ko-KR" altLang="en-US" sz="1200" dirty="0">
                    <a:solidFill>
                      <a:schemeClr val="tx1"/>
                    </a:solidFill>
                  </a:rPr>
                  <a:t>실행내용</a:t>
                </a:r>
                <a:r>
                  <a:rPr lang="en-US" altLang="ko-KR" sz="1200" dirty="0">
                    <a:solidFill>
                      <a:schemeClr val="tx1"/>
                    </a:solidFill>
                  </a:rPr>
                  <a:t/>
                </a:r>
                <a:br>
                  <a:rPr lang="en-US" altLang="ko-KR" sz="1200" dirty="0">
                    <a:solidFill>
                      <a:schemeClr val="tx1"/>
                    </a:solidFill>
                  </a:rPr>
                </a:br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3" name="직선 화살표 연결선 32"/>
            <p:cNvCxnSpPr>
              <a:stCxn id="35" idx="2"/>
              <a:endCxn id="28" idx="0"/>
            </p:cNvCxnSpPr>
            <p:nvPr/>
          </p:nvCxnSpPr>
          <p:spPr bwMode="auto">
            <a:xfrm flipH="1">
              <a:off x="6442075" y="3314701"/>
              <a:ext cx="1588" cy="37941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아래쪽 화살표 35"/>
          <p:cNvSpPr/>
          <p:nvPr/>
        </p:nvSpPr>
        <p:spPr>
          <a:xfrm rot="16200000">
            <a:off x="4323556" y="3383757"/>
            <a:ext cx="909637" cy="361950"/>
          </a:xfrm>
          <a:prstGeom prst="downArrow">
            <a:avLst>
              <a:gd name="adj1" fmla="val 50000"/>
              <a:gd name="adj2" fmla="val 6511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972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10.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smtClean="0"/>
              <a:t>for </a:t>
            </a:r>
            <a:r>
              <a:rPr lang="ko-KR" altLang="en-US" dirty="0" err="1"/>
              <a:t>반복문</a:t>
            </a:r>
            <a:r>
              <a:rPr lang="ko-KR" altLang="en-US" dirty="0"/>
              <a:t> 문제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505588" y="874087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0391" y="1114822"/>
            <a:ext cx="3961609" cy="6182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defRPr/>
            </a:pPr>
            <a:r>
              <a:rPr lang="ko-KR" altLang="en-US" sz="1200" dirty="0">
                <a:latin typeface="+mn-ea"/>
              </a:rPr>
              <a:t>숫자를 </a:t>
            </a:r>
            <a:r>
              <a:rPr lang="ko-KR" altLang="en-US" sz="1200" dirty="0" err="1">
                <a:latin typeface="+mn-ea"/>
              </a:rPr>
              <a:t>입력받아</a:t>
            </a:r>
            <a:r>
              <a:rPr lang="ko-KR" altLang="en-US" sz="1200" dirty="0">
                <a:latin typeface="+mn-ea"/>
              </a:rPr>
              <a:t> 입력한 숫자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단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의 </a:t>
            </a:r>
            <a:endParaRPr lang="en-US" altLang="ko-KR" sz="1200" dirty="0">
              <a:latin typeface="+mn-ea"/>
            </a:endParaRPr>
          </a:p>
          <a:p>
            <a:pPr>
              <a:defRPr/>
            </a:pPr>
            <a:r>
              <a:rPr lang="ko-KR" altLang="en-US" sz="1200" dirty="0">
                <a:latin typeface="+mn-ea"/>
              </a:rPr>
              <a:t>구구단을 출력하세요 </a:t>
            </a:r>
            <a:r>
              <a:rPr lang="en-US" altLang="ko-KR" sz="1050" dirty="0">
                <a:latin typeface="+mn-ea"/>
              </a:rPr>
              <a:t>(for</a:t>
            </a:r>
            <a:r>
              <a:rPr lang="ko-KR" altLang="en-US" sz="1050" dirty="0" err="1">
                <a:latin typeface="+mn-ea"/>
              </a:rPr>
              <a:t>문으로작성</a:t>
            </a:r>
            <a:r>
              <a:rPr lang="en-US" altLang="ko-KR" sz="1050" dirty="0">
                <a:latin typeface="+mn-ea"/>
              </a:rPr>
              <a:t>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5588" y="1856221"/>
            <a:ext cx="2175144" cy="30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0391" y="2116666"/>
            <a:ext cx="3961609" cy="28680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endParaRPr lang="en-US" altLang="ko-KR" sz="12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2000" y="874087"/>
            <a:ext cx="2175144" cy="30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코드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6803" y="1114822"/>
            <a:ext cx="3961609" cy="38699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lnSpc>
                <a:spcPct val="110000"/>
              </a:lnSpc>
              <a:defRPr/>
            </a:pPr>
            <a:r>
              <a:rPr lang="en-US" altLang="ko-KR" sz="1200" dirty="0">
                <a:latin typeface="+mn-ea"/>
              </a:rPr>
              <a:t>public class Ex02 {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1200" dirty="0">
                <a:latin typeface="+mn-ea"/>
              </a:rPr>
              <a:t>    public static void main(String[] </a:t>
            </a:r>
            <a:r>
              <a:rPr lang="en-US" altLang="ko-KR" sz="1200" dirty="0" err="1">
                <a:latin typeface="+mn-ea"/>
              </a:rPr>
              <a:t>args</a:t>
            </a:r>
            <a:r>
              <a:rPr lang="en-US" altLang="ko-KR" sz="1200" dirty="0">
                <a:latin typeface="+mn-ea"/>
              </a:rPr>
              <a:t>){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1200" dirty="0">
                <a:latin typeface="+mn-ea"/>
              </a:rPr>
              <a:t>        Scanner </a:t>
            </a:r>
            <a:r>
              <a:rPr lang="en-US" altLang="ko-KR" sz="1200" dirty="0" err="1">
                <a:latin typeface="+mn-ea"/>
              </a:rPr>
              <a:t>sc</a:t>
            </a:r>
            <a:r>
              <a:rPr lang="en-US" altLang="ko-KR" sz="1200" dirty="0">
                <a:latin typeface="+mn-ea"/>
              </a:rPr>
              <a:t> = new Scanner(System.in);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1200" dirty="0">
                <a:latin typeface="+mn-ea"/>
              </a:rPr>
              <a:t>        </a:t>
            </a:r>
            <a:r>
              <a:rPr lang="en-US" altLang="ko-KR" sz="1200" dirty="0" err="1">
                <a:latin typeface="+mn-ea"/>
              </a:rPr>
              <a:t>int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dan</a:t>
            </a:r>
            <a:r>
              <a:rPr lang="en-US" altLang="ko-KR" sz="1200" dirty="0">
                <a:latin typeface="+mn-ea"/>
              </a:rPr>
              <a:t> ;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1200" dirty="0">
                <a:latin typeface="+mn-ea"/>
              </a:rPr>
              <a:t>        </a:t>
            </a:r>
            <a:r>
              <a:rPr lang="en-US" altLang="ko-KR" sz="1200" dirty="0" err="1">
                <a:latin typeface="+mn-ea"/>
              </a:rPr>
              <a:t>int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i</a:t>
            </a:r>
            <a:r>
              <a:rPr lang="en-US" altLang="ko-KR" sz="1200" dirty="0">
                <a:latin typeface="+mn-ea"/>
              </a:rPr>
              <a:t> = 1;</a:t>
            </a:r>
          </a:p>
          <a:p>
            <a:pPr>
              <a:lnSpc>
                <a:spcPct val="110000"/>
              </a:lnSpc>
              <a:defRPr/>
            </a:pPr>
            <a:endParaRPr lang="en-US" altLang="ko-KR" sz="1200" dirty="0">
              <a:latin typeface="+mn-ea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ko-KR" sz="1200" b="1" dirty="0">
                <a:latin typeface="+mn-ea"/>
              </a:rPr>
              <a:t>        //</a:t>
            </a:r>
            <a:r>
              <a:rPr lang="ko-KR" altLang="en-US" sz="1200" b="1" dirty="0" err="1">
                <a:latin typeface="+mn-ea"/>
              </a:rPr>
              <a:t>출력문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10000"/>
              </a:lnSpc>
              <a:defRPr/>
            </a:pPr>
            <a:endParaRPr lang="en-US" altLang="ko-KR" sz="1200" b="1" dirty="0">
              <a:latin typeface="+mn-ea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ko-KR" sz="1200" b="1" dirty="0">
                <a:latin typeface="+mn-ea"/>
              </a:rPr>
              <a:t>        for(//</a:t>
            </a:r>
            <a:r>
              <a:rPr lang="ko-KR" altLang="en-US" sz="1200" b="1" dirty="0" err="1">
                <a:latin typeface="+mn-ea"/>
              </a:rPr>
              <a:t>조건문</a:t>
            </a:r>
            <a:r>
              <a:rPr lang="en-US" altLang="ko-KR" sz="1200" b="1" dirty="0">
                <a:latin typeface="+mn-ea"/>
              </a:rPr>
              <a:t>){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1200" b="1" dirty="0">
                <a:latin typeface="+mn-ea"/>
              </a:rPr>
              <a:t>               //</a:t>
            </a:r>
            <a:r>
              <a:rPr lang="ko-KR" altLang="en-US" sz="1200" b="1" dirty="0">
                <a:latin typeface="+mn-ea"/>
              </a:rPr>
              <a:t>구구단 출력 코드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ko-KR" sz="1200" b="1" dirty="0">
                <a:latin typeface="+mn-ea"/>
              </a:rPr>
              <a:t>        }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1200" dirty="0">
                <a:latin typeface="+mn-ea"/>
              </a:rPr>
              <a:t>        </a:t>
            </a:r>
            <a:r>
              <a:rPr lang="en-US" altLang="ko-KR" sz="1200" dirty="0" err="1">
                <a:latin typeface="+mn-ea"/>
              </a:rPr>
              <a:t>sc.close</a:t>
            </a:r>
            <a:r>
              <a:rPr lang="en-US" altLang="ko-KR" sz="1200" dirty="0">
                <a:latin typeface="+mn-ea"/>
              </a:rPr>
              <a:t>();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1200" dirty="0">
                <a:latin typeface="+mn-ea"/>
              </a:rPr>
              <a:t>        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1200" dirty="0">
                <a:latin typeface="+mn-ea"/>
              </a:rPr>
              <a:t>    }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1200" dirty="0">
                <a:latin typeface="+mn-ea"/>
              </a:rPr>
              <a:t>    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1200" dirty="0">
                <a:latin typeface="+mn-ea"/>
              </a:rPr>
              <a:t>}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192324"/>
            <a:ext cx="1686569" cy="2722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타원 13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20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10.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for </a:t>
            </a:r>
            <a:r>
              <a:rPr lang="ko-KR" altLang="en-US" dirty="0" err="1"/>
              <a:t>반복문</a:t>
            </a:r>
            <a:r>
              <a:rPr lang="ko-KR" altLang="en-US" dirty="0"/>
              <a:t> 연습문제</a:t>
            </a:r>
            <a:endParaRPr lang="en-US" altLang="ko-KR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758" y="2901140"/>
            <a:ext cx="2448398" cy="20836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5588" y="978284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10391" y="1233272"/>
            <a:ext cx="3961609" cy="4061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defRPr/>
            </a:pPr>
            <a:r>
              <a:rPr lang="en-US" altLang="ko-KR" sz="1200" dirty="0">
                <a:latin typeface="+mn-ea"/>
              </a:rPr>
              <a:t>1</a:t>
            </a:r>
            <a:r>
              <a:rPr lang="ko-KR" altLang="en-US" sz="1200" dirty="0">
                <a:latin typeface="+mn-ea"/>
              </a:rPr>
              <a:t>부터 </a:t>
            </a:r>
            <a:r>
              <a:rPr lang="en-US" altLang="ko-KR" sz="1200" dirty="0">
                <a:latin typeface="+mn-ea"/>
              </a:rPr>
              <a:t>10</a:t>
            </a:r>
            <a:r>
              <a:rPr lang="ko-KR" altLang="en-US" sz="1200" dirty="0">
                <a:latin typeface="+mn-ea"/>
              </a:rPr>
              <a:t>까지의 합을 구하는 프로그램을 작성하세요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72000" y="978284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76803" y="1233272"/>
            <a:ext cx="3961609" cy="11258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endParaRPr lang="en-US" altLang="ko-KR" sz="1200" dirty="0">
              <a:latin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476" y="1315903"/>
            <a:ext cx="3513691" cy="94895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5588" y="2576078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10391" y="2831066"/>
            <a:ext cx="3961609" cy="4061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defRPr/>
            </a:pPr>
            <a:r>
              <a:rPr lang="en-US" altLang="ko-KR" sz="1200" dirty="0" smtClean="0">
                <a:latin typeface="+mn-ea"/>
              </a:rPr>
              <a:t>1</a:t>
            </a:r>
            <a:r>
              <a:rPr lang="ko-KR" altLang="en-US" sz="1200" dirty="0" smtClean="0">
                <a:latin typeface="+mn-ea"/>
              </a:rPr>
              <a:t>부터 </a:t>
            </a:r>
            <a:r>
              <a:rPr lang="en-US" altLang="ko-KR" sz="1200" dirty="0">
                <a:latin typeface="+mn-ea"/>
              </a:rPr>
              <a:t>10</a:t>
            </a:r>
            <a:r>
              <a:rPr lang="ko-KR" altLang="en-US" sz="1200" dirty="0">
                <a:latin typeface="+mn-ea"/>
              </a:rPr>
              <a:t>까지의 합을 구하는 프로그램을 작성하세요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72000" y="2576078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676803" y="2831066"/>
            <a:ext cx="3961609" cy="215368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endParaRPr lang="en-US" altLang="ko-KR" sz="1200" dirty="0">
              <a:latin typeface="+mn-ea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611188" y="2484221"/>
            <a:ext cx="8389937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76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4676803" y="1233272"/>
            <a:ext cx="3961609" cy="354085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endParaRPr lang="en-US" altLang="ko-KR" sz="12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51722"/>
          <a:stretch/>
        </p:blipFill>
        <p:spPr>
          <a:xfrm>
            <a:off x="4743448" y="1280160"/>
            <a:ext cx="1124696" cy="33592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10.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 smtClean="0"/>
              <a:t>for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연습문제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중첩 </a:t>
            </a:r>
            <a:r>
              <a:rPr lang="ko-KR" altLang="en-US" dirty="0" err="1" smtClean="0"/>
              <a:t>반복문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4850710" y="1729897"/>
            <a:ext cx="1877994" cy="2970044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altLang="ko-KR" sz="1100" dirty="0"/>
              <a:t>2 * 1 = 2</a:t>
            </a:r>
          </a:p>
          <a:p>
            <a:r>
              <a:rPr lang="en-US" altLang="ko-KR" sz="1100" dirty="0"/>
              <a:t>2 * 2 = 4</a:t>
            </a:r>
          </a:p>
          <a:p>
            <a:r>
              <a:rPr lang="en-US" altLang="ko-KR" sz="1100" dirty="0"/>
              <a:t>2 * 3 = 6</a:t>
            </a:r>
          </a:p>
          <a:p>
            <a:r>
              <a:rPr lang="en-US" altLang="ko-KR" sz="1100" dirty="0"/>
              <a:t>2 * 4 = 8</a:t>
            </a:r>
          </a:p>
          <a:p>
            <a:r>
              <a:rPr lang="en-US" altLang="ko-KR" sz="1100" dirty="0"/>
              <a:t>2 * 5 = 10</a:t>
            </a:r>
          </a:p>
          <a:p>
            <a:r>
              <a:rPr lang="en-US" altLang="ko-KR" sz="1100" dirty="0"/>
              <a:t>2 * 6 = 12</a:t>
            </a:r>
          </a:p>
          <a:p>
            <a:r>
              <a:rPr lang="en-US" altLang="ko-KR" sz="1100" dirty="0"/>
              <a:t>2 * 7 = 14</a:t>
            </a:r>
          </a:p>
          <a:p>
            <a:r>
              <a:rPr lang="en-US" altLang="ko-KR" sz="1100" dirty="0"/>
              <a:t>2 * 8 = 16</a:t>
            </a:r>
          </a:p>
          <a:p>
            <a:endParaRPr lang="en-US" altLang="ko-KR" sz="1100" dirty="0" smtClean="0"/>
          </a:p>
          <a:p>
            <a:r>
              <a:rPr lang="en-US" altLang="ko-KR" sz="1100" dirty="0" smtClean="0">
                <a:latin typeface="+mn-ea"/>
                <a:ea typeface="+mn-ea"/>
              </a:rPr>
              <a:t>….               </a:t>
            </a:r>
            <a:r>
              <a:rPr lang="en-US" altLang="ko-KR" sz="1100" dirty="0" smtClean="0">
                <a:latin typeface="+mn-ea"/>
                <a:ea typeface="+mn-ea"/>
                <a:sym typeface="Wingdings" panose="05000000000000000000" pitchFamily="2" charset="2"/>
              </a:rPr>
              <a:t></a:t>
            </a:r>
            <a:r>
              <a:rPr lang="ko-KR" altLang="en-US" sz="1100" dirty="0" smtClean="0">
                <a:latin typeface="+mn-ea"/>
                <a:ea typeface="+mn-ea"/>
                <a:sym typeface="Wingdings" panose="05000000000000000000" pitchFamily="2" charset="2"/>
              </a:rPr>
              <a:t>중간생략</a:t>
            </a:r>
            <a:endParaRPr lang="en-US" altLang="ko-KR" sz="1100" dirty="0">
              <a:latin typeface="+mn-ea"/>
              <a:ea typeface="+mn-ea"/>
            </a:endParaRPr>
          </a:p>
          <a:p>
            <a:r>
              <a:rPr lang="en-US" altLang="ko-KR" sz="1100" dirty="0" smtClean="0"/>
              <a:t>9 </a:t>
            </a:r>
            <a:r>
              <a:rPr lang="en-US" altLang="ko-KR" sz="1100" dirty="0"/>
              <a:t>* 3 = 27</a:t>
            </a:r>
          </a:p>
          <a:p>
            <a:r>
              <a:rPr lang="en-US" altLang="ko-KR" sz="1100" dirty="0"/>
              <a:t>9 * 4 = 36</a:t>
            </a:r>
          </a:p>
          <a:p>
            <a:r>
              <a:rPr lang="en-US" altLang="ko-KR" sz="1100" dirty="0"/>
              <a:t>9 * 5 = 45</a:t>
            </a:r>
          </a:p>
          <a:p>
            <a:r>
              <a:rPr lang="en-US" altLang="ko-KR" sz="1100" dirty="0"/>
              <a:t>9 * 6 = 54</a:t>
            </a:r>
          </a:p>
          <a:p>
            <a:r>
              <a:rPr lang="en-US" altLang="ko-KR" sz="1100" dirty="0"/>
              <a:t>9 * 7 = 63</a:t>
            </a:r>
          </a:p>
          <a:p>
            <a:r>
              <a:rPr lang="en-US" altLang="ko-KR" sz="1100" dirty="0"/>
              <a:t>9 * 8 = 72</a:t>
            </a:r>
          </a:p>
          <a:p>
            <a:r>
              <a:rPr lang="en-US" altLang="ko-KR" sz="1100" dirty="0"/>
              <a:t>9 * 9 = 81</a:t>
            </a:r>
            <a:endParaRPr lang="en-US" altLang="ko-KR" sz="1100" dirty="0"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5588" y="978284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0391" y="1233272"/>
            <a:ext cx="3961609" cy="4061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r>
              <a:rPr lang="ko-KR" altLang="en-US" sz="1200" dirty="0">
                <a:latin typeface="+mn-ea"/>
              </a:rPr>
              <a:t>다음과 같이 출력되는 구구단을 출력하세요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0" y="978284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2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10.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n-US" altLang="ko-KR" dirty="0" smtClean="0"/>
              <a:t>for </a:t>
            </a:r>
            <a:r>
              <a:rPr lang="ko-KR" altLang="en-US" dirty="0" err="1" smtClean="0"/>
              <a:t>반복문</a:t>
            </a:r>
            <a:r>
              <a:rPr lang="ko-KR" altLang="en-US" dirty="0" smtClean="0"/>
              <a:t> 연습문제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중첩 </a:t>
            </a:r>
            <a:r>
              <a:rPr lang="ko-KR" altLang="en-US" dirty="0" err="1" smtClean="0"/>
              <a:t>반복문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611188" y="2947055"/>
            <a:ext cx="8389937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5588" y="3028465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10391" y="3283453"/>
            <a:ext cx="3961609" cy="4061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r>
              <a:rPr lang="ko-KR" altLang="en-US" sz="1200" dirty="0">
                <a:latin typeface="+mn-ea"/>
              </a:rPr>
              <a:t>다음과 같이 </a:t>
            </a:r>
            <a:r>
              <a:rPr lang="ko-KR" altLang="en-US" sz="1200" dirty="0" smtClean="0">
                <a:latin typeface="+mn-ea"/>
              </a:rPr>
              <a:t>출력되도록 프로그램을 작성하세요</a:t>
            </a:r>
            <a:r>
              <a:rPr lang="en-US" altLang="ko-KR" sz="1200" dirty="0" smtClean="0">
                <a:latin typeface="+mn-ea"/>
              </a:rPr>
              <a:t>.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72000" y="3028465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676803" y="3283453"/>
            <a:ext cx="3961609" cy="170129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endParaRPr lang="en-US" altLang="ko-KR" sz="1200" dirty="0">
              <a:latin typeface="+mn-ea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297" y="3358080"/>
            <a:ext cx="3002059" cy="1501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05588" y="920532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문제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10391" y="1175520"/>
            <a:ext cx="3961609" cy="4061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r>
              <a:rPr lang="ko-KR" altLang="en-US" sz="1200" dirty="0">
                <a:latin typeface="+mn-ea"/>
              </a:rPr>
              <a:t>다음과 같이 </a:t>
            </a:r>
            <a:r>
              <a:rPr lang="ko-KR" altLang="en-US" sz="1200" dirty="0" smtClean="0">
                <a:latin typeface="+mn-ea"/>
              </a:rPr>
              <a:t>출력되도록 프로그램을 작성하세요</a:t>
            </a:r>
            <a:r>
              <a:rPr lang="en-US" altLang="ko-KR" sz="1200" dirty="0" smtClean="0">
                <a:latin typeface="+mn-ea"/>
              </a:rPr>
              <a:t>.</a:t>
            </a:r>
            <a:endParaRPr lang="en-US" altLang="ko-KR" sz="1200" dirty="0"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72000" y="920532"/>
            <a:ext cx="2175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[</a:t>
            </a:r>
            <a:r>
              <a:rPr lang="ko-KR" altLang="en-US" sz="1200" b="1" dirty="0" smtClean="0">
                <a:latin typeface="+mn-ea"/>
              </a:rPr>
              <a:t>결과</a:t>
            </a:r>
            <a:r>
              <a:rPr lang="en-US" altLang="ko-KR" sz="1200" b="1" dirty="0" smtClean="0">
                <a:latin typeface="+mn-ea"/>
              </a:rPr>
              <a:t>]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676803" y="1175520"/>
            <a:ext cx="3961609" cy="1663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lIns="144000" tIns="108000" rIns="144000" bIns="0"/>
          <a:lstStyle/>
          <a:p>
            <a:pPr>
              <a:spcBef>
                <a:spcPts val="600"/>
              </a:spcBef>
              <a:defRPr/>
            </a:pPr>
            <a:endParaRPr lang="en-US" altLang="ko-KR" sz="1200" dirty="0">
              <a:latin typeface="+mn-ea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l="1586"/>
          <a:stretch/>
        </p:blipFill>
        <p:spPr>
          <a:xfrm>
            <a:off x="4860758" y="1215287"/>
            <a:ext cx="1497186" cy="1580109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8915400" y="48974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915400" y="2827337"/>
            <a:ext cx="85725" cy="87313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69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10.</a:t>
            </a:r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ko-KR" altLang="en-US" dirty="0" err="1"/>
              <a:t>반복문</a:t>
            </a:r>
            <a:r>
              <a:rPr lang="en-US" altLang="ko-KR" dirty="0"/>
              <a:t> </a:t>
            </a:r>
            <a:r>
              <a:rPr lang="en-US" altLang="ko-KR" dirty="0" smtClean="0"/>
              <a:t>while break</a:t>
            </a:r>
            <a:endParaRPr lang="en-US" altLang="ko-KR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713590" y="1058863"/>
            <a:ext cx="2747962" cy="3276600"/>
          </a:xfrm>
          <a:prstGeom prst="roundRect">
            <a:avLst>
              <a:gd name="adj" fmla="val 1058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/>
          <a:lstStyle/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endParaRPr lang="en-US" altLang="ko-KR" sz="1400" b="1" dirty="0">
              <a:solidFill>
                <a:srgbClr val="000000"/>
              </a:solidFill>
              <a:latin typeface="HY견고딕" pitchFamily="18" charset="-127"/>
              <a:ea typeface="HY견고딕" pitchFamily="18" charset="-127"/>
              <a:cs typeface="Courier New" pitchFamily="49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while( true ) {</a:t>
            </a: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     . . .</a:t>
            </a: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     if( x &lt; 0 ) {</a:t>
            </a: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          </a:t>
            </a:r>
            <a:r>
              <a:rPr lang="en-US" altLang="ko-KR" sz="20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break;</a:t>
            </a:r>
            <a:endParaRPr lang="en-US" altLang="ko-KR" sz="1400" b="1" dirty="0">
              <a:solidFill>
                <a:srgbClr val="000000"/>
              </a:solidFill>
              <a:latin typeface="+mn-ea"/>
              <a:cs typeface="Courier New" pitchFamily="49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     }</a:t>
            </a: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     . . .</a:t>
            </a: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endParaRPr lang="en-US" altLang="ko-KR" sz="1400" b="1" dirty="0">
              <a:solidFill>
                <a:srgbClr val="000000"/>
              </a:solidFill>
              <a:latin typeface="+mn-ea"/>
              <a:cs typeface="Courier New" pitchFamily="49" charset="0"/>
            </a:endParaRP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}</a:t>
            </a:r>
          </a:p>
          <a:p>
            <a:pPr eaLnBrk="1" latinLnBrk="1" hangingPunct="1">
              <a:lnSpc>
                <a:spcPct val="90000"/>
              </a:lnSpc>
              <a:spcBef>
                <a:spcPct val="50000"/>
              </a:spcBef>
              <a:defRPr/>
            </a:pPr>
            <a:r>
              <a:rPr lang="en-US" altLang="ko-KR" sz="1400" b="1" dirty="0">
                <a:solidFill>
                  <a:srgbClr val="000000"/>
                </a:solidFill>
                <a:latin typeface="+mn-ea"/>
                <a:cs typeface="Courier New" pitchFamily="49" charset="0"/>
              </a:rPr>
              <a:t>. . .</a:t>
            </a:r>
          </a:p>
        </p:txBody>
      </p:sp>
      <p:grpSp>
        <p:nvGrpSpPr>
          <p:cNvPr id="10" name="그룹 14"/>
          <p:cNvGrpSpPr>
            <a:grpSpLocks/>
          </p:cNvGrpSpPr>
          <p:nvPr/>
        </p:nvGrpSpPr>
        <p:grpSpPr bwMode="auto">
          <a:xfrm>
            <a:off x="2174090" y="2568575"/>
            <a:ext cx="1584325" cy="1560513"/>
            <a:chOff x="2279179" y="2852936"/>
            <a:chExt cx="1584176" cy="1080120"/>
          </a:xfrm>
        </p:grpSpPr>
        <p:cxnSp>
          <p:nvCxnSpPr>
            <p:cNvPr id="11" name="직선 연결선 15"/>
            <p:cNvCxnSpPr>
              <a:cxnSpLocks noChangeShapeType="1"/>
            </p:cNvCxnSpPr>
            <p:nvPr/>
          </p:nvCxnSpPr>
          <p:spPr bwMode="auto">
            <a:xfrm>
              <a:off x="2495203" y="2852936"/>
              <a:ext cx="1368152" cy="0"/>
            </a:xfrm>
            <a:prstGeom prst="line">
              <a:avLst/>
            </a:prstGeom>
            <a:noFill/>
            <a:ln w="38100" algn="ctr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" name="직선 연결선 16"/>
            <p:cNvCxnSpPr>
              <a:cxnSpLocks noChangeShapeType="1"/>
            </p:cNvCxnSpPr>
            <p:nvPr/>
          </p:nvCxnSpPr>
          <p:spPr bwMode="auto">
            <a:xfrm flipV="1">
              <a:off x="3853830" y="2852936"/>
              <a:ext cx="0" cy="1080120"/>
            </a:xfrm>
            <a:prstGeom prst="line">
              <a:avLst/>
            </a:prstGeom>
            <a:noFill/>
            <a:ln w="38100" algn="ctr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" name="직선 연결선 17"/>
            <p:cNvCxnSpPr>
              <a:cxnSpLocks noChangeShapeType="1"/>
            </p:cNvCxnSpPr>
            <p:nvPr/>
          </p:nvCxnSpPr>
          <p:spPr bwMode="auto">
            <a:xfrm flipH="1">
              <a:off x="2279179" y="3933056"/>
              <a:ext cx="1584176" cy="0"/>
            </a:xfrm>
            <a:prstGeom prst="line">
              <a:avLst/>
            </a:prstGeom>
            <a:noFill/>
            <a:ln w="38100" algn="ctr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직사각형 14"/>
          <p:cNvSpPr/>
          <p:nvPr/>
        </p:nvSpPr>
        <p:spPr>
          <a:xfrm>
            <a:off x="2268538" y="2176463"/>
            <a:ext cx="1763712" cy="358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defRPr/>
            </a:pPr>
            <a:r>
              <a:rPr lang="ko-KR" altLang="en-US" sz="2000" dirty="0" err="1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반복문</a:t>
            </a:r>
            <a:r>
              <a:rPr lang="ko-KR" altLang="en-US" sz="2000" dirty="0">
                <a:solidFill>
                  <a:srgbClr val="93490B"/>
                </a:solidFill>
                <a:latin typeface="휴먼매직체" pitchFamily="18" charset="-127"/>
                <a:ea typeface="휴먼매직체" pitchFamily="18" charset="-127"/>
              </a:rPr>
              <a:t> 그만</a:t>
            </a:r>
          </a:p>
        </p:txBody>
      </p:sp>
    </p:spTree>
    <p:extLst>
      <p:ext uri="{BB962C8B-B14F-4D97-AF65-F5344CB8AC3E}">
        <p14:creationId xmlns:p14="http://schemas.microsoft.com/office/powerpoint/2010/main" val="132837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2007-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5983</TotalTime>
  <Words>6898</Words>
  <Application>Microsoft Office PowerPoint</Application>
  <PresentationFormat>화면 슬라이드 쇼(16:9)</PresentationFormat>
  <Paragraphs>2217</Paragraphs>
  <Slides>122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122</vt:i4>
      </vt:variant>
    </vt:vector>
  </HeadingPairs>
  <TitlesOfParts>
    <vt:vector size="135" baseType="lpstr">
      <vt:lpstr>HY견고딕</vt:lpstr>
      <vt:lpstr>Noto Sans CJK KR Medium</vt:lpstr>
      <vt:lpstr>굴림</vt:lpstr>
      <vt:lpstr>궁서</vt:lpstr>
      <vt:lpstr>맑은 고딕</vt:lpstr>
      <vt:lpstr>휴먼매직체</vt:lpstr>
      <vt:lpstr>Arial</vt:lpstr>
      <vt:lpstr>Calibri</vt:lpstr>
      <vt:lpstr>Calibri Light</vt:lpstr>
      <vt:lpstr>Courier New</vt:lpstr>
      <vt:lpstr>Wingdings</vt:lpstr>
      <vt:lpstr>Wingdings 2</vt:lpstr>
      <vt:lpstr>Office 테마</vt:lpstr>
      <vt:lpstr>Java Programming</vt:lpstr>
      <vt:lpstr>Chapter 01. 기본 프로그래밍</vt:lpstr>
      <vt:lpstr>01.자바 시작하기</vt:lpstr>
      <vt:lpstr>01.자바 시작하기</vt:lpstr>
      <vt:lpstr>01.자바 시작하기</vt:lpstr>
      <vt:lpstr>01.자바 시작하기</vt:lpstr>
      <vt:lpstr>Chapter 01. 기본 프로그래밍</vt:lpstr>
      <vt:lpstr>02.자바 개발환경</vt:lpstr>
      <vt:lpstr>02.자바 개발환경</vt:lpstr>
      <vt:lpstr>02.자바 개발환경</vt:lpstr>
      <vt:lpstr>02.자바 개발환경</vt:lpstr>
      <vt:lpstr>02.자바 개발환경</vt:lpstr>
      <vt:lpstr>02.자바 개발환경</vt:lpstr>
      <vt:lpstr>02.자바 개발환경</vt:lpstr>
      <vt:lpstr>02.자바 개발환경</vt:lpstr>
      <vt:lpstr>02.자바 개발환경</vt:lpstr>
      <vt:lpstr>02.자바 개발환경</vt:lpstr>
      <vt:lpstr>02.자바 개발환경</vt:lpstr>
      <vt:lpstr>02.자바 개발환경</vt:lpstr>
      <vt:lpstr>02.자바 개발환경</vt:lpstr>
      <vt:lpstr>02.자바 개발환경</vt:lpstr>
      <vt:lpstr>02.자바 개발환경</vt:lpstr>
      <vt:lpstr>02.자바 개발환경</vt:lpstr>
      <vt:lpstr>Chapter 01. 기본 프로그래밍</vt:lpstr>
      <vt:lpstr>03.자바 프로그램작성</vt:lpstr>
      <vt:lpstr>03.자바 프로그램작성</vt:lpstr>
      <vt:lpstr>03.자바 프로그램작성</vt:lpstr>
      <vt:lpstr>03.자바 프로그램작성</vt:lpstr>
      <vt:lpstr>03.자바 프로그램작성</vt:lpstr>
      <vt:lpstr>03.자바 프로그램작성</vt:lpstr>
      <vt:lpstr>Chapter 01. 기본 프로그래밍</vt:lpstr>
      <vt:lpstr>04.예약어와 식별자</vt:lpstr>
      <vt:lpstr>04.예약어와 식별자</vt:lpstr>
      <vt:lpstr>Chapter 01. 기본 프로그래밍</vt:lpstr>
      <vt:lpstr>05.변수와 자료형 </vt:lpstr>
      <vt:lpstr>05.변수와 자료형 </vt:lpstr>
      <vt:lpstr>05.변수와 자료형 </vt:lpstr>
      <vt:lpstr>05.변수와 자료형 </vt:lpstr>
      <vt:lpstr>05.변수와 자료형 </vt:lpstr>
      <vt:lpstr>05.변수와 자료형 </vt:lpstr>
      <vt:lpstr>05.변수와 자료형 </vt:lpstr>
      <vt:lpstr>05.변수와 자료형 </vt:lpstr>
      <vt:lpstr>05.변수와 자료형 </vt:lpstr>
      <vt:lpstr>05.변수와 자료형 </vt:lpstr>
      <vt:lpstr>Chapter 01. 기본 프로그래밍</vt:lpstr>
      <vt:lpstr>06.상수와 형변환</vt:lpstr>
      <vt:lpstr>06.상수와 형변환</vt:lpstr>
      <vt:lpstr>06.상수와 형변환</vt:lpstr>
      <vt:lpstr>06.상수와 형변환</vt:lpstr>
      <vt:lpstr>06.상수와 형변환</vt:lpstr>
      <vt:lpstr>06.상수와 형변환</vt:lpstr>
      <vt:lpstr>06.상수와 형변환</vt:lpstr>
      <vt:lpstr>06.상수와 형변환</vt:lpstr>
      <vt:lpstr>06.상수와 형변환</vt:lpstr>
      <vt:lpstr>Chapter 01. 기본 프로그래밍</vt:lpstr>
      <vt:lpstr>07.연산자</vt:lpstr>
      <vt:lpstr>07.연산자</vt:lpstr>
      <vt:lpstr>07.연산자</vt:lpstr>
      <vt:lpstr>07.연산자</vt:lpstr>
      <vt:lpstr>07.연산자</vt:lpstr>
      <vt:lpstr>07.연산자</vt:lpstr>
      <vt:lpstr>07.연산자</vt:lpstr>
      <vt:lpstr>07.연산자</vt:lpstr>
      <vt:lpstr>07.연산자</vt:lpstr>
      <vt:lpstr>07.연산자</vt:lpstr>
      <vt:lpstr>Chapter 01. 기본 프로그래밍</vt:lpstr>
      <vt:lpstr>08.콘솔입력과 출력</vt:lpstr>
      <vt:lpstr>08.콘솔입력과 출력</vt:lpstr>
      <vt:lpstr>08.콘솔입력과 출력</vt:lpstr>
      <vt:lpstr>08.콘솔입력과 출력</vt:lpstr>
      <vt:lpstr>08.콘솔입력과 출력</vt:lpstr>
      <vt:lpstr>08.콘솔입력과 출력</vt:lpstr>
      <vt:lpstr>Chapter 01. 기본 프로그래밍</vt:lpstr>
      <vt:lpstr>09.조건문</vt:lpstr>
      <vt:lpstr>09.조건문</vt:lpstr>
      <vt:lpstr>09.조건문</vt:lpstr>
      <vt:lpstr>09.조건문</vt:lpstr>
      <vt:lpstr>09.조건문</vt:lpstr>
      <vt:lpstr>09.조건문</vt:lpstr>
      <vt:lpstr>09.조건문</vt:lpstr>
      <vt:lpstr>09.조건문</vt:lpstr>
      <vt:lpstr>09.조건문</vt:lpstr>
      <vt:lpstr>09.조건문</vt:lpstr>
      <vt:lpstr>09.조건문</vt:lpstr>
      <vt:lpstr>09.조건문</vt:lpstr>
      <vt:lpstr>09.조건문</vt:lpstr>
      <vt:lpstr>08.콘솔입력과 출력</vt:lpstr>
      <vt:lpstr>Chapter 01. 기본 프로그래밍</vt:lpstr>
      <vt:lpstr>10.반복문</vt:lpstr>
      <vt:lpstr>10.반복문</vt:lpstr>
      <vt:lpstr>10.반복문</vt:lpstr>
      <vt:lpstr>10.반복문</vt:lpstr>
      <vt:lpstr>10.반복문</vt:lpstr>
      <vt:lpstr>10.반복문</vt:lpstr>
      <vt:lpstr>10.반복문</vt:lpstr>
      <vt:lpstr>10.반복문</vt:lpstr>
      <vt:lpstr>10.반복문</vt:lpstr>
      <vt:lpstr>10.반복문</vt:lpstr>
      <vt:lpstr>10.반복문</vt:lpstr>
      <vt:lpstr>10.반복문</vt:lpstr>
      <vt:lpstr>10.반복문</vt:lpstr>
      <vt:lpstr>10.반복문</vt:lpstr>
      <vt:lpstr>10.반복문</vt:lpstr>
      <vt:lpstr>10.반복문</vt:lpstr>
      <vt:lpstr>10.반복문</vt:lpstr>
      <vt:lpstr>Chapter 01. 기본 프로그래밍</vt:lpstr>
      <vt:lpstr>11.배열</vt:lpstr>
      <vt:lpstr>11.배열</vt:lpstr>
      <vt:lpstr>11.배열</vt:lpstr>
      <vt:lpstr>11.배열</vt:lpstr>
      <vt:lpstr>11.배열</vt:lpstr>
      <vt:lpstr>11.배열</vt:lpstr>
      <vt:lpstr>11.배열</vt:lpstr>
      <vt:lpstr>11.배열</vt:lpstr>
      <vt:lpstr>11.배열</vt:lpstr>
      <vt:lpstr>11.배열</vt:lpstr>
      <vt:lpstr>11.배열</vt:lpstr>
      <vt:lpstr>11.배열</vt:lpstr>
      <vt:lpstr>11.배열</vt:lpstr>
      <vt:lpstr>11.배열</vt:lpstr>
      <vt:lpstr>11.배열</vt:lpstr>
      <vt:lpstr>11.배열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01. 기본 프로그래밍</dc:title>
  <dc:creator>remys</dc:creator>
  <cp:lastModifiedBy>remys</cp:lastModifiedBy>
  <cp:revision>234</cp:revision>
  <dcterms:created xsi:type="dcterms:W3CDTF">2020-03-26T06:16:02Z</dcterms:created>
  <dcterms:modified xsi:type="dcterms:W3CDTF">2020-05-11T18:56:29Z</dcterms:modified>
</cp:coreProperties>
</file>